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0.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357" r:id="rId7"/>
    <p:sldMasterId id="2147484359" r:id="rId8"/>
    <p:sldMasterId id="2147484382" r:id="rId9"/>
    <p:sldMasterId id="2147484392" r:id="rId10"/>
    <p:sldMasterId id="2147484453" r:id="rId11"/>
    <p:sldMasterId id="2147484500" r:id="rId12"/>
    <p:sldMasterId id="2147484515" r:id="rId13"/>
    <p:sldMasterId id="2147484556" r:id="rId14"/>
    <p:sldMasterId id="2147484604" r:id="rId15"/>
    <p:sldMasterId id="2147484619" r:id="rId16"/>
  </p:sldMasterIdLst>
  <p:notesMasterIdLst>
    <p:notesMasterId r:id="rId73"/>
  </p:notesMasterIdLst>
  <p:handoutMasterIdLst>
    <p:handoutMasterId r:id="rId74"/>
  </p:handoutMasterIdLst>
  <p:sldIdLst>
    <p:sldId id="1676" r:id="rId17"/>
    <p:sldId id="1626" r:id="rId18"/>
    <p:sldId id="1669" r:id="rId19"/>
    <p:sldId id="1671" r:id="rId20"/>
    <p:sldId id="1670" r:id="rId21"/>
    <p:sldId id="1691" r:id="rId22"/>
    <p:sldId id="1677" r:id="rId23"/>
    <p:sldId id="1666" r:id="rId24"/>
    <p:sldId id="1665" r:id="rId25"/>
    <p:sldId id="1668" r:id="rId26"/>
    <p:sldId id="1689" r:id="rId27"/>
    <p:sldId id="1667" r:id="rId28"/>
    <p:sldId id="1619" r:id="rId29"/>
    <p:sldId id="1620" r:id="rId30"/>
    <p:sldId id="1628" r:id="rId31"/>
    <p:sldId id="1630" r:id="rId32"/>
    <p:sldId id="1629" r:id="rId33"/>
    <p:sldId id="1692" r:id="rId34"/>
    <p:sldId id="1701" r:id="rId35"/>
    <p:sldId id="1635" r:id="rId36"/>
    <p:sldId id="1634" r:id="rId37"/>
    <p:sldId id="1693" r:id="rId38"/>
    <p:sldId id="1694" r:id="rId39"/>
    <p:sldId id="1695" r:id="rId40"/>
    <p:sldId id="1696" r:id="rId41"/>
    <p:sldId id="1700" r:id="rId42"/>
    <p:sldId id="1697" r:id="rId43"/>
    <p:sldId id="1698" r:id="rId44"/>
    <p:sldId id="1637" r:id="rId45"/>
    <p:sldId id="1638" r:id="rId46"/>
    <p:sldId id="1639" r:id="rId47"/>
    <p:sldId id="1641" r:id="rId48"/>
    <p:sldId id="1640" r:id="rId49"/>
    <p:sldId id="1643" r:id="rId50"/>
    <p:sldId id="1644" r:id="rId51"/>
    <p:sldId id="1645" r:id="rId52"/>
    <p:sldId id="1646" r:id="rId53"/>
    <p:sldId id="1651" r:id="rId54"/>
    <p:sldId id="1652" r:id="rId55"/>
    <p:sldId id="1654" r:id="rId56"/>
    <p:sldId id="1642" r:id="rId57"/>
    <p:sldId id="1571" r:id="rId58"/>
    <p:sldId id="1656" r:id="rId59"/>
    <p:sldId id="1659" r:id="rId60"/>
    <p:sldId id="1690" r:id="rId61"/>
    <p:sldId id="1660" r:id="rId62"/>
    <p:sldId id="1678" r:id="rId63"/>
    <p:sldId id="1679" r:id="rId64"/>
    <p:sldId id="1686" r:id="rId65"/>
    <p:sldId id="1688" r:id="rId66"/>
    <p:sldId id="1687" r:id="rId67"/>
    <p:sldId id="1661" r:id="rId68"/>
    <p:sldId id="1663" r:id="rId69"/>
    <p:sldId id="1633" r:id="rId70"/>
    <p:sldId id="1570" r:id="rId71"/>
    <p:sldId id="1681" r:id="rId7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188F"/>
    <a:srgbClr val="000000"/>
    <a:srgbClr val="1CA5D6"/>
    <a:srgbClr val="107C10"/>
    <a:srgbClr val="505050"/>
    <a:srgbClr val="00BCF2"/>
    <a:srgbClr val="F78C1F"/>
    <a:srgbClr val="0078D7"/>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85" autoAdjust="0"/>
  </p:normalViewPr>
  <p:slideViewPr>
    <p:cSldViewPr snapToGrid="0">
      <p:cViewPr varScale="1">
        <p:scale>
          <a:sx n="66" d="100"/>
          <a:sy n="66" d="100"/>
        </p:scale>
        <p:origin x="1017" y="5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16" Type="http://schemas.openxmlformats.org/officeDocument/2006/relationships/slideMaster" Target="slideMasters/slideMaster11.xml"/><Relationship Id="rId11" Type="http://schemas.openxmlformats.org/officeDocument/2006/relationships/slideMaster" Target="slideMasters/slideMaster6.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9.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viewProps" Target="viewProps.xml"/><Relationship Id="rId8" Type="http://schemas.openxmlformats.org/officeDocument/2006/relationships/slideMaster" Target="slideMasters/slideMaster3.xml"/><Relationship Id="rId51" Type="http://schemas.openxmlformats.org/officeDocument/2006/relationships/slide" Target="slides/slide35.xml"/><Relationship Id="rId72" Type="http://schemas.openxmlformats.org/officeDocument/2006/relationships/slide" Target="slides/slide56.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5.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a:latin typeface="Segoe UI" pitchFamily="34" charset="0"/>
              </a:rPr>
              <a:t>TechReady 23</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C8D045D-9A66-44E7-900A-FC6D0BD4E54A}" type="datetime8">
              <a:rPr lang="en-US" smtClean="0">
                <a:latin typeface="Segoe UI" pitchFamily="34" charset="0"/>
              </a:rPr>
              <a:t>12/7/2017 12:14 AM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a:t>TechReady 23</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8EEC551-8CDA-4EB6-89BB-2A86C9F091C8}" type="datetime8">
              <a:rPr lang="en-US" smtClean="0"/>
              <a:t>12/7/2017 12:14 AM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azure/stream-analytics/stream-analytics-javascript-user-defined-function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azure/stream-analytics/stream-analytics-tools-for-visual-studi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zure.microsoft.com/services/hdinsight/r-serve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aerocrine.com/en/Media/Press-releases/Pressitem/?releaseid=93013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aerocrine.com/en/Media/Press-releases/Pressitem/?releaseid=930132"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customers.microsoft.com/Pages/CustomerStory.aspx?recid=12216" TargetMode="External"/><Relationship Id="rId4" Type="http://schemas.openxmlformats.org/officeDocument/2006/relationships/hyperlink" Target="http://news.microsoft.com/2015/04/12/fujitsu-and-microsoft-collaborate-to-transform-manufacturing-processes-through-iot-innova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Keep the Sensor Tag Power BI dashboard up </a:t>
            </a:r>
            <a:endParaRPr lang="en-US"/>
          </a:p>
          <a:p>
            <a:r>
              <a:rPr lang="en-US"/>
              <a:t> </a:t>
            </a:r>
          </a:p>
          <a:p>
            <a:r>
              <a:rPr lang="en-US"/>
              <a:t>What do you think this dashboard represents? Believe it or not, right now in this room, the temperature is xx degrees and the relative humidity is </a:t>
            </a:r>
            <a:r>
              <a:rPr lang="en-US" err="1"/>
              <a:t>yy</a:t>
            </a:r>
            <a:r>
              <a:rPr lang="en-US"/>
              <a:t>. And, I know it because I have a sensor here that is measuring the live temperature and live humidity in this room right now and that’s what you are seeing here. Why is this interesting and Why am I starting with this?  It is because by the end of this session, if you are not able to do this and a whole lot more by yourself then I have failed. Let’s actually go ahead and talk about what this session is all about. All that is possible with the help of Azure Stream Analytics.</a:t>
            </a:r>
          </a:p>
          <a:p>
            <a:endParaRPr lang="en-US"/>
          </a:p>
          <a:p>
            <a:r>
              <a:rPr lang="en-US"/>
              <a:t>My name is xx and today I am here to talk to you about Streaming analytics on Azure.</a:t>
            </a:r>
          </a:p>
          <a:p>
            <a:endParaRPr lang="en-US"/>
          </a:p>
        </p:txBody>
      </p:sp>
      <p:sp>
        <p:nvSpPr>
          <p:cNvPr id="4" name="Slide Number Placeholder 3"/>
          <p:cNvSpPr>
            <a:spLocks noGrp="1"/>
          </p:cNvSpPr>
          <p:nvPr>
            <p:ph type="sldNum" sz="quarter" idx="10"/>
          </p:nvPr>
        </p:nvSpPr>
        <p:spPr/>
        <p:txBody>
          <a:bodyPr/>
          <a:lstStyle/>
          <a:p>
            <a:pPr defTabSz="931774">
              <a:defRPr/>
            </a:pPr>
            <a:fld id="{40B1AD7A-8DF3-4DCE-960D-1DF5B9856ADB}" type="slidenum">
              <a:rPr lang="en-US">
                <a:solidFill>
                  <a:prstClr val="black"/>
                </a:solidFill>
                <a:latin typeface="Calibri" panose="020F0502020204030204"/>
              </a:rPr>
              <a:pPr defTabSz="931774">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2640475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09">
              <a:lnSpc>
                <a:spcPct val="100000"/>
              </a:lnSpc>
              <a:spcAft>
                <a:spcPts val="0"/>
              </a:spcAft>
              <a:defRPr/>
            </a:pPr>
            <a:r>
              <a:rPr lang="en-US"/>
              <a:t>Fujitsu wanted to get into Agriculture IoT.  They hired several data scientists who were specialized on this aspect, to augment the conditions in which crops are grown. In this case, how they wanted control the content of Potassium in lettuce to make it easier for people with certain kidney conditions to consume it. People with certain conditions can’t tolerate even moderate levels of Potassium. Fujitsu had a good sense of what were the ideal conditions -temperature, humidity </a:t>
            </a:r>
            <a:r>
              <a:rPr lang="en-US" err="1"/>
              <a:t>etc</a:t>
            </a:r>
            <a:r>
              <a:rPr lang="en-US"/>
              <a:t> that were necessary to control the amount of potassium in the lettuce. The telemetry from the lettuce farm continuously monitored these streams of data and sent out alerts wherever these readings fell out of tolerable ranges. More importantly, they could automate actions based on this data by sending a command signal to the actuators. For example, if the soil was getting dry, they were able to water that particular section with an actuator in that particular area. No more need to send an individual to water that section.</a:t>
            </a:r>
          </a:p>
          <a:p>
            <a:pPr defTabSz="950409">
              <a:lnSpc>
                <a:spcPct val="100000"/>
              </a:lnSpc>
              <a:spcAft>
                <a:spcPts val="0"/>
              </a:spcAft>
              <a:defRPr/>
            </a:pPr>
            <a:endParaRPr lang="en-US" sz="1200">
              <a:latin typeface="Segoe UI" panose="020B0502040204020203" pitchFamily="34" charset="0"/>
              <a:ea typeface="Segoe UI" panose="020B0502040204020203" pitchFamily="34" charset="0"/>
              <a:cs typeface="Segoe UI" panose="020B0502040204020203" pitchFamily="34" charset="0"/>
            </a:endParaRPr>
          </a:p>
          <a:p>
            <a:pPr defTabSz="950409">
              <a:lnSpc>
                <a:spcPct val="100000"/>
              </a:lnSpc>
              <a:spcAft>
                <a:spcPts val="0"/>
              </a:spcAft>
              <a:defRPr/>
            </a:pPr>
            <a:r>
              <a:rPr lang="en-US" sz="1200">
                <a:latin typeface="Segoe UI" panose="020B0502040204020203" pitchFamily="34" charset="0"/>
                <a:ea typeface="Segoe UI" panose="020B0502040204020203" pitchFamily="34" charset="0"/>
                <a:cs typeface="Segoe UI" panose="020B0502040204020203" pitchFamily="34" charset="0"/>
              </a:rPr>
              <a:t>http://news.microsoft.com/2015/04/12/fujitsu-and-microsoft-collaborate-to-transform-manufacturing-processes-through-iot-innovation/#sm.00007mwy0w19b2dh5toew49eud2bm</a:t>
            </a:r>
          </a:p>
          <a:p>
            <a:pPr defTabSz="950409">
              <a:lnSpc>
                <a:spcPct val="100000"/>
              </a:lnSpc>
              <a:spcAft>
                <a:spcPts val="0"/>
              </a:spcAft>
              <a:defRPr/>
            </a:pPr>
            <a:endParaRPr lang="en-US" sz="120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defTabSz="931774">
              <a:defRPr/>
            </a:pPr>
            <a:fld id="{55B30DED-7E0A-4245-ADBE-A53A10563424}" type="slidenum">
              <a:rPr lang="en-US" sz="1800" kern="0">
                <a:solidFill>
                  <a:prstClr val="black"/>
                </a:solidFill>
              </a:rPr>
              <a:pPr defTabSz="931774">
                <a:defRPr/>
              </a:pPr>
              <a:t>10</a:t>
            </a:fld>
            <a:endParaRPr lang="en-US" sz="1800" kern="0">
              <a:solidFill>
                <a:prstClr val="black"/>
              </a:solidFill>
            </a:endParaRPr>
          </a:p>
        </p:txBody>
      </p:sp>
    </p:spTree>
    <p:extLst>
      <p:ext uri="{BB962C8B-B14F-4D97-AF65-F5344CB8AC3E}">
        <p14:creationId xmlns:p14="http://schemas.microsoft.com/office/powerpoint/2010/main" val="65940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a:latin typeface="Segoe UI" panose="020B0502040204020203" pitchFamily="34" charset="0"/>
                <a:ea typeface="Segoe UI" panose="020B0502040204020203" pitchFamily="34" charset="0"/>
                <a:cs typeface="Segoe UI" panose="020B0502040204020203" pitchFamily="34" charset="0"/>
              </a:rPr>
              <a:t>https://customers.microsoft.com/en-US/story/canadian-power-generator-shines-light-on-numbers</a:t>
            </a:r>
          </a:p>
          <a:p>
            <a:endParaRPr lang="en-US" sz="1200" baseline="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7EF11B-FC7B-424F-B2D5-BD7B0FAFE99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50244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Azure Stream Analytics helps sell larger solutions and drags many workloads and services with it. </a:t>
            </a:r>
          </a:p>
          <a:p>
            <a:pPr defTabSz="950464">
              <a:spcAft>
                <a:spcPts val="346"/>
              </a:spcAft>
              <a:defRPr/>
            </a:pPr>
            <a:endParaRPr lang="en-US"/>
          </a:p>
          <a:p>
            <a:pPr defTabSz="950464">
              <a:spcAft>
                <a:spcPts val="346"/>
              </a:spcAft>
              <a:defRPr/>
            </a:pPr>
            <a:r>
              <a:rPr lang="en-US"/>
              <a:t>You have devices and applications that generate data on the left that can connect directly or through cloud gateways to your stream ingest sources. Azure Stream Analytics can pick up the data from these ingest sources, augment it with reference data and run necessary analytics, gather insights and push them downstream for action. You can trigger business processes, write the data to a database, or simply view the anomalies on a dashboard. </a:t>
            </a:r>
          </a:p>
          <a:p>
            <a:pPr defTabSz="950464">
              <a:spcAft>
                <a:spcPts val="346"/>
              </a:spcAft>
              <a:defRPr/>
            </a:pPr>
            <a:endParaRPr lang="en-US"/>
          </a:p>
          <a:p>
            <a:pPr defTabSz="950464">
              <a:spcAft>
                <a:spcPts val="346"/>
              </a:spcAft>
              <a:defRPr/>
            </a:pPr>
            <a:r>
              <a:rPr lang="en-US"/>
              <a:t>Let me talk about Stream ingest technologies while we are here. </a:t>
            </a:r>
          </a:p>
          <a:p>
            <a:pPr defTabSz="950464">
              <a:spcAft>
                <a:spcPts val="346"/>
              </a:spcAft>
              <a:defRPr/>
            </a:pPr>
            <a:endParaRPr lang="en-US"/>
          </a:p>
          <a:p>
            <a:pPr lvl="0"/>
            <a:r>
              <a:rPr lang="en-US"/>
              <a:t>	Event Hub: Think about it like a Global scale event ingestion system where I can publish events from millions of sensors and applications. This will guarantee you that - as soon as an event comes in here - a 	subscriber can pick that event up within a few milliseconds. I can have multiple subscribers too.</a:t>
            </a:r>
          </a:p>
          <a:p>
            <a:pPr lvl="0"/>
            <a:endParaRPr lang="en-US"/>
          </a:p>
          <a:p>
            <a:pPr lvl="0"/>
            <a:r>
              <a:rPr lang="en-US"/>
              <a:t>	IoT Hub: IoT hub is very similar to Event hub but takes the concept a lot forward. And the reason for this is the bidirectional actions you can take. It will not only ingest data from sensors in real time but can 	also send commands back to those . It enables you to do things like device management. Enable fundamental aspects such as Security – a fundamental need for IoT is built into it. So, whenever customer is 	thinking about IoT, think of ingesting data into the IoT hub. On the contrary when customer is thinking about scenarios like real time financial fraud detection, social media sentiment analytics </a:t>
            </a:r>
            <a:r>
              <a:rPr lang="en-US" err="1"/>
              <a:t>etc</a:t>
            </a:r>
            <a:r>
              <a:rPr lang="en-US"/>
              <a:t> – think about 	event hub. </a:t>
            </a:r>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Tech Ready 15</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A0C3C833-3849-4B9D-B009-7F716A8E14B2}" type="datetime1">
              <a:rPr lang="en-US" sz="1800" kern="0">
                <a:solidFill>
                  <a:prstClr val="black"/>
                </a:solidFill>
              </a:rPr>
              <a:pPr defTabSz="931774">
                <a:defRPr/>
              </a:pPr>
              <a:t>12/7/2017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12</a:t>
            </a:fld>
            <a:endParaRPr lang="en-US" sz="1800" kern="0">
              <a:solidFill>
                <a:prstClr val="black"/>
              </a:solidFill>
            </a:endParaRPr>
          </a:p>
        </p:txBody>
      </p:sp>
    </p:spTree>
    <p:extLst>
      <p:ext uri="{BB962C8B-B14F-4D97-AF65-F5344CB8AC3E}">
        <p14:creationId xmlns:p14="http://schemas.microsoft.com/office/powerpoint/2010/main" val="1544376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a:t>Azure Stream Analytics is central to multiple strategic bets of Microsoft. </a:t>
            </a:r>
          </a:p>
          <a:p>
            <a:pPr defTabSz="931774">
              <a:lnSpc>
                <a:spcPct val="100000"/>
              </a:lnSpc>
              <a:spcAft>
                <a:spcPts val="0"/>
              </a:spcAft>
              <a:defRPr/>
            </a:pPr>
            <a:endParaRPr lang="en-US"/>
          </a:p>
          <a:p>
            <a:r>
              <a:rPr lang="en-US"/>
              <a:t>First is the IoT suite. For example, you’re not going to go to Boeing or Schneider electrics of the world to sell them just Stream analytics – you will sell them Azure IoT suite but you will need to know Azure Stream Analytics- which is a core part of IoT suite. For remote monitoring of devices or command and control operations – you need Azure stream analytics. So, pay attention because customers are going to ask you questions about it very soon.</a:t>
            </a:r>
          </a:p>
        </p:txBody>
      </p:sp>
      <p:sp>
        <p:nvSpPr>
          <p:cNvPr id="4" name="Slide Number Placeholder 3"/>
          <p:cNvSpPr>
            <a:spLocks noGrp="1"/>
          </p:cNvSpPr>
          <p:nvPr>
            <p:ph type="sldNum" sz="quarter" idx="10"/>
          </p:nvPr>
        </p:nvSpPr>
        <p:spPr/>
        <p:txBody>
          <a:bodyPr/>
          <a:lstStyle/>
          <a:p>
            <a:pPr defTabSz="950464">
              <a:defRPr/>
            </a:pPr>
            <a:fld id="{DBFE3E14-271A-4190-AAD9-CD1F1C3096AA}" type="slidenum">
              <a:rPr lang="en-US">
                <a:solidFill>
                  <a:prstClr val="black"/>
                </a:solidFill>
              </a:rPr>
              <a:pPr defTabSz="950464">
                <a:defRPr/>
              </a:pPr>
              <a:t>13</a:t>
            </a:fld>
            <a:endParaRPr lang="en-US">
              <a:solidFill>
                <a:prstClr val="black"/>
              </a:solidFill>
            </a:endParaRPr>
          </a:p>
        </p:txBody>
      </p:sp>
    </p:spTree>
    <p:extLst>
      <p:ext uri="{BB962C8B-B14F-4D97-AF65-F5344CB8AC3E}">
        <p14:creationId xmlns:p14="http://schemas.microsoft.com/office/powerpoint/2010/main" val="1743191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Stream Analytics is also a part of the Cortana Intelligence Suite. Why is there need for a streaming solution within Cortana intelligence suite? Take for example, a very large travel company, probably one of the largest in the world is using Azure Stream Analytics to detect when their servers are down so that they can immediately go and patch or replace those servers to help their site performance AND uptime. Data is coming from SCOM events and other solutions to this real time processing solution. Stream Analytics detects anomalies and triggers system processes to create </a:t>
            </a:r>
            <a:r>
              <a:rPr lang="en-US" err="1"/>
              <a:t>serviceNow</a:t>
            </a:r>
            <a:r>
              <a:rPr lang="en-US"/>
              <a:t> tickets OR show them in live dashboards in Real time to monitor the status of the system.  In order to do this – you need everything in Cortana Intelligence suite (Dashboards, data movement, </a:t>
            </a:r>
            <a:r>
              <a:rPr lang="en-US" err="1"/>
              <a:t>etc</a:t>
            </a:r>
            <a:r>
              <a:rPr lang="en-US"/>
              <a:t>) to work in concert with Azure Stream Analytics.</a:t>
            </a:r>
          </a:p>
          <a:p>
            <a:r>
              <a:rPr lang="en-US"/>
              <a:t> </a:t>
            </a:r>
          </a:p>
          <a:p>
            <a:r>
              <a:rPr lang="en-US"/>
              <a:t>Let’s say you want to go and help a big company like Toyota with connected cars scenario and give intelligent recommendations with predictive maintenance and – you need to lead with IoT suite and Cortana Intelligence suite. Stream analytics helps bring both these together.</a:t>
            </a:r>
          </a:p>
        </p:txBody>
      </p:sp>
      <p:sp>
        <p:nvSpPr>
          <p:cNvPr id="4" name="Slide Number Placeholder 3"/>
          <p:cNvSpPr>
            <a:spLocks noGrp="1"/>
          </p:cNvSpPr>
          <p:nvPr>
            <p:ph type="sldNum" sz="quarter" idx="10"/>
          </p:nvPr>
        </p:nvSpPr>
        <p:spPr/>
        <p:txBody>
          <a:bodyPr/>
          <a:lstStyle/>
          <a:p>
            <a:pPr defTabSz="931774">
              <a:defRPr/>
            </a:pPr>
            <a:fld id="{96CD5F8F-46C9-46A5-9E1B-00B0A72B40BF}" type="slidenum">
              <a:rPr lang="en-US" sz="1800" kern="0">
                <a:solidFill>
                  <a:sysClr val="windowText" lastClr="000000"/>
                </a:solidFill>
              </a:rPr>
              <a:pPr defTabSz="931774">
                <a:defRPr/>
              </a:pPr>
              <a:t>14</a:t>
            </a:fld>
            <a:endParaRPr lang="en-US" sz="1800" kern="0">
              <a:solidFill>
                <a:sysClr val="windowText" lastClr="000000"/>
              </a:solidFill>
            </a:endParaRPr>
          </a:p>
        </p:txBody>
      </p:sp>
    </p:spTree>
    <p:extLst>
      <p:ext uri="{BB962C8B-B14F-4D97-AF65-F5344CB8AC3E}">
        <p14:creationId xmlns:p14="http://schemas.microsoft.com/office/powerpoint/2010/main" val="4101893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ASA PORTAL DEMO 2xJOBS WITH SENSOR TAG DEMO</a:t>
            </a:r>
          </a:p>
          <a:p>
            <a:endParaRPr lang="en-US"/>
          </a:p>
          <a:p>
            <a:r>
              <a:rPr lang="en-US">
                <a:highlight>
                  <a:srgbClr val="00BCF2"/>
                </a:highlight>
              </a:rPr>
              <a:t>Create EH input </a:t>
            </a:r>
            <a:r>
              <a:rPr lang="en-US" err="1">
                <a:highlight>
                  <a:srgbClr val="00BCF2"/>
                </a:highlight>
              </a:rPr>
              <a:t>config</a:t>
            </a:r>
            <a:endParaRPr lang="en-US">
              <a:highlight>
                <a:srgbClr val="00BCF2"/>
              </a:highlight>
            </a:endParaRPr>
          </a:p>
          <a:p>
            <a:r>
              <a:rPr lang="en-US">
                <a:highlight>
                  <a:srgbClr val="00BCF2"/>
                </a:highlight>
              </a:rPr>
              <a:t>Show query</a:t>
            </a:r>
          </a:p>
          <a:p>
            <a:r>
              <a:rPr lang="en-US">
                <a:highlight>
                  <a:srgbClr val="00BCF2"/>
                </a:highlight>
              </a:rPr>
              <a:t>Show O/P</a:t>
            </a:r>
          </a:p>
          <a:p>
            <a:r>
              <a:rPr lang="en-US" err="1">
                <a:highlight>
                  <a:srgbClr val="00BCF2"/>
                </a:highlight>
              </a:rPr>
              <a:t>Avg</a:t>
            </a:r>
            <a:r>
              <a:rPr lang="en-US">
                <a:highlight>
                  <a:srgbClr val="00BCF2"/>
                </a:highlight>
              </a:rPr>
              <a:t> temp.. </a:t>
            </a:r>
          </a:p>
          <a:p>
            <a:endParaRPr lang="en-US">
              <a:highlight>
                <a:srgbClr val="00BCF2"/>
              </a:highlight>
            </a:endParaRPr>
          </a:p>
          <a:p>
            <a:r>
              <a:rPr lang="en-US" err="1">
                <a:highlight>
                  <a:srgbClr val="FFFF00"/>
                </a:highlight>
              </a:rPr>
              <a:t>Anamoly</a:t>
            </a:r>
            <a:r>
              <a:rPr lang="en-US">
                <a:highlight>
                  <a:srgbClr val="FFFF00"/>
                </a:highlight>
              </a:rPr>
              <a:t>, any sensor &gt;85.</a:t>
            </a:r>
          </a:p>
          <a:p>
            <a:r>
              <a:rPr lang="en-US">
                <a:highlight>
                  <a:srgbClr val="FFFF00"/>
                </a:highlight>
              </a:rPr>
              <a:t>	Sensor tag alerts demo,</a:t>
            </a:r>
          </a:p>
          <a:p>
            <a:r>
              <a:rPr lang="en-US">
                <a:highlight>
                  <a:srgbClr val="FFFF00"/>
                </a:highlight>
              </a:rPr>
              <a:t>	Query.</a:t>
            </a:r>
          </a:p>
          <a:p>
            <a:endParaRPr lang="en-US">
              <a:highlight>
                <a:srgbClr val="00BCF2"/>
              </a:highlight>
            </a:endParaRPr>
          </a:p>
          <a:p>
            <a:endParaRPr lang="en-US"/>
          </a:p>
          <a:p>
            <a:endParaRPr lang="en-US"/>
          </a:p>
          <a:p>
            <a:endParaRPr lang="en-GB"/>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47823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Stream Analytics is a fully managed PaaS service on Azure. </a:t>
            </a:r>
          </a:p>
          <a:p>
            <a:endParaRPr lang="en-US" dirty="0"/>
          </a:p>
          <a:p>
            <a:pPr marL="232943" indent="-232943">
              <a:buAutoNum type="arabicPeriod"/>
            </a:pPr>
            <a:r>
              <a:rPr lang="en-US" dirty="0"/>
              <a:t>First, there are no upfront costs or costs involved in setting up compute clusters and complex hardware wiring like you would do with an on-prem solution.</a:t>
            </a:r>
          </a:p>
          <a:p>
            <a:pPr marL="232943" indent="-232943" defTabSz="950464">
              <a:spcAft>
                <a:spcPts val="346"/>
              </a:spcAft>
              <a:buFontTx/>
              <a:buAutoNum type="arabicPeriod"/>
              <a:defRPr/>
            </a:pPr>
            <a:r>
              <a:rPr lang="en-US" dirty="0"/>
              <a:t>You only pay for what you use. If you have scenarios where data comes in spurts, they do not want to design a system for peak usage and leave it unutilized for other times. Let’s say, I am city building traffic monitoring solution – naturally I will expect peaks to show up during morning and evening rush hours. But, do not want to design my system or investments to cater to these extremes. Cloud elasticity that Azure offers is a perfect fit here. </a:t>
            </a:r>
          </a:p>
        </p:txBody>
      </p:sp>
      <p:sp>
        <p:nvSpPr>
          <p:cNvPr id="4" name="Slide Number Placeholder 3"/>
          <p:cNvSpPr>
            <a:spLocks noGrp="1"/>
          </p:cNvSpPr>
          <p:nvPr>
            <p:ph type="sldNum" sz="quarter" idx="10"/>
          </p:nvPr>
        </p:nvSpPr>
        <p:spPr/>
        <p:txBody>
          <a:bodyPr/>
          <a:lstStyle/>
          <a:p>
            <a:pPr defTabSz="931774">
              <a:defRPr/>
            </a:pPr>
            <a:fld id="{7088D5E3-B0C4-244E-905F-C9848084E0A1}" type="slidenum">
              <a:rPr lang="en-US" sz="1800" kern="0">
                <a:solidFill>
                  <a:sysClr val="windowText" lastClr="000000"/>
                </a:solidFill>
              </a:rPr>
              <a:pPr defTabSz="931774">
                <a:defRPr/>
              </a:pPr>
              <a:t>16</a:t>
            </a:fld>
            <a:endParaRPr lang="en-US" sz="1800" kern="0">
              <a:solidFill>
                <a:sysClr val="windowText" lastClr="000000"/>
              </a:solidFill>
            </a:endParaRPr>
          </a:p>
        </p:txBody>
      </p:sp>
    </p:spTree>
    <p:extLst>
      <p:ext uri="{BB962C8B-B14F-4D97-AF65-F5344CB8AC3E}">
        <p14:creationId xmlns:p14="http://schemas.microsoft.com/office/powerpoint/2010/main" val="1096870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it mean? I would like to call out a few things. </a:t>
            </a:r>
          </a:p>
          <a:p>
            <a:endParaRPr lang="en-US" dirty="0"/>
          </a:p>
          <a:p>
            <a:r>
              <a:rPr lang="en-US" dirty="0"/>
              <a:t>First, it is a highly scalable solution that can process millions of events per second and produce results with a sub second latencies.</a:t>
            </a:r>
          </a:p>
          <a:p>
            <a:r>
              <a:rPr lang="en-US" dirty="0"/>
              <a:t>We talked about variable workloads . With Azure Stream Analytics you do not need to design your system for peak throughputs and can add more compute footprint as you go.</a:t>
            </a:r>
          </a:p>
          <a:p>
            <a:r>
              <a:rPr lang="en-US" dirty="0"/>
              <a:t>Azure Stream Analytics is available across multiple worldwide datacenters and sovereign clouds – including many in this region.</a:t>
            </a:r>
          </a:p>
          <a:p>
            <a:endParaRPr lang="en-US" dirty="0"/>
          </a:p>
          <a:p>
            <a:r>
              <a:rPr lang="en-US" dirty="0"/>
              <a:t>Azure stream analytics is compliant with many industry and government certifications. I talked about healthcare applications - This is already HIPPA compliant built in. That’s how customers are able to scale up their businesses confidently. </a:t>
            </a:r>
          </a:p>
          <a:p>
            <a:r>
              <a:rPr lang="en-US" dirty="0"/>
              <a:t>We promise that you will never lose your events and we process every event that comes into Event hub. </a:t>
            </a:r>
          </a:p>
          <a:p>
            <a:r>
              <a:rPr lang="en-US" dirty="0"/>
              <a:t>Azure stream analytics promises 3 9s availability that is financially guaranteed. No other competitor can actually do that.  </a:t>
            </a:r>
          </a:p>
          <a:p>
            <a:r>
              <a:rPr lang="en-US" dirty="0"/>
              <a:t>Then, there is built in auto recovery so that you will never lose the data. </a:t>
            </a:r>
          </a:p>
          <a:p>
            <a:r>
              <a:rPr lang="en-US" dirty="0"/>
              <a:t>And the good thing is – you do not need to write a single line of code to achieve this. </a:t>
            </a:r>
          </a:p>
          <a:p>
            <a:r>
              <a:rPr lang="en-US" dirty="0"/>
              <a:t>Bottom-line - Enterprise readiness built into the platform.</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defTabSz="931774">
              <a:defRPr/>
            </a:pPr>
            <a:fld id="{7088D5E3-B0C4-244E-905F-C9848084E0A1}" type="slidenum">
              <a:rPr lang="en-US" sz="1800" kern="0">
                <a:solidFill>
                  <a:sysClr val="windowText" lastClr="000000"/>
                </a:solidFill>
              </a:rPr>
              <a:pPr defTabSz="931774">
                <a:defRPr/>
              </a:pPr>
              <a:t>17</a:t>
            </a:fld>
            <a:endParaRPr lang="en-US" sz="1800" kern="0">
              <a:solidFill>
                <a:sysClr val="windowText" lastClr="000000"/>
              </a:solidFill>
            </a:endParaRPr>
          </a:p>
        </p:txBody>
      </p:sp>
    </p:spTree>
    <p:extLst>
      <p:ext uri="{BB962C8B-B14F-4D97-AF65-F5344CB8AC3E}">
        <p14:creationId xmlns:p14="http://schemas.microsoft.com/office/powerpoint/2010/main" val="1298796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thing I really want to take away is – when a customer comes to you and says I have real time needs, I want you to think about developer productivity – driven a lot by query language and the promises we have put on top of it.  We provide a wide array of functions for analytics on streaming data – all the way from simple data manipulation functions, data and time functions, temporal functions, mathematical, string, scaling and many more. We also have in private preview UDF for ML scoring and Geospatial functions.  </a:t>
            </a:r>
          </a:p>
        </p:txBody>
      </p:sp>
      <p:sp>
        <p:nvSpPr>
          <p:cNvPr id="4" name="Slide Number Placeholder 3"/>
          <p:cNvSpPr>
            <a:spLocks noGrp="1"/>
          </p:cNvSpPr>
          <p:nvPr>
            <p:ph type="sldNum" sz="quarter" idx="10"/>
          </p:nvPr>
        </p:nvSpPr>
        <p:spPr/>
        <p:txBody>
          <a:bodyPr/>
          <a:lstStyle/>
          <a:p>
            <a:pPr defTabSz="931774">
              <a:defRPr/>
            </a:pPr>
            <a:fld id="{7088D5E3-B0C4-244E-905F-C9848084E0A1}" type="slidenum">
              <a:rPr lang="en-US" sz="1800" kern="0">
                <a:solidFill>
                  <a:sysClr val="windowText" lastClr="000000"/>
                </a:solidFill>
              </a:rPr>
              <a:pPr defTabSz="931774">
                <a:defRPr/>
              </a:pPr>
              <a:t>18</a:t>
            </a:fld>
            <a:endParaRPr lang="en-US" sz="1800" kern="0">
              <a:solidFill>
                <a:sysClr val="windowText" lastClr="000000"/>
              </a:solidFill>
            </a:endParaRPr>
          </a:p>
        </p:txBody>
      </p:sp>
    </p:spTree>
    <p:extLst>
      <p:ext uri="{BB962C8B-B14F-4D97-AF65-F5344CB8AC3E}">
        <p14:creationId xmlns:p14="http://schemas.microsoft.com/office/powerpoint/2010/main" val="644300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Next thing is the concept of reference data. This is very important because people want to shrink payload down because you are transporting data over network, GPRS etc..  they only send data that is very relevant. Payload might only look like sensor A, temp x. But, you need to know where this sensor maps to – in other words, where this located, which manufacturer did we get it from </a:t>
            </a:r>
            <a:r>
              <a:rPr lang="en-US" err="1"/>
              <a:t>etc</a:t>
            </a:r>
            <a:r>
              <a:rPr lang="en-US"/>
              <a:t> – in case it fails etc., So this is called reference data. This is data at rest. In ASA we let you add reference data. You can treat reference data as another stream to further augment your streaming data. Right now we only support reference data in Blobs. Can refresh these blobs @ 5 min frequency. Working actively on adding SQL. All I need to – instead of 2 streaming inputs – 1 ref data, 1 streams, Use same joins on reference data, AND augment the data before storing it. By the way, this is one of the more used features. You can refresh the blob too.</a:t>
            </a:r>
            <a:endParaRPr lang="en-US" b="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12/7/2017 12:14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371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is meant by streaming analytics ? Streaming analytics refer to analyzing fast moving data streams and events, while the data is still on the wire. In traditional data analytics you first store the data in a database, a data warehouse or a data mart, and then run analytics on the data to uncover insights you need to innovate. But, not always you have the luxury of time to do that – as there are insights that have a lot shorter shelf life for you to act on them. </a:t>
            </a:r>
          </a:p>
          <a:p>
            <a:endParaRPr lang="en-US"/>
          </a:p>
          <a:p>
            <a:pPr defTabSz="950464">
              <a:spcAft>
                <a:spcPts val="346"/>
              </a:spcAft>
              <a:defRPr/>
            </a:pPr>
            <a:r>
              <a:rPr lang="en-US"/>
              <a:t>For example, you have  just a few milliseconds to detect a transaction fraud and stop it, you have less than a second to analyze a customer shopping patterns on a ecommerce site and recommend upsell and cross sell options, you have 3 seconds to stop an overheated engine and so on. If you take more than 1 second to detect a fraudulent transaction or a minute to detect an overheated piece of machinery – the damage in all likelihood is already done. This is why Stream analytics is gaining a whole lot of momentum. More and more organizations are starting to use stream analytics, and the space is expected to grow at more than 40% CAGR according to Forrester – One of the fastest growing big data segments. </a:t>
            </a:r>
          </a:p>
          <a:p>
            <a:pPr defTabSz="950464">
              <a:spcAft>
                <a:spcPts val="346"/>
              </a:spcAft>
              <a:defRPr/>
            </a:pPr>
            <a:endParaRPr lang="en-US"/>
          </a:p>
          <a:p>
            <a:pPr defTabSz="950464">
              <a:spcAft>
                <a:spcPts val="346"/>
              </a:spcAft>
              <a:defRPr/>
            </a:pPr>
            <a:r>
              <a:rPr lang="en-US"/>
              <a:t>To wrap up, think about it like you bring data to the query, rather than the usual paradigm of you bringing the query to the data.</a:t>
            </a:r>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197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spoke to the customers as we were designing and </a:t>
            </a:r>
            <a:r>
              <a:rPr lang="en-US" err="1"/>
              <a:t>definiting</a:t>
            </a:r>
            <a:r>
              <a:rPr lang="en-US"/>
              <a:t> the solution, in almost every case stream analytics was a part of a larger solution that customer was trying to deploy. Whether it is real time Dashboarding for monitoring purposes or whether it was real time monitoring of IT infrastructure equipment. This meant that we needed to be thoughtful about providing out of the box integration with a whole plethora of services that could help build a solution in a relatively quick fashion. </a:t>
            </a:r>
          </a:p>
          <a:p>
            <a:endParaRPr lang="en-US"/>
          </a:p>
          <a:p>
            <a:r>
              <a:rPr lang="en-US"/>
              <a:t>On the ingress side,  with a few clicks you can connect to Event Hub, IOT Hub or Blog storage.</a:t>
            </a:r>
          </a:p>
          <a:p>
            <a:r>
              <a:rPr lang="en-US"/>
              <a:t>I can enrich the streaming data with reference data in in blob store. </a:t>
            </a:r>
          </a:p>
          <a:p>
            <a:r>
              <a:rPr lang="en-US"/>
              <a:t>I can call ML for event scoring in real time. </a:t>
            </a:r>
          </a:p>
          <a:p>
            <a:r>
              <a:rPr lang="en-US"/>
              <a:t>I can egress data to live Dashboarding to PowerBI, OR, could also push data back to EH from where dashboards and reports can pick it up.</a:t>
            </a:r>
          </a:p>
          <a:p>
            <a:r>
              <a:rPr lang="en-US"/>
              <a:t>We have customer who is pushing O/P of stream analytics processing into EH and then have azure website hosted solution into their own custom dashboard</a:t>
            </a:r>
          </a:p>
          <a:p>
            <a:r>
              <a:rPr lang="en-US"/>
              <a:t>I can drive workflows by pushing our events to service bus.  For example, we have a customer opening servicenow tickets – they detect anomaly, push result into SB, and I have a worker role that is calling servicenow API to create tickets. I can do archival for post analysis. Don’t just think about real time alerts. You can also use it to aggregate data, filter data before I store in things like blob storage, ADL, Document DB, SQL and then run USQL ADLA analytics, HDInsights or I can call ML models for things like predictive maintenance.</a:t>
            </a:r>
          </a:p>
          <a:p>
            <a:endParaRPr lang="en-US"/>
          </a:p>
        </p:txBody>
      </p:sp>
      <p:sp>
        <p:nvSpPr>
          <p:cNvPr id="4" name="Slide Number Placeholder 3"/>
          <p:cNvSpPr>
            <a:spLocks noGrp="1"/>
          </p:cNvSpPr>
          <p:nvPr>
            <p:ph type="sldNum" sz="quarter" idx="10"/>
          </p:nvPr>
        </p:nvSpPr>
        <p:spPr/>
        <p:txBody>
          <a:bodyPr/>
          <a:lstStyle/>
          <a:p>
            <a:pPr defTabSz="931774">
              <a:defRPr/>
            </a:pPr>
            <a:fld id="{7088D5E3-B0C4-244E-905F-C9848084E0A1}" type="slidenum">
              <a:rPr lang="en-US" sz="1800" kern="0">
                <a:solidFill>
                  <a:sysClr val="windowText" lastClr="000000"/>
                </a:solidFill>
              </a:rPr>
              <a:pPr defTabSz="931774">
                <a:defRPr/>
              </a:pPr>
              <a:t>20</a:t>
            </a:fld>
            <a:endParaRPr lang="en-US" sz="1800" kern="0">
              <a:solidFill>
                <a:sysClr val="windowText" lastClr="000000"/>
              </a:solidFill>
            </a:endParaRPr>
          </a:p>
        </p:txBody>
      </p:sp>
    </p:spTree>
    <p:extLst>
      <p:ext uri="{BB962C8B-B14F-4D97-AF65-F5344CB8AC3E}">
        <p14:creationId xmlns:p14="http://schemas.microsoft.com/office/powerpoint/2010/main" val="2780492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 also provide a wide array of monitoring and debugging tools to help developer build and troubleshoot Stream analytics queries visually and intuitively. </a:t>
            </a:r>
          </a:p>
        </p:txBody>
      </p:sp>
      <p:sp>
        <p:nvSpPr>
          <p:cNvPr id="4" name="Slide Number Placeholder 3"/>
          <p:cNvSpPr>
            <a:spLocks noGrp="1"/>
          </p:cNvSpPr>
          <p:nvPr>
            <p:ph type="sldNum" sz="quarter" idx="10"/>
          </p:nvPr>
        </p:nvSpPr>
        <p:spPr/>
        <p:txBody>
          <a:bodyPr/>
          <a:lstStyle/>
          <a:p>
            <a:pPr defTabSz="931774">
              <a:defRPr/>
            </a:pPr>
            <a:fld id="{7088D5E3-B0C4-244E-905F-C9848084E0A1}" type="slidenum">
              <a:rPr lang="en-US" sz="1800" kern="0">
                <a:solidFill>
                  <a:sysClr val="windowText" lastClr="000000"/>
                </a:solidFill>
              </a:rPr>
              <a:pPr defTabSz="931774">
                <a:defRPr/>
              </a:pPr>
              <a:t>21</a:t>
            </a:fld>
            <a:endParaRPr lang="en-US" sz="1800" kern="0">
              <a:solidFill>
                <a:sysClr val="windowText" lastClr="000000"/>
              </a:solidFill>
            </a:endParaRPr>
          </a:p>
        </p:txBody>
      </p:sp>
    </p:spTree>
    <p:extLst>
      <p:ext uri="{BB962C8B-B14F-4D97-AF65-F5344CB8AC3E}">
        <p14:creationId xmlns:p14="http://schemas.microsoft.com/office/powerpoint/2010/main" val="3544384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With Stream Analytics, it will become very easy for customers to build solutions for scenarios such as connected cars, fleet management, and mobile asset tracking with tremendous ease using Azure Stream Analytics. Developers can now leverage powerful built-in geospatial functions in their stream-processing logic to define geographical areas, and evaluate incoming geospatial data for containment, proximity, overlap, and generate alerts or easily kick-off necessary workflows etc. These geospatial capabilities are in alignment with the </a:t>
            </a:r>
            <a:r>
              <a:rPr lang="en-US" sz="900" kern="1200" dirty="0" err="1">
                <a:solidFill>
                  <a:schemeClr val="tx1"/>
                </a:solidFill>
                <a:effectLst/>
                <a:latin typeface="Segoe UI Light" pitchFamily="34" charset="0"/>
                <a:ea typeface="+mn-ea"/>
                <a:cs typeface="+mn-cs"/>
              </a:rPr>
              <a:t>GeoJSON</a:t>
            </a:r>
            <a:r>
              <a:rPr lang="en-US" sz="900" kern="1200" dirty="0">
                <a:solidFill>
                  <a:schemeClr val="tx1"/>
                </a:solidFill>
                <a:effectLst/>
                <a:latin typeface="Segoe UI Light" pitchFamily="34" charset="0"/>
                <a:ea typeface="+mn-ea"/>
                <a:cs typeface="+mn-cs"/>
              </a:rPr>
              <a:t> specification.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11773E0-B100-4B06-8BF7-126C4E7F88E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366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some very intuitive examples that can be automated for real time scenarios. These are just a few representative ones. </a:t>
            </a:r>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72620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With Azure Stream Analytics, customers can now combine</a:t>
            </a:r>
            <a:r>
              <a:rPr lang="en-US" sz="900" i="1"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the power of JavaScript with the simplicity and pervasiveness of SQL. Historically, Azure Stream Analytics let developers express their real-time query logic using a very simple SQL like language. That said, customers have also been asking us to support more expressive custom code to implement advanced scenarios. Today, in our journey to offer richer custom code support, we are pleased to announce the support for </a:t>
            </a:r>
            <a:r>
              <a:rPr lang="en-US" sz="900" u="sng" kern="1200" dirty="0">
                <a:solidFill>
                  <a:schemeClr val="tx1"/>
                </a:solidFill>
                <a:effectLst/>
                <a:latin typeface="Segoe UI Light" pitchFamily="34" charset="0"/>
                <a:ea typeface="+mn-ea"/>
                <a:cs typeface="+mn-cs"/>
                <a:hlinkClick r:id="rId3"/>
              </a:rPr>
              <a:t>User defined functions using JavaScript</a:t>
            </a:r>
            <a:r>
              <a:rPr lang="en-US" sz="900" kern="1200" dirty="0">
                <a:solidFill>
                  <a:schemeClr val="tx1"/>
                </a:solidFill>
                <a:effectLst/>
                <a:latin typeface="Segoe UI Light" pitchFamily="34" charset="0"/>
                <a:ea typeface="+mn-ea"/>
                <a:cs typeface="+mn-cs"/>
              </a:rPr>
              <a:t> in Azure Stream Analytics. With this new feature, customers can now write their custom code in JavaScript, and easily invoke it as part of their real-time stream processing query.</a:t>
            </a:r>
          </a:p>
          <a:p>
            <a:endParaRPr lang="en-US" dirty="0"/>
          </a:p>
          <a:p>
            <a:endParaRPr lang="en-US"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722900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90541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So, far everything is based on SQL language. There might be things that might be beyond it. Example of this are machine learning models. I might need to score events in real time to get sentiment analytics. Here is a simple scenario. As you can see here, I am making a call to a sentiment function – a ML function I have defined to score my events in real time. </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12:14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881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To help maximize end-to-end developer productivity across authoring, testing and debugging Stream Analytics jobs, we are rolling out a public preview of </a:t>
            </a:r>
            <a:r>
              <a:rPr lang="en-US" sz="900" u="sng" kern="1200" dirty="0">
                <a:solidFill>
                  <a:schemeClr val="tx1"/>
                </a:solidFill>
                <a:effectLst/>
                <a:latin typeface="Segoe UI Light" pitchFamily="34" charset="0"/>
                <a:ea typeface="+mn-ea"/>
                <a:cs typeface="+mn-cs"/>
                <a:hlinkClick r:id="rId3"/>
              </a:rPr>
              <a:t>Azure Stream Analytics (ASA) tools for Visual Studio</a:t>
            </a:r>
            <a:r>
              <a:rPr lang="en-US" sz="900" kern="1200" dirty="0">
                <a:solidFill>
                  <a:schemeClr val="tx1"/>
                </a:solidFill>
                <a:effectLst/>
                <a:latin typeface="Segoe UI Light" pitchFamily="34" charset="0"/>
                <a:ea typeface="+mn-ea"/>
                <a:cs typeface="+mn-cs"/>
              </a:rPr>
              <a:t>. Local testing on client machines to enable true offline query building and testing experience will be one of the key capabilities that will be available. Additionally, features such as IntelliSense (code-completion), Syntax Highlighting, Error Markers and Source control integrations are designed to offer best in class developer experiences. </a:t>
            </a:r>
          </a:p>
          <a:p>
            <a:endParaRPr lang="en-US"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32605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 our quest to continually test the boundaries of performance and latencies to serve our customer needs better, we’ve worked closely with our Power BI engineering team to improve dashboarding experiences for solutions built using Azure Stream Analytics. Azure Stream Analytics jobs can now output to the ‘new’ Power BI streaming datasets. This will enable rich visual and dynamic dashboards with a lot lower latency than what was possible until now. </a:t>
            </a:r>
          </a:p>
          <a:p>
            <a:endParaRPr lang="en-US"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511666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Let us dig a little deeper into Azure Stream Analytics key programming concepts with a twitter data analytics example.</a:t>
            </a:r>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TechReady 23</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12/7/2017 12:14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29</a:t>
            </a:fld>
            <a:endParaRPr lang="en-US" sz="1800" kern="0">
              <a:solidFill>
                <a:sysClr val="windowText" lastClr="000000"/>
              </a:solidFill>
            </a:endParaRPr>
          </a:p>
        </p:txBody>
      </p:sp>
    </p:spTree>
    <p:extLst>
      <p:ext uri="{BB962C8B-B14F-4D97-AF65-F5344CB8AC3E}">
        <p14:creationId xmlns:p14="http://schemas.microsoft.com/office/powerpoint/2010/main" val="4090749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will have customers in a variety of industries who need real time analytics. In financial services for Fraud detection, for real time updates on liquidity and asset positions.</a:t>
            </a:r>
          </a:p>
          <a:p>
            <a:endParaRPr lang="en-US"/>
          </a:p>
          <a:p>
            <a:pPr defTabSz="950464">
              <a:spcAft>
                <a:spcPts val="346"/>
              </a:spcAft>
              <a:defRPr/>
            </a:pPr>
            <a:r>
              <a:rPr lang="en-US"/>
              <a:t>Transportation and Logistics. This area is booming. You all have heard about connected cars. What is at the heart of connected cars? It is all about sensor data and making real time decisions based on situational awareness and ambient conditions. </a:t>
            </a:r>
          </a:p>
          <a:p>
            <a:pPr defTabSz="950464">
              <a:spcAft>
                <a:spcPts val="346"/>
              </a:spcAft>
              <a:defRPr/>
            </a:pPr>
            <a:endParaRPr lang="en-US"/>
          </a:p>
          <a:p>
            <a:r>
              <a:rPr lang="en-US"/>
              <a:t>In retail, Clickstream analysis for online shopping experience and providing cross-sell and upsell recommendation in real time ; and in a traditional store understanding user behavior and taking necessary actions. </a:t>
            </a:r>
          </a:p>
          <a:p>
            <a:endParaRPr lang="en-US"/>
          </a:p>
          <a:p>
            <a:r>
              <a:rPr lang="en-US"/>
              <a:t>Monitoring patients and security of electronic health records in real time in healthcare.</a:t>
            </a:r>
          </a:p>
          <a:p>
            <a:r>
              <a:rPr lang="en-US"/>
              <a:t> </a:t>
            </a:r>
          </a:p>
          <a:p>
            <a:r>
              <a:rPr lang="en-US"/>
              <a:t>Managing smart grids, real time building energy consumption </a:t>
            </a:r>
            <a:r>
              <a:rPr lang="en-US" err="1"/>
              <a:t>etc</a:t>
            </a:r>
            <a:r>
              <a:rPr lang="en-US"/>
              <a:t> – All of these need real time analytics. </a:t>
            </a:r>
          </a:p>
          <a:p>
            <a:r>
              <a:rPr lang="en-US"/>
              <a:t> </a:t>
            </a:r>
          </a:p>
          <a:p>
            <a:r>
              <a:rPr lang="en-US"/>
              <a:t>To deal with all these sensor and streaming data, you will need an ingestion system and more importantly you will need a real time analytics processing system. How can I get alerts, get notified or trigger a business process when I cross a threshold or anomaly is detected, how can I process this data – all in real time. Microsoft is best cloud solution as well as we have the best tools to cover the gamut of all these problems. </a:t>
            </a:r>
          </a:p>
          <a:p>
            <a:r>
              <a:rPr lang="en-US"/>
              <a:t> </a:t>
            </a:r>
          </a:p>
          <a:p>
            <a:r>
              <a:rPr lang="en-US"/>
              <a:t>Now, for the rest of the session,  I will tell you what is ASA and what is the value it provides to our customers over other </a:t>
            </a:r>
            <a:r>
              <a:rPr lang="en-US" err="1"/>
              <a:t>solutiosn</a:t>
            </a:r>
            <a:endParaRPr lang="en-US"/>
          </a:p>
          <a:p>
            <a:endParaRPr lang="en-US"/>
          </a:p>
        </p:txBody>
      </p:sp>
      <p:sp>
        <p:nvSpPr>
          <p:cNvPr id="4" name="Header Placeholder 3"/>
          <p:cNvSpPr>
            <a:spLocks noGrp="1"/>
          </p:cNvSpPr>
          <p:nvPr>
            <p:ph type="hdr" sz="quarter" idx="10"/>
          </p:nvPr>
        </p:nvSpPr>
        <p:spPr/>
        <p:txBody>
          <a:bodyPr/>
          <a:lstStyle/>
          <a:p>
            <a:pPr defTabSz="931774">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3</a:t>
            </a:fld>
            <a:endParaRPr lang="en-US" sz="1800" kern="0">
              <a:solidFill>
                <a:sysClr val="windowText" lastClr="000000"/>
              </a:solidFill>
            </a:endParaRPr>
          </a:p>
        </p:txBody>
      </p:sp>
    </p:spTree>
    <p:extLst>
      <p:ext uri="{BB962C8B-B14F-4D97-AF65-F5344CB8AC3E}">
        <p14:creationId xmlns:p14="http://schemas.microsoft.com/office/powerpoint/2010/main" val="18141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say, we have a news media website that wants to sell paid advertisements by covering trending topics on twitter. </a:t>
            </a:r>
          </a:p>
          <a:p>
            <a:endParaRPr lang="en-GB"/>
          </a:p>
          <a:p>
            <a:r>
              <a:rPr lang="en-US"/>
              <a:t>Let’s assume the Payload from twitter is fairly simple – ID, Created At, User name, time zone, Text, language and topic. Say, all this info is flowing from twitter or intermediary service into EH</a:t>
            </a:r>
            <a:endParaRPr lang="en-GB"/>
          </a:p>
          <a:p>
            <a:r>
              <a:rPr lang="en-US"/>
              <a:t>First thing – filter the data. </a:t>
            </a:r>
          </a:p>
        </p:txBody>
      </p:sp>
      <p:sp>
        <p:nvSpPr>
          <p:cNvPr id="4" name="Footer Placeholder 3"/>
          <p:cNvSpPr>
            <a:spLocks noGrp="1"/>
          </p:cNvSpPr>
          <p:nvPr>
            <p:ph type="ftr" sz="quarter" idx="10"/>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31774">
              <a:defRPr/>
            </a:pPr>
            <a:fld id="{E74353ED-ACB2-44BF-A903-985B0AF962B7}" type="datetime1">
              <a:rPr lang="en-US" sz="1800" kern="0">
                <a:solidFill>
                  <a:prstClr val="black"/>
                </a:solidFill>
              </a:rPr>
              <a:pPr defTabSz="931774">
                <a:defRPr/>
              </a:pPr>
              <a:t>12/7/2017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31774">
              <a:defRPr/>
            </a:pPr>
            <a:fld id="{B4008EB6-D09E-4580-8CD6-DDB14511944F}" type="slidenum">
              <a:rPr lang="en-US" sz="1800" kern="0">
                <a:solidFill>
                  <a:prstClr val="black"/>
                </a:solidFill>
              </a:rPr>
              <a:pPr defTabSz="931774">
                <a:defRPr/>
              </a:pPr>
              <a:t>30</a:t>
            </a:fld>
            <a:endParaRPr lang="en-US" sz="1800" kern="0">
              <a:solidFill>
                <a:prstClr val="black"/>
              </a:solidFill>
            </a:endParaRPr>
          </a:p>
        </p:txBody>
      </p:sp>
    </p:spTree>
    <p:extLst>
      <p:ext uri="{BB962C8B-B14F-4D97-AF65-F5344CB8AC3E}">
        <p14:creationId xmlns:p14="http://schemas.microsoft.com/office/powerpoint/2010/main" val="2452319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another example, let’s say I want to project what the trending topics on Twitter are in the last 5 seconds.. Note that in this case, the data is time bound. All, I need to do is write this 2 lines of logic. That’s it.</a:t>
            </a:r>
          </a:p>
          <a:p>
            <a:r>
              <a:rPr lang="en-US"/>
              <a:t>Select count (*), from Tweets group by Topic based on a 5 second tumbling temporal window. I will come to what a tumbling window is in a few minutes. Imagine writing this query in any other tool. </a:t>
            </a:r>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48468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Next, let’s say I wanted to get a stream of tweets with XBOX in them, all I need to do is write a simple SQL query that looks like, select </a:t>
            </a:r>
            <a:r>
              <a:rPr lang="en-US" err="1"/>
              <a:t>UserName</a:t>
            </a:r>
            <a:r>
              <a:rPr lang="en-US"/>
              <a:t> and </a:t>
            </a:r>
            <a:r>
              <a:rPr lang="en-US" err="1"/>
              <a:t>Timezone</a:t>
            </a:r>
            <a:r>
              <a:rPr lang="en-US"/>
              <a:t>  where topic = xbox. So, why is this important? This is where I want to understand something about stream processing solution. Stream processing solution takes in  an input stream and gives you an output stream. The logic is in between; this logic says – my output stream should only contain events that say xbox. As simple as that.</a:t>
            </a:r>
            <a:endParaRPr lang="en-GB"/>
          </a:p>
          <a:p>
            <a:endParaRPr lang="en-US"/>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Tech Ready 15</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23994319-233E-40F5-BA1C-4D69D56F2C51}" type="datetime1">
              <a:rPr lang="en-US" sz="1800" kern="0">
                <a:solidFill>
                  <a:prstClr val="black"/>
                </a:solidFill>
              </a:rPr>
              <a:pPr defTabSz="931774">
                <a:defRPr/>
              </a:pPr>
              <a:t>12/7/2017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32</a:t>
            </a:fld>
            <a:endParaRPr lang="en-US" sz="1800" kern="0">
              <a:solidFill>
                <a:prstClr val="black"/>
              </a:solidFill>
            </a:endParaRPr>
          </a:p>
        </p:txBody>
      </p:sp>
    </p:spTree>
    <p:extLst>
      <p:ext uri="{BB962C8B-B14F-4D97-AF65-F5344CB8AC3E}">
        <p14:creationId xmlns:p14="http://schemas.microsoft.com/office/powerpoint/2010/main" val="2829189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Next thing – very simple. Let’s say I want to highlight tweets that are English versus not…  Select created at and username, where language when it is EN it is called English, else non English. What did I just do -  I augmented a stream in real time in order to do this. </a:t>
            </a:r>
            <a:endParaRPr lang="en-GB"/>
          </a:p>
          <a:p>
            <a:r>
              <a:rPr lang="en-US"/>
              <a:t> </a:t>
            </a:r>
            <a:endParaRPr lang="en-GB"/>
          </a:p>
          <a:p>
            <a:endParaRPr lang="en-US"/>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Tech Ready 15</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23994319-233E-40F5-BA1C-4D69D56F2C51}" type="datetime1">
              <a:rPr lang="en-US" sz="1800" kern="0">
                <a:solidFill>
                  <a:prstClr val="black"/>
                </a:solidFill>
              </a:rPr>
              <a:pPr defTabSz="931774">
                <a:defRPr/>
              </a:pPr>
              <a:t>12/7/2017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33</a:t>
            </a:fld>
            <a:endParaRPr lang="en-US" sz="1800" kern="0">
              <a:solidFill>
                <a:prstClr val="black"/>
              </a:solidFill>
            </a:endParaRPr>
          </a:p>
        </p:txBody>
      </p:sp>
    </p:spTree>
    <p:extLst>
      <p:ext uri="{BB962C8B-B14F-4D97-AF65-F5344CB8AC3E}">
        <p14:creationId xmlns:p14="http://schemas.microsoft.com/office/powerpoint/2010/main" val="3235484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Next thing I want to talk about is the windowing concepts. This is also super key and very fundamental for you to start writing your stream processing jobs. We support 3 types of windows in stream processing – Tumbling, Hopping, and Sliding windows. All windows are of fixed length and an output will get generated at the end of every window. </a:t>
            </a:r>
          </a:p>
          <a:p>
            <a:endParaRPr lang="en-US"/>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Tech Ready 15</a:t>
            </a:r>
          </a:p>
        </p:txBody>
      </p:sp>
      <p:sp>
        <p:nvSpPr>
          <p:cNvPr id="6" name="Date Placeholder 5"/>
          <p:cNvSpPr>
            <a:spLocks noGrp="1"/>
          </p:cNvSpPr>
          <p:nvPr>
            <p:ph type="dt" idx="12"/>
          </p:nvPr>
        </p:nvSpPr>
        <p:spPr/>
        <p:txBody>
          <a:bodyPr/>
          <a:lstStyle/>
          <a:p>
            <a:pPr defTabSz="931774">
              <a:defRPr/>
            </a:pPr>
            <a:fld id="{E3A145C3-F74D-4BE2-904C-7125AA1DDED1}" type="datetime1">
              <a:rPr lang="en-US" sz="1800" kern="0">
                <a:solidFill>
                  <a:sysClr val="windowText" lastClr="000000"/>
                </a:solidFill>
              </a:rPr>
              <a:pPr defTabSz="931774">
                <a:defRPr/>
              </a:pPr>
              <a:t>12/7/2017</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34</a:t>
            </a:fld>
            <a:endParaRPr lang="en-US" sz="1800" kern="0">
              <a:solidFill>
                <a:sysClr val="windowText" lastClr="000000"/>
              </a:solidFill>
            </a:endParaRPr>
          </a:p>
        </p:txBody>
      </p:sp>
    </p:spTree>
    <p:extLst>
      <p:ext uri="{BB962C8B-B14F-4D97-AF65-F5344CB8AC3E}">
        <p14:creationId xmlns:p14="http://schemas.microsoft.com/office/powerpoint/2010/main" val="3728122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b="1"/>
              <a:t>Tumbling window:</a:t>
            </a:r>
            <a:r>
              <a:rPr lang="en-US"/>
              <a:t> Let’s say I want to know, the count of tweets about a topic in a 10 second window and want to know the result every 10 seconds from a stream of data. Simple case of count(*) operation every 10 seconds.  Frequency of output is same as the window size. </a:t>
            </a:r>
          </a:p>
          <a:p>
            <a:endParaRPr lang="en-US"/>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Tech Ready 15</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23994319-233E-40F5-BA1C-4D69D56F2C51}" type="datetime1">
              <a:rPr lang="en-US" sz="1800" kern="0">
                <a:solidFill>
                  <a:prstClr val="black"/>
                </a:solidFill>
              </a:rPr>
              <a:pPr defTabSz="931774">
                <a:defRPr/>
              </a:pPr>
              <a:t>12/7/2017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35</a:t>
            </a:fld>
            <a:endParaRPr lang="en-US" sz="1800" kern="0">
              <a:solidFill>
                <a:prstClr val="black"/>
              </a:solidFill>
            </a:endParaRPr>
          </a:p>
        </p:txBody>
      </p:sp>
    </p:spTree>
    <p:extLst>
      <p:ext uri="{BB962C8B-B14F-4D97-AF65-F5344CB8AC3E}">
        <p14:creationId xmlns:p14="http://schemas.microsoft.com/office/powerpoint/2010/main" val="2137022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b="1"/>
              <a:t>Hopping Window: </a:t>
            </a:r>
            <a:r>
              <a:rPr lang="en-US"/>
              <a:t>Let me augment this concept a little bit. Frequency of output different from the window size. Let’s say I still want the count of tweets for the past 10 seconds, but I want a result every 5 seconds. Some amount of duplication of results. The window size for aggregation of results hasn’t changed, but I am getting the results at a faster frequency. This is very important when I do comparisons. Remember when I said, I want in certain cases to compare results from a large window with a small window – something like I want to compare the </a:t>
            </a:r>
            <a:r>
              <a:rPr lang="en-US" err="1"/>
              <a:t>avg</a:t>
            </a:r>
            <a:r>
              <a:rPr lang="en-US"/>
              <a:t> temperature every 5 minutes with the average temperature from the same set of sensors over the past 1 hour period – we use something like a hopping window.  </a:t>
            </a:r>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Tech Ready 15</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23994319-233E-40F5-BA1C-4D69D56F2C51}" type="datetime1">
              <a:rPr lang="en-US" sz="1800" kern="0">
                <a:solidFill>
                  <a:prstClr val="black"/>
                </a:solidFill>
              </a:rPr>
              <a:pPr defTabSz="931774">
                <a:defRPr/>
              </a:pPr>
              <a:t>12/7/2017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36</a:t>
            </a:fld>
            <a:endParaRPr lang="en-US" sz="1800" kern="0">
              <a:solidFill>
                <a:prstClr val="black"/>
              </a:solidFill>
            </a:endParaRPr>
          </a:p>
        </p:txBody>
      </p:sp>
    </p:spTree>
    <p:extLst>
      <p:ext uri="{BB962C8B-B14F-4D97-AF65-F5344CB8AC3E}">
        <p14:creationId xmlns:p14="http://schemas.microsoft.com/office/powerpoint/2010/main" val="1042409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Sliding Window: </a:t>
            </a:r>
            <a:r>
              <a:rPr lang="en-US"/>
              <a:t>Next thing is the sliding window. Very interesting. Most customers we know use Sliding window in pattern detection. So, when an event happens, what happened before the event and after. So for this – sliding window is a window which gives an output when an event enters or leaves the system. In this case, you will get an output as soon as 1, 5 or 9 came in – you can see the aggregates here. But, when 8 came in nothing happened in the previous 10 seconds. So, you see only 1 result.</a:t>
            </a:r>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Tech Ready 15</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23994319-233E-40F5-BA1C-4D69D56F2C51}" type="datetime1">
              <a:rPr lang="en-US" sz="1800" kern="0">
                <a:solidFill>
                  <a:prstClr val="black"/>
                </a:solidFill>
              </a:rPr>
              <a:pPr defTabSz="931774">
                <a:defRPr/>
              </a:pPr>
              <a:t>12/7/2017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37</a:t>
            </a:fld>
            <a:endParaRPr lang="en-US" sz="1800" kern="0">
              <a:solidFill>
                <a:prstClr val="black"/>
              </a:solidFill>
            </a:endParaRPr>
          </a:p>
        </p:txBody>
      </p:sp>
    </p:spTree>
    <p:extLst>
      <p:ext uri="{BB962C8B-B14F-4D97-AF65-F5344CB8AC3E}">
        <p14:creationId xmlns:p14="http://schemas.microsoft.com/office/powerpoint/2010/main" val="3423858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I talked about joining multiple streams together. One very important thing – and I will reiterate this. I was talking to a customer who is running data centers. An interesting problem they have. There are these fans on top that are trying to cool the datacenter. And the way you measure their effectiveness is through air pressure sensors on the floor that measure how much pressure of air from fans is actually hitting the ground. Unfortunately, these 2 systems don’t talk to one another because for all you know, they might have been purchased from different vendors. The problem is – how do you make different proprietary systems talk to one another for critical command and control operations. This is where Azure Stream Analytics can take both these streams and join them over time.</a:t>
            </a:r>
          </a:p>
          <a:p>
            <a:r>
              <a:rPr lang="en-US"/>
              <a:t> </a:t>
            </a:r>
          </a:p>
          <a:p>
            <a:r>
              <a:rPr lang="en-US"/>
              <a:t>Let me make this more real and give you the example from the twitter universe. Let’s say the question I am asked is – list all users and topics on which they changed their sentiment within a minute. Seems pretty hard right! Because of the complexity of the logic as well as the volume of information.  In Azure Stream Analytics, this can be done with a very simple query – I take the same stream and duplicate it. I want to select from my first stream all users and topics with the created at timestamp (in twitter) – and join it with my second stream where the user names and topics are the same within that 1 minute window where the sentiment has changed. That’s it.</a:t>
            </a:r>
          </a:p>
          <a:p>
            <a:r>
              <a:rPr lang="en-US"/>
              <a:t> </a:t>
            </a:r>
          </a:p>
          <a:p>
            <a:r>
              <a:rPr lang="en-US"/>
              <a:t>By the way, word of caution, think carefully about how you are using join statements. If you do not think hard about the window size, long windows will almost always require arbitrarily high levels of memory. Implications on performance and costs. I can do things like left outer join - because left outer joins are widely used in SQL to detect absence of event. Left outer join where something is NULL and so on.</a:t>
            </a:r>
          </a:p>
          <a:p>
            <a:r>
              <a:rPr lang="en-US"/>
              <a:t> </a:t>
            </a:r>
          </a:p>
          <a:p>
            <a:endParaRPr lang="en-US"/>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Tech Ready 15</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23994319-233E-40F5-BA1C-4D69D56F2C51}" type="datetime1">
              <a:rPr lang="en-US" sz="1800" kern="0">
                <a:solidFill>
                  <a:prstClr val="black"/>
                </a:solidFill>
              </a:rPr>
              <a:pPr defTabSz="931774">
                <a:defRPr/>
              </a:pPr>
              <a:t>12/7/2017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38</a:t>
            </a:fld>
            <a:endParaRPr lang="en-US" sz="1800" kern="0">
              <a:solidFill>
                <a:prstClr val="black"/>
              </a:solidFill>
            </a:endParaRPr>
          </a:p>
        </p:txBody>
      </p:sp>
    </p:spTree>
    <p:extLst>
      <p:ext uri="{BB962C8B-B14F-4D97-AF65-F5344CB8AC3E}">
        <p14:creationId xmlns:p14="http://schemas.microsoft.com/office/powerpoint/2010/main" val="1175076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TechReady 23</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12/7/2017 12:14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39</a:t>
            </a:fld>
            <a:endParaRPr lang="en-US" sz="1800" kern="0">
              <a:solidFill>
                <a:sysClr val="windowText" lastClr="000000"/>
              </a:solidFill>
            </a:endParaRPr>
          </a:p>
        </p:txBody>
      </p:sp>
    </p:spTree>
    <p:extLst>
      <p:ext uri="{BB962C8B-B14F-4D97-AF65-F5344CB8AC3E}">
        <p14:creationId xmlns:p14="http://schemas.microsoft.com/office/powerpoint/2010/main" val="947560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news is Microsoft offers multiple streaming analytics solutions on Azure and On Premises. </a:t>
            </a:r>
          </a:p>
          <a:p>
            <a:endParaRPr lang="en-US" dirty="0"/>
          </a:p>
          <a:p>
            <a:r>
              <a:rPr lang="en-US" dirty="0"/>
              <a:t>We’ve offered StreamInsights with SQL Server starting in 2008 onwards, and we kept innovating on this based on customer and user feedback. We took all the rich learnings from this and built Azure stream analytics on the core foundation that </a:t>
            </a:r>
            <a:r>
              <a:rPr lang="en-US" dirty="0" err="1"/>
              <a:t>Streaminsights</a:t>
            </a:r>
            <a:r>
              <a:rPr lang="en-US" dirty="0"/>
              <a:t> was based on. So, even though Azure Stream analytics has been around for around 2 years, we have more than a decade worth of learnings baked into it. </a:t>
            </a:r>
          </a:p>
          <a:p>
            <a:endParaRPr lang="en-US" dirty="0"/>
          </a:p>
          <a:p>
            <a:r>
              <a:rPr lang="en-US" dirty="0"/>
              <a:t>On Azure, we offer multiple fully managed options.  First and foremost, we have Azure Stream Analytics – our own proprietary cloud solution. But, we also offer open source frameworks such as Apache Storm and Spark streaming.</a:t>
            </a:r>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03277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thing I can do is scaling and partitioning. This is very essential because I talked about memory footprints and limitations. We have the concept of streaming units. Currently, anytime you cross 12 SUs, you need to actually partition your payload. At the same time, people might want to partition payload for other reasons and scenarios. </a:t>
            </a:r>
          </a:p>
          <a:p>
            <a:r>
              <a:rPr lang="en-US"/>
              <a:t> </a:t>
            </a:r>
          </a:p>
          <a:p>
            <a:r>
              <a:rPr lang="en-US"/>
              <a:t>Lets say, on NFL Sunday – you know there are 32 or so teams playing. I want to monitor twitter feeds for all these 32 teams individually. I want to see what is happening for each team. I could use Group By keyword but twitter is going to send a lot of information on Sunday when the game is going on. So, I need to start partitioning my query. Azure Stream Analytics is a truly distributed stream processing solution.  And this is very important – distribution of stream processing solution across various nodes by the use of ‘partition by’ keyword. </a:t>
            </a:r>
          </a:p>
          <a:p>
            <a:r>
              <a:rPr lang="en-US"/>
              <a:t> </a:t>
            </a:r>
          </a:p>
          <a:p>
            <a:r>
              <a:rPr lang="en-US"/>
              <a:t>How do I do it – just simply use partition by keyword in your query. Can do it in multiple ways – </a:t>
            </a:r>
          </a:p>
          <a:p>
            <a:r>
              <a:rPr lang="en-US"/>
              <a:t> </a:t>
            </a:r>
          </a:p>
          <a:p>
            <a:r>
              <a:rPr lang="en-US"/>
              <a:t>1 - strongly recommended ask customers to do this – send data to event hub already partitioned to the different partition IDs. And then partition by partition ID just picks up from partitions within Event Hub. </a:t>
            </a:r>
          </a:p>
          <a:p>
            <a:r>
              <a:rPr lang="en-US"/>
              <a:t>2- You could also use </a:t>
            </a:r>
            <a:r>
              <a:rPr lang="en-US" err="1"/>
              <a:t>use</a:t>
            </a:r>
            <a:r>
              <a:rPr lang="en-US"/>
              <a:t> ‘Partition by Keyword’ – But this will add some latency to your system. Recommend that you don’t do it. </a:t>
            </a:r>
          </a:p>
          <a:p>
            <a:endParaRPr lang="en-US"/>
          </a:p>
        </p:txBody>
      </p:sp>
      <p:sp>
        <p:nvSpPr>
          <p:cNvPr id="4" name="Slide Number Placeholder 3"/>
          <p:cNvSpPr>
            <a:spLocks noGrp="1"/>
          </p:cNvSpPr>
          <p:nvPr>
            <p:ph type="sldNum" sz="quarter" idx="10"/>
          </p:nvPr>
        </p:nvSpPr>
        <p:spPr/>
        <p:txBody>
          <a:bodyPr/>
          <a:lstStyle/>
          <a:p>
            <a:pPr defTabSz="931774">
              <a:defRPr/>
            </a:pPr>
            <a:fld id="{7088D5E3-B0C4-244E-905F-C9848084E0A1}" type="slidenum">
              <a:rPr lang="en-US" sz="1800" kern="0">
                <a:solidFill>
                  <a:prstClr val="black"/>
                </a:solidFill>
              </a:rPr>
              <a:pPr defTabSz="931774">
                <a:defRPr/>
              </a:pPr>
              <a:t>40</a:t>
            </a:fld>
            <a:endParaRPr lang="en-US" sz="1800" kern="0">
              <a:solidFill>
                <a:prstClr val="black"/>
              </a:solidFill>
            </a:endParaRPr>
          </a:p>
        </p:txBody>
      </p:sp>
    </p:spTree>
    <p:extLst>
      <p:ext uri="{BB962C8B-B14F-4D97-AF65-F5344CB8AC3E}">
        <p14:creationId xmlns:p14="http://schemas.microsoft.com/office/powerpoint/2010/main" val="2783045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concept of time is really important when you think of Stream analytics or stream processing. Two types are very important:</a:t>
            </a:r>
          </a:p>
          <a:p>
            <a:r>
              <a:rPr lang="en-US"/>
              <a:t> </a:t>
            </a:r>
          </a:p>
          <a:p>
            <a:r>
              <a:rPr lang="en-US"/>
              <a:t>#1 is the time stamp associated with an event when it arrives into ingress source such as EH</a:t>
            </a:r>
          </a:p>
          <a:p>
            <a:r>
              <a:rPr lang="en-US"/>
              <a:t>#2 the timestamp when the event was actually generated at the device or sensor level.</a:t>
            </a:r>
          </a:p>
          <a:p>
            <a:r>
              <a:rPr lang="en-US"/>
              <a:t> </a:t>
            </a:r>
          </a:p>
          <a:p>
            <a:r>
              <a:rPr lang="en-US"/>
              <a:t>With Azure Stream Analytics, we give you flexibility to choose based on which time you want to do processing on. Azure Stream Analytics uses this keyword called ‘Timestamp By’. If your payload – if you remember – twitter payload ‘created at’, if I want to, I can use this created at. If I didn’t use that, all processing will be done based on the timestamp of the event when the event came to the event hub. </a:t>
            </a:r>
          </a:p>
          <a:p>
            <a:r>
              <a:rPr lang="en-US"/>
              <a:t> </a:t>
            </a:r>
          </a:p>
          <a:p>
            <a:r>
              <a:rPr lang="en-US"/>
              <a:t>It all depends on your scenario. </a:t>
            </a:r>
          </a:p>
          <a:p>
            <a:endParaRPr lang="en-US"/>
          </a:p>
        </p:txBody>
      </p:sp>
      <p:sp>
        <p:nvSpPr>
          <p:cNvPr id="4" name="Footer Placeholder 3"/>
          <p:cNvSpPr>
            <a:spLocks noGrp="1"/>
          </p:cNvSpPr>
          <p:nvPr>
            <p:ph type="ftr" sz="quarter" idx="10"/>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31774">
              <a:defRPr/>
            </a:pPr>
            <a:fld id="{E74353ED-ACB2-44BF-A903-985B0AF962B7}" type="datetime1">
              <a:rPr lang="en-US" sz="1800" kern="0">
                <a:solidFill>
                  <a:sysClr val="windowText" lastClr="000000"/>
                </a:solidFill>
              </a:rPr>
              <a:pPr defTabSz="931774">
                <a:defRPr/>
              </a:pPr>
              <a:t>12/7/2017</a:t>
            </a:fld>
            <a:endParaRPr lang="en-US" sz="18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1774">
              <a:defRPr/>
            </a:pPr>
            <a:fld id="{B4008EB6-D09E-4580-8CD6-DDB14511944F}" type="slidenum">
              <a:rPr lang="en-US" sz="1800" kern="0">
                <a:solidFill>
                  <a:sysClr val="windowText" lastClr="000000"/>
                </a:solidFill>
              </a:rPr>
              <a:pPr defTabSz="931774">
                <a:defRPr/>
              </a:pPr>
              <a:t>41</a:t>
            </a:fld>
            <a:endParaRPr lang="en-US" sz="1800" kern="0">
              <a:solidFill>
                <a:sysClr val="windowText" lastClr="000000"/>
              </a:solidFill>
            </a:endParaRPr>
          </a:p>
        </p:txBody>
      </p:sp>
    </p:spTree>
    <p:extLst>
      <p:ext uri="{BB962C8B-B14F-4D97-AF65-F5344CB8AC3E}">
        <p14:creationId xmlns:p14="http://schemas.microsoft.com/office/powerpoint/2010/main" val="17982220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me talk about Event processing semantics. These concepts that we support through simple configuration settings are really helpful to differentiate ourselves. </a:t>
            </a:r>
          </a:p>
          <a:p>
            <a:r>
              <a:rPr lang="en-US"/>
              <a:t> </a:t>
            </a:r>
          </a:p>
          <a:p>
            <a:r>
              <a:rPr lang="en-US" b="1"/>
              <a:t>At least once delivery</a:t>
            </a:r>
            <a:r>
              <a:rPr lang="en-US"/>
              <a:t> and we promise that we will never lose any events. This actually built into the system. You don’t have to do anything. </a:t>
            </a:r>
          </a:p>
          <a:p>
            <a:r>
              <a:rPr lang="en-US"/>
              <a:t> </a:t>
            </a:r>
          </a:p>
          <a:p>
            <a:r>
              <a:rPr lang="en-US" b="1"/>
              <a:t>Out of order policy </a:t>
            </a:r>
            <a:r>
              <a:rPr lang="en-US"/>
              <a:t>is another interesting thing, where I can tell the system to wait for a certain period of time to ensure all the data comes into the EH or IOT hub before I start processing. Maybe some events are coming in from TCP IP connections, some via Bluetooth and so on. This is important where sequence of events is key for your analysis.  Basically on our configuration settings, I can say how long I want to wait for the events to happen. And, if the events are after this long 5 minute window because it is irrelevant for me. You can say – things like drop the event or adjust the timestamp. These are things that are built into the system.</a:t>
            </a:r>
          </a:p>
          <a:p>
            <a:endParaRPr lang="en-US"/>
          </a:p>
          <a:p>
            <a:pPr defTabSz="950464">
              <a:spcAft>
                <a:spcPts val="346"/>
              </a:spcAft>
              <a:defRPr/>
            </a:pPr>
            <a:r>
              <a:rPr lang="en-US" b="1"/>
              <a:t>The other thing is the concept of late arrival policy –</a:t>
            </a:r>
            <a:r>
              <a:rPr lang="en-US"/>
              <a:t> shining example of how we react to customer feedback. Honeywell great customer of ours – there is a customer case study as well. What if I am monitoring multiple buildings and we now have to worry about gateways induced latencies. To handle this we built something called late arrival policy – which you as a person understands gateways and their latencies – can say something like don’t start my processing until you wait for x minutes - which is just enough for all my gateways to catch up.  Again, this is as simple as a configuration. And theoretically I can actually wait for days – this is the flexibility of highly sophisticated temporal concepts. You can got to a customer and say – “hey, do you have problem with gateways with different latencies or do you have sensors with different latencies? ASA can handle all such scenarios without you needing to write any code” </a:t>
            </a:r>
          </a:p>
          <a:p>
            <a:pPr defTabSz="950464">
              <a:spcAft>
                <a:spcPts val="346"/>
              </a:spcAft>
              <a:defRPr/>
            </a:pPr>
            <a:endParaRPr lang="en-US"/>
          </a:p>
          <a:p>
            <a:endParaRPr lang="en-US"/>
          </a:p>
          <a:p>
            <a:endParaRPr lang="en-US"/>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2363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BUILT IN MONITORING</a:t>
            </a:r>
          </a:p>
          <a:p>
            <a:r>
              <a:rPr lang="en-US" baseline="0"/>
              <a:t>TWITTER SENTIMENT ANALYTICS</a:t>
            </a:r>
          </a:p>
          <a:p>
            <a:endParaRPr lang="en-US" baseline="0"/>
          </a:p>
          <a:p>
            <a:endParaRPr lang="en-GB"/>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TechReady 23</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12/7/2017 12:14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43</a:t>
            </a:fld>
            <a:endParaRPr lang="en-US" sz="1800" kern="0">
              <a:solidFill>
                <a:sysClr val="windowText" lastClr="000000"/>
              </a:solidFill>
            </a:endParaRPr>
          </a:p>
        </p:txBody>
      </p:sp>
    </p:spTree>
    <p:extLst>
      <p:ext uri="{BB962C8B-B14F-4D97-AF65-F5344CB8AC3E}">
        <p14:creationId xmlns:p14="http://schemas.microsoft.com/office/powerpoint/2010/main" val="33891371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endParaRPr lang="en-GB"/>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TechReady 23</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12/7/2017 12:14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44</a:t>
            </a:fld>
            <a:endParaRPr lang="en-US" sz="1800" kern="0">
              <a:solidFill>
                <a:sysClr val="windowText" lastClr="000000"/>
              </a:solidFill>
            </a:endParaRPr>
          </a:p>
        </p:txBody>
      </p:sp>
    </p:spTree>
    <p:extLst>
      <p:ext uri="{BB962C8B-B14F-4D97-AF65-F5344CB8AC3E}">
        <p14:creationId xmlns:p14="http://schemas.microsoft.com/office/powerpoint/2010/main" val="15528749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004207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Edge</a:t>
            </a:r>
          </a:p>
          <a:p>
            <a:pPr marL="174708" indent="-174708">
              <a:buFont typeface="Arial" panose="020B0604020202020204" pitchFamily="34" charset="0"/>
              <a:buChar char="•"/>
            </a:pPr>
            <a:r>
              <a:rPr lang="en-US"/>
              <a:t>Managed devices need to be connected to IoT hub – could be Gateway or sensor</a:t>
            </a:r>
          </a:p>
          <a:p>
            <a:pPr marL="174708" indent="-174708">
              <a:buFont typeface="Arial" panose="020B0604020202020204" pitchFamily="34" charset="0"/>
              <a:buChar char="•"/>
            </a:pPr>
            <a:r>
              <a:rPr lang="en-US"/>
              <a:t>1 click deployment of runtime on device</a:t>
            </a:r>
          </a:p>
          <a:p>
            <a:pPr marL="174708" indent="-174708">
              <a:buFont typeface="Arial" panose="020B0604020202020204" pitchFamily="34" charset="0"/>
              <a:buChar char="•"/>
            </a:pPr>
            <a:r>
              <a:rPr lang="en-US"/>
              <a:t>Devices that can support Node JS based runtime</a:t>
            </a:r>
          </a:p>
          <a:p>
            <a:pPr marL="174708" indent="-174708">
              <a:buFont typeface="Arial" panose="020B0604020202020204" pitchFamily="34" charset="0"/>
              <a:buChar char="•"/>
            </a:pPr>
            <a:r>
              <a:rPr lang="en-US"/>
              <a:t>Supporting a wide array of operations on the devices – batching, aggregation and filtering</a:t>
            </a:r>
          </a:p>
          <a:p>
            <a:pPr marL="174708" indent="-174708">
              <a:buFont typeface="Arial" panose="020B0604020202020204" pitchFamily="34" charset="0"/>
              <a:buChar char="•"/>
            </a:pPr>
            <a:r>
              <a:rPr lang="en-US"/>
              <a:t>Run Stream Analytics on managed edge Gateways – managed by IoT hub</a:t>
            </a:r>
          </a:p>
          <a:p>
            <a:pPr marL="174708" indent="-174708">
              <a:buFont typeface="Arial" panose="020B0604020202020204" pitchFamily="34" charset="0"/>
              <a:buChar char="•"/>
            </a:pPr>
            <a:r>
              <a:rPr lang="en-US"/>
              <a:t>Same SQL language across cloud and edge devices</a:t>
            </a:r>
          </a:p>
          <a:p>
            <a:pPr marL="174708" indent="-174708">
              <a:buFont typeface="Arial" panose="020B0604020202020204" pitchFamily="34" charset="0"/>
              <a:buChar char="•"/>
            </a:pPr>
            <a:r>
              <a:rPr lang="en-US"/>
              <a:t>Automated deployment of logic on edge devices through Azure IoT integration</a:t>
            </a:r>
          </a:p>
          <a:p>
            <a:endParaRPr lang="en-US"/>
          </a:p>
          <a:p>
            <a:r>
              <a:rPr lang="en-US" b="1"/>
              <a:t>Geospatial</a:t>
            </a:r>
          </a:p>
          <a:p>
            <a:pPr>
              <a:spcBef>
                <a:spcPct val="20000"/>
              </a:spcBef>
            </a:pPr>
            <a:r>
              <a:rPr lang="en-US">
                <a:solidFill>
                  <a:schemeClr val="tx1">
                    <a:lumMod val="50000"/>
                  </a:schemeClr>
                </a:solidFill>
              </a:rPr>
              <a:t>Powerful functions for:</a:t>
            </a:r>
          </a:p>
          <a:p>
            <a:pPr marL="174708" indent="-174708">
              <a:spcBef>
                <a:spcPct val="20000"/>
              </a:spcBef>
              <a:buFont typeface="Arial" panose="020B0604020202020204" pitchFamily="34" charset="0"/>
              <a:buChar char="•"/>
            </a:pPr>
            <a:r>
              <a:rPr lang="en-US">
                <a:solidFill>
                  <a:schemeClr val="tx1">
                    <a:lumMod val="50000"/>
                  </a:schemeClr>
                </a:solidFill>
              </a:rPr>
              <a:t>Intersection, proximity &amp; overlap detection</a:t>
            </a:r>
          </a:p>
          <a:p>
            <a:pPr marL="174708" indent="-174708">
              <a:spcBef>
                <a:spcPct val="20000"/>
              </a:spcBef>
              <a:buFont typeface="Arial" panose="020B0604020202020204" pitchFamily="34" charset="0"/>
              <a:buChar char="•"/>
            </a:pPr>
            <a:r>
              <a:rPr lang="en-US">
                <a:solidFill>
                  <a:schemeClr val="tx1">
                    <a:lumMod val="50000"/>
                  </a:schemeClr>
                </a:solidFill>
              </a:rPr>
              <a:t>Native support for custom polygons</a:t>
            </a:r>
          </a:p>
          <a:p>
            <a:pPr marL="174708" indent="-174708">
              <a:spcBef>
                <a:spcPct val="20000"/>
              </a:spcBef>
              <a:buFont typeface="Arial" panose="020B0604020202020204" pitchFamily="34" charset="0"/>
              <a:buChar char="•"/>
            </a:pPr>
            <a:r>
              <a:rPr lang="en-US" sz="800">
                <a:solidFill>
                  <a:schemeClr val="tx1">
                    <a:lumMod val="50000"/>
                  </a:schemeClr>
                </a:solidFill>
              </a:rPr>
              <a:t>Command &amp; control consoles using </a:t>
            </a:r>
            <a:r>
              <a:rPr lang="en-US" sz="800" err="1">
                <a:solidFill>
                  <a:schemeClr val="tx1">
                    <a:lumMod val="50000"/>
                  </a:schemeClr>
                </a:solidFill>
              </a:rPr>
              <a:t>BingMaps</a:t>
            </a:r>
            <a:r>
              <a:rPr lang="en-US" sz="800">
                <a:solidFill>
                  <a:schemeClr val="tx1">
                    <a:lumMod val="50000"/>
                  </a:schemeClr>
                </a:solidFill>
              </a:rPr>
              <a:t> and PowerBI</a:t>
            </a:r>
          </a:p>
          <a:p>
            <a:endParaRPr lang="en-US" b="1"/>
          </a:p>
          <a:p>
            <a:r>
              <a:rPr lang="en-US" b="1"/>
              <a:t>RDX</a:t>
            </a:r>
          </a:p>
          <a:p>
            <a:pPr defTabSz="475158">
              <a:lnSpc>
                <a:spcPct val="100000"/>
              </a:lnSpc>
              <a:spcAft>
                <a:spcPts val="0"/>
              </a:spcAft>
              <a:defRPr/>
            </a:pPr>
            <a:r>
              <a:rPr lang="en-US" sz="800" kern="0">
                <a:solidFill>
                  <a:schemeClr val="tx2">
                    <a:lumMod val="50000"/>
                  </a:schemeClr>
                </a:solidFill>
                <a:latin typeface="Segoe UI" panose="020B0502040204020203" pitchFamily="34" charset="0"/>
                <a:cs typeface="Segoe UI" panose="020B0502040204020203" pitchFamily="34" charset="0"/>
              </a:rPr>
              <a:t>RDX delivers real-time data exploration experiences on a time-series data at scale to fulfill multiple scenarios:</a:t>
            </a:r>
          </a:p>
          <a:p>
            <a:pPr marL="462537" indent="-475158" defTabSz="1267056">
              <a:lnSpc>
                <a:spcPct val="100000"/>
              </a:lnSpc>
              <a:spcAft>
                <a:spcPts val="0"/>
              </a:spcAft>
              <a:buFont typeface="Arial" panose="020B0604020202020204" pitchFamily="34" charset="0"/>
              <a:buChar char="•"/>
              <a:defRPr/>
            </a:pPr>
            <a:r>
              <a:rPr lang="en-US" i="1" kern="0">
                <a:solidFill>
                  <a:schemeClr val="tx2">
                    <a:lumMod val="50000"/>
                  </a:schemeClr>
                </a:solidFill>
                <a:latin typeface="Segoe UI" panose="020B0502040204020203" pitchFamily="34" charset="0"/>
                <a:cs typeface="Segoe UI" panose="020B0502040204020203" pitchFamily="34" charset="0"/>
              </a:rPr>
              <a:t>Visualize</a:t>
            </a:r>
            <a:r>
              <a:rPr lang="en-US" kern="0">
                <a:solidFill>
                  <a:schemeClr val="tx2">
                    <a:lumMod val="50000"/>
                  </a:schemeClr>
                </a:solidFill>
                <a:latin typeface="Segoe UI" panose="020B0502040204020203" pitchFamily="34" charset="0"/>
                <a:ea typeface="Calibri" panose="020F0502020204030204" pitchFamily="34" charset="0"/>
                <a:cs typeface="Segoe UI" panose="020B0502040204020203" pitchFamily="34" charset="0"/>
              </a:rPr>
              <a:t> millions of events interactively </a:t>
            </a:r>
          </a:p>
          <a:p>
            <a:pPr marL="462537" indent="-475158" defTabSz="1267056">
              <a:lnSpc>
                <a:spcPct val="100000"/>
              </a:lnSpc>
              <a:spcAft>
                <a:spcPts val="0"/>
              </a:spcAft>
              <a:buFont typeface="Arial" panose="020B0604020202020204" pitchFamily="34" charset="0"/>
              <a:buChar char="•"/>
              <a:defRPr/>
            </a:pPr>
            <a:r>
              <a:rPr lang="en-US" i="1" kern="0">
                <a:solidFill>
                  <a:schemeClr val="tx2">
                    <a:lumMod val="50000"/>
                  </a:schemeClr>
                </a:solidFill>
                <a:latin typeface="Segoe UI" panose="020B0502040204020203" pitchFamily="34" charset="0"/>
                <a:cs typeface="Segoe UI" panose="020B0502040204020203" pitchFamily="34" charset="0"/>
              </a:rPr>
              <a:t>Learn schema </a:t>
            </a:r>
            <a:r>
              <a:rPr lang="en-US" kern="0">
                <a:solidFill>
                  <a:schemeClr val="tx2">
                    <a:lumMod val="50000"/>
                  </a:schemeClr>
                </a:solidFill>
                <a:latin typeface="Segoe UI" panose="020B0502040204020203" pitchFamily="34" charset="0"/>
                <a:ea typeface="Calibri" panose="020F0502020204030204" pitchFamily="34" charset="0"/>
                <a:cs typeface="Segoe UI" panose="020B0502040204020203" pitchFamily="34" charset="0"/>
              </a:rPr>
              <a:t>and </a:t>
            </a:r>
            <a:r>
              <a:rPr lang="en-US" i="1" kern="0">
                <a:solidFill>
                  <a:schemeClr val="tx2">
                    <a:lumMod val="50000"/>
                  </a:schemeClr>
                </a:solidFill>
                <a:latin typeface="Segoe UI" panose="020B0502040204020203" pitchFamily="34" charset="0"/>
                <a:cs typeface="Segoe UI" panose="020B0502040204020203" pitchFamily="34" charset="0"/>
              </a:rPr>
              <a:t>understand data </a:t>
            </a:r>
            <a:r>
              <a:rPr lang="en-US" kern="0">
                <a:solidFill>
                  <a:schemeClr val="tx2">
                    <a:lumMod val="50000"/>
                  </a:schemeClr>
                </a:solidFill>
                <a:latin typeface="Segoe UI" panose="020B0502040204020203" pitchFamily="34" charset="0"/>
                <a:ea typeface="Calibri" panose="020F0502020204030204" pitchFamily="34" charset="0"/>
                <a:cs typeface="Segoe UI" panose="020B0502040204020203" pitchFamily="34" charset="0"/>
              </a:rPr>
              <a:t>quickly</a:t>
            </a:r>
          </a:p>
          <a:p>
            <a:pPr marL="462537" indent="-475158" defTabSz="1267056">
              <a:lnSpc>
                <a:spcPct val="100000"/>
              </a:lnSpc>
              <a:spcAft>
                <a:spcPts val="0"/>
              </a:spcAft>
              <a:buFont typeface="Arial" panose="020B0604020202020204" pitchFamily="34" charset="0"/>
              <a:buChar char="•"/>
              <a:defRPr/>
            </a:pPr>
            <a:r>
              <a:rPr lang="en-US" kern="0">
                <a:solidFill>
                  <a:schemeClr val="tx2">
                    <a:lumMod val="50000"/>
                  </a:schemeClr>
                </a:solidFill>
                <a:latin typeface="Segoe UI"/>
              </a:rPr>
              <a:t>Discover interesting </a:t>
            </a:r>
            <a:r>
              <a:rPr lang="en-US" i="1" kern="0">
                <a:solidFill>
                  <a:schemeClr val="tx2">
                    <a:lumMod val="50000"/>
                  </a:schemeClr>
                </a:solidFill>
                <a:latin typeface="Segoe UI" panose="020B0502040204020203" pitchFamily="34" charset="0"/>
                <a:cs typeface="Segoe UI" panose="020B0502040204020203" pitchFamily="34" charset="0"/>
              </a:rPr>
              <a:t>trends</a:t>
            </a:r>
            <a:r>
              <a:rPr lang="en-US" kern="0">
                <a:solidFill>
                  <a:schemeClr val="tx2">
                    <a:lumMod val="50000"/>
                  </a:schemeClr>
                </a:solidFill>
                <a:latin typeface="Segoe UI"/>
              </a:rPr>
              <a:t> &amp; </a:t>
            </a:r>
            <a:r>
              <a:rPr lang="en-US" i="1" kern="0">
                <a:solidFill>
                  <a:schemeClr val="tx2">
                    <a:lumMod val="50000"/>
                  </a:schemeClr>
                </a:solidFill>
                <a:latin typeface="Segoe UI" panose="020B0502040204020203" pitchFamily="34" charset="0"/>
                <a:cs typeface="Segoe UI" panose="020B0502040204020203" pitchFamily="34" charset="0"/>
              </a:rPr>
              <a:t>patterns</a:t>
            </a:r>
            <a:r>
              <a:rPr lang="en-US" kern="0">
                <a:solidFill>
                  <a:schemeClr val="tx2">
                    <a:lumMod val="50000"/>
                  </a:schemeClr>
                </a:solidFill>
                <a:latin typeface="Segoe UI"/>
              </a:rPr>
              <a:t> </a:t>
            </a:r>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66079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endParaRPr lang="en-GB"/>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TechReady 23</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12/7/2017 12:14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47</a:t>
            </a:fld>
            <a:endParaRPr lang="en-US" sz="1800" kern="0">
              <a:solidFill>
                <a:sysClr val="windowText" lastClr="000000"/>
              </a:solidFill>
            </a:endParaRPr>
          </a:p>
        </p:txBody>
      </p:sp>
    </p:spTree>
    <p:extLst>
      <p:ext uri="{BB962C8B-B14F-4D97-AF65-F5344CB8AC3E}">
        <p14:creationId xmlns:p14="http://schemas.microsoft.com/office/powerpoint/2010/main" val="42819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Spark for HDInsight, there’s no time-consuming installation or set up. Azure does it for you. You’ll be up and running in minutes and can deploy Spark without buying new hardware or facing other up-front costs.</a:t>
            </a:r>
          </a:p>
          <a:p>
            <a:endParaRPr lang="en-US"/>
          </a:p>
          <a:p>
            <a:r>
              <a:rPr lang="en-US"/>
              <a:t>To make sure Spark will run at scale, we integrated Spark with Azure Data Lake Store. This integration is uniquely available from Microsoft allowing Spark to store and process data that scales to any size without forcing changes to your application as data grows</a:t>
            </a:r>
          </a:p>
          <a:p>
            <a:endParaRPr lang="en-US"/>
          </a:p>
          <a:p>
            <a:r>
              <a:rPr lang="en-US"/>
              <a:t>Spark for Azure HDInsight can be leveraged as an engine to run </a:t>
            </a:r>
            <a:r>
              <a:rPr lang="en-US">
                <a:hlinkClick r:id="rId3"/>
              </a:rPr>
              <a:t>R Server</a:t>
            </a:r>
            <a:r>
              <a:rPr lang="en-US"/>
              <a:t>, which has the largest parallel analytics and machine learning library built to work with the open source R language</a:t>
            </a:r>
          </a:p>
          <a:p>
            <a:endParaRPr lang="en-US"/>
          </a:p>
          <a:p>
            <a:r>
              <a:rPr lang="en-US"/>
              <a:t>To run Spark at the highest scale, Microsoft provides the industry’s highest availability SLA guarantee at 99.9% to ensure your business continuity and protection against catastrophic events</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pPr defTabSz="931774">
              <a:defRPr/>
            </a:pPr>
            <a:fld id="{7088D5E3-B0C4-244E-905F-C9848084E0A1}" type="slidenum">
              <a:rPr lang="en-US" sz="1800" kern="0">
                <a:solidFill>
                  <a:prstClr val="black"/>
                </a:solidFill>
              </a:rPr>
              <a:pPr defTabSz="931774">
                <a:defRPr/>
              </a:pPr>
              <a:t>48</a:t>
            </a:fld>
            <a:endParaRPr lang="en-US" sz="1800" kern="0">
              <a:solidFill>
                <a:prstClr val="black"/>
              </a:solidFill>
            </a:endParaRPr>
          </a:p>
        </p:txBody>
      </p:sp>
    </p:spTree>
    <p:extLst>
      <p:ext uri="{BB962C8B-B14F-4D97-AF65-F5344CB8AC3E}">
        <p14:creationId xmlns:p14="http://schemas.microsoft.com/office/powerpoint/2010/main" val="3032688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Marc Lore is perhaps best known as the creator of the popular e-commerce site Diapers.com, which was eventually sold to Amazon. Now, the entrepreneur and his team are competing head-on with the e-retailing giant through an innovative online marketplace called Jet.com. To get up and running quickly, Jet built its entire e-commerce platform, including development and delivery infrastructure, on Microsoft Azure, using both .NET and open-source technologies.</a:t>
            </a:r>
          </a:p>
          <a:p>
            <a:endParaRPr lang="en-US"/>
          </a:p>
          <a:p>
            <a:endParaRPr lang="en-US"/>
          </a:p>
          <a:p>
            <a:r>
              <a:rPr lang="en-US"/>
              <a:t>At Jet.com </a:t>
            </a:r>
            <a:r>
              <a:rPr lang="en-US" err="1"/>
              <a:t>revoluytionizng</a:t>
            </a:r>
            <a:r>
              <a:rPr lang="en-US"/>
              <a:t> ecommerce. They are able to do – because they leverage cloud. </a:t>
            </a:r>
          </a:p>
          <a:p>
            <a:endParaRPr lang="en-US"/>
          </a:p>
          <a:p>
            <a:r>
              <a:rPr lang="en-US"/>
              <a:t>At Jet.com we focus on transforming e-commerce by innovating on price. In real time, we price products based on what’s in people’s shopping baskets in real time. To do so, we have to monitor 10s of millions of products across thousands of prices across thousands of merchants in real time. By leveraging Azure services we built a full fledged ecommerce marketplace in under 12 months. This would not have been possible without Microsoft Azure. </a:t>
            </a:r>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08870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First, let us look at Azure Stream Analytics. </a:t>
            </a:r>
          </a:p>
          <a:p>
            <a:pPr defTabSz="950464">
              <a:spcAft>
                <a:spcPts val="346"/>
              </a:spcAft>
              <a:defRPr/>
            </a:pPr>
            <a:endParaRPr lang="en-US"/>
          </a:p>
          <a:p>
            <a:pPr defTabSz="950464">
              <a:spcAft>
                <a:spcPts val="346"/>
              </a:spcAft>
              <a:defRPr/>
            </a:pPr>
            <a:r>
              <a:rPr lang="en-US"/>
              <a:t>Azure Stream Analytics is a Microsoft proprietary </a:t>
            </a:r>
            <a:r>
              <a:rPr lang="en-US" b="1"/>
              <a:t>fully managed, enterprise grade, developer friendly </a:t>
            </a:r>
            <a:r>
              <a:rPr lang="en-US"/>
              <a:t>cloud service for real time analytics on streams of data, that uses very developer friendly simple </a:t>
            </a:r>
            <a:r>
              <a:rPr lang="en-US" b="1"/>
              <a:t>SQL like query language.</a:t>
            </a:r>
          </a:p>
          <a:p>
            <a:endParaRPr lang="en-US"/>
          </a:p>
          <a:p>
            <a:r>
              <a:rPr lang="en-US"/>
              <a:t>Show of hands:</a:t>
            </a:r>
          </a:p>
          <a:p>
            <a:pPr marL="174708" indent="-174708">
              <a:buFontTx/>
              <a:buChar char="-"/>
            </a:pPr>
            <a:r>
              <a:rPr lang="en-US"/>
              <a:t>Everybody who knows SQL here raise their hands</a:t>
            </a:r>
          </a:p>
          <a:p>
            <a:pPr marL="174708" indent="-174708">
              <a:buFontTx/>
              <a:buChar char="-"/>
            </a:pPr>
            <a:r>
              <a:rPr lang="en-US"/>
              <a:t>Everybody know Java and can write temporal logic to do analytic processing on a time series data raise your hands, or .NET or any of those. This is precisely why we used SQL</a:t>
            </a:r>
          </a:p>
          <a:p>
            <a:endParaRPr lang="en-US"/>
          </a:p>
          <a:p>
            <a:r>
              <a:rPr lang="en-US"/>
              <a:t>Before, we dive deeper on Azure stream analytics specifics, let us look at a few customer examples from across multiple industries. </a:t>
            </a:r>
          </a:p>
        </p:txBody>
      </p:sp>
      <p:sp>
        <p:nvSpPr>
          <p:cNvPr id="4" name="Slide Number Placeholder 3"/>
          <p:cNvSpPr>
            <a:spLocks noGrp="1"/>
          </p:cNvSpPr>
          <p:nvPr>
            <p:ph type="sldNum" sz="quarter" idx="10"/>
          </p:nvPr>
        </p:nvSpPr>
        <p:spPr/>
        <p:txBody>
          <a:bodyPr/>
          <a:lstStyle/>
          <a:p>
            <a:pPr defTabSz="931774">
              <a:defRPr/>
            </a:pPr>
            <a:fld id="{7088D5E3-B0C4-244E-905F-C9848084E0A1}" type="slidenum">
              <a:rPr lang="en-US" sz="1800" kern="0">
                <a:solidFill>
                  <a:prstClr val="black"/>
                </a:solidFill>
              </a:rPr>
              <a:pPr defTabSz="931774">
                <a:defRPr/>
              </a:pPr>
              <a:t>5</a:t>
            </a:fld>
            <a:endParaRPr lang="en-US" sz="1800" kern="0">
              <a:solidFill>
                <a:prstClr val="black"/>
              </a:solidFill>
            </a:endParaRPr>
          </a:p>
        </p:txBody>
      </p:sp>
    </p:spTree>
    <p:extLst>
      <p:ext uri="{BB962C8B-B14F-4D97-AF65-F5344CB8AC3E}">
        <p14:creationId xmlns:p14="http://schemas.microsoft.com/office/powerpoint/2010/main" val="14859608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a:t>
            </a:r>
            <a:r>
              <a:rPr lang="en-US" baseline="0"/>
              <a:t> developer has a trade-off between speed and control. Imagine it as a spectrum, and I will illustrate how to choose between multiple deployment models</a:t>
            </a:r>
          </a:p>
          <a:p>
            <a:endParaRPr lang="en-US"/>
          </a:p>
          <a:p>
            <a:r>
              <a:rPr lang="en-US"/>
              <a:t>The</a:t>
            </a:r>
            <a:r>
              <a:rPr lang="en-US" baseline="0"/>
              <a:t> traditional IaaS based deployment model is to build using VMs and VM extensions. This obviously offers the most control to the developers</a:t>
            </a:r>
          </a:p>
          <a:p>
            <a:r>
              <a:rPr lang="en-US" baseline="0"/>
              <a:t>Next comes the ability to scale out those apps using VM scale sets and the in-built automation. Still using VMs – but using the underlying platform for auto-scaling </a:t>
            </a:r>
          </a:p>
          <a:p>
            <a:r>
              <a:rPr lang="en-US" baseline="0"/>
              <a:t>When it comes to microservices and building cloud-native apps with containerizations – we have Service fabric. In fact , service fabric as a PaaS technology powers most of Azure – and I will talk about this in detail later</a:t>
            </a:r>
          </a:p>
          <a:p>
            <a:r>
              <a:rPr lang="en-US" baseline="0"/>
              <a:t>Finally – for web apps, logic apps, media apps, API apps, and mobile apps – we have Azure app service which is our PaaS service</a:t>
            </a:r>
          </a:p>
          <a:p>
            <a:endParaRPr lang="en-US" baseline="0"/>
          </a:p>
          <a:p>
            <a:r>
              <a:rPr lang="en-US" baseline="0"/>
              <a:t>We have recently announced an even faster, more agile , and easy to use PaaS service called </a:t>
            </a:r>
            <a:r>
              <a:rPr lang="en-US" baseline="0" err="1"/>
              <a:t>Powerapps</a:t>
            </a:r>
            <a:r>
              <a:rPr lang="en-US" baseline="0"/>
              <a:t> targeted at Business users for creating simple mobile apps and business workflows-  without requiring any knowledge of a programming language</a:t>
            </a:r>
          </a:p>
          <a:p>
            <a:endParaRPr lang="en-US" baseline="0"/>
          </a:p>
          <a:p>
            <a:pPr defTabSz="931774">
              <a:lnSpc>
                <a:spcPct val="100000"/>
              </a:lnSpc>
              <a:spcAft>
                <a:spcPts val="0"/>
              </a:spcAft>
              <a:defRPr/>
            </a:pPr>
            <a:r>
              <a:rPr lang="en-US" baseline="0"/>
              <a:t>What that means for you for service providers is that you now have more choices for d</a:t>
            </a:r>
            <a:r>
              <a:rPr lang="en-US" sz="1200">
                <a:latin typeface="Segoe WP" panose="020B0502040204020203" pitchFamily="34" charset="0"/>
                <a:cs typeface="Segoe WP" panose="020B0502040204020203" pitchFamily="34" charset="0"/>
              </a:rPr>
              <a:t>eveloper entry points along control-speed continuum . The question is  “Where do I start” not “Which do I choose”. As partners who are traditionally focused on IaaS – you can now offer multiple entry points to your customers which gives them different agility, control, flexibility into their development environment.</a:t>
            </a:r>
          </a:p>
          <a:p>
            <a:endParaRPr lang="en-US" baseline="0"/>
          </a:p>
          <a:p>
            <a:endParaRPr lang="en-US"/>
          </a:p>
        </p:txBody>
      </p:sp>
      <p:sp>
        <p:nvSpPr>
          <p:cNvPr id="4" name="Slide Number Placeholder 3"/>
          <p:cNvSpPr>
            <a:spLocks noGrp="1"/>
          </p:cNvSpPr>
          <p:nvPr>
            <p:ph type="sldNum" sz="quarter" idx="10"/>
          </p:nvPr>
        </p:nvSpPr>
        <p:spPr/>
        <p:txBody>
          <a:bodyPr/>
          <a:lstStyle/>
          <a:p>
            <a:pPr defTabSz="931774">
              <a:defRPr/>
            </a:pPr>
            <a:fld id="{14CBFE97-B19F-49C0-BB1C-C4C05D11C1E1}" type="slidenum">
              <a:rPr lang="en-US" sz="1800" kern="0">
                <a:solidFill>
                  <a:prstClr val="black"/>
                </a:solidFill>
              </a:rPr>
              <a:pPr defTabSz="931774">
                <a:defRPr/>
              </a:pPr>
              <a:t>50</a:t>
            </a:fld>
            <a:endParaRPr lang="en-US" sz="1800" kern="0">
              <a:solidFill>
                <a:prstClr val="black"/>
              </a:solidFill>
            </a:endParaRPr>
          </a:p>
        </p:txBody>
      </p:sp>
    </p:spTree>
    <p:extLst>
      <p:ext uri="{BB962C8B-B14F-4D97-AF65-F5344CB8AC3E}">
        <p14:creationId xmlns:p14="http://schemas.microsoft.com/office/powerpoint/2010/main" val="3033731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endParaRPr lang="en-GB"/>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TechReady 23</a:t>
            </a: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12/7/2017 12:14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51</a:t>
            </a:fld>
            <a:endParaRPr lang="en-US" sz="1800" kern="0">
              <a:solidFill>
                <a:sysClr val="windowText" lastClr="000000"/>
              </a:solidFill>
            </a:endParaRPr>
          </a:p>
        </p:txBody>
      </p:sp>
    </p:spTree>
    <p:extLst>
      <p:ext uri="{BB962C8B-B14F-4D97-AF65-F5344CB8AC3E}">
        <p14:creationId xmlns:p14="http://schemas.microsoft.com/office/powerpoint/2010/main" val="2511021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906135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6317462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this is possible - ASA is built on Trill which uses CEDR algebra researched in MSR in mid 2000’s, followed by releasing a CEP product with SQL Server called StreamInsight. ASA further builds on Trill for a distributed scale out architecture for cloud based stream processing and CEP. </a:t>
            </a:r>
          </a:p>
        </p:txBody>
      </p:sp>
      <p:sp>
        <p:nvSpPr>
          <p:cNvPr id="4" name="Slide Number Placeholder 3"/>
          <p:cNvSpPr>
            <a:spLocks noGrp="1"/>
          </p:cNvSpPr>
          <p:nvPr>
            <p:ph type="sldNum" sz="quarter" idx="10"/>
          </p:nvPr>
        </p:nvSpPr>
        <p:spPr/>
        <p:txBody>
          <a:bodyPr/>
          <a:lstStyle/>
          <a:p>
            <a:pPr defTabSz="931774">
              <a:defRPr/>
            </a:pPr>
            <a:fld id="{7088D5E3-B0C4-244E-905F-C9848084E0A1}" type="slidenum">
              <a:rPr lang="en-US" sz="1800" kern="0">
                <a:solidFill>
                  <a:sysClr val="windowText" lastClr="000000"/>
                </a:solidFill>
              </a:rPr>
              <a:pPr defTabSz="931774">
                <a:defRPr/>
              </a:pPr>
              <a:t>54</a:t>
            </a:fld>
            <a:endParaRPr lang="en-US" sz="1800" kern="0">
              <a:solidFill>
                <a:sysClr val="windowText" lastClr="000000"/>
              </a:solidFill>
            </a:endParaRPr>
          </a:p>
        </p:txBody>
      </p:sp>
    </p:spTree>
    <p:extLst>
      <p:ext uri="{BB962C8B-B14F-4D97-AF65-F5344CB8AC3E}">
        <p14:creationId xmlns:p14="http://schemas.microsoft.com/office/powerpoint/2010/main" val="29176073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t>12/7/2017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55</a:t>
            </a:fld>
            <a:endParaRPr lang="en-US"/>
          </a:p>
        </p:txBody>
      </p:sp>
    </p:spTree>
    <p:extLst>
      <p:ext uri="{BB962C8B-B14F-4D97-AF65-F5344CB8AC3E}">
        <p14:creationId xmlns:p14="http://schemas.microsoft.com/office/powerpoint/2010/main" val="35967024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Azure Stream Analytics is a </a:t>
            </a:r>
            <a:r>
              <a:rPr lang="en-US" b="1" dirty="0"/>
              <a:t>fully managed, highly scalable </a:t>
            </a:r>
            <a:r>
              <a:rPr lang="en-US" dirty="0"/>
              <a:t>cloud service for real time analytics on streams of data, using a simple </a:t>
            </a:r>
            <a:r>
              <a:rPr lang="en-US" b="1" dirty="0"/>
              <a:t>SQL like query language.</a:t>
            </a:r>
          </a:p>
          <a:p>
            <a:endParaRPr lang="en-US" dirty="0"/>
          </a:p>
        </p:txBody>
      </p:sp>
      <p:sp>
        <p:nvSpPr>
          <p:cNvPr id="4" name="Slide Number Placeholder 3"/>
          <p:cNvSpPr>
            <a:spLocks noGrp="1"/>
          </p:cNvSpPr>
          <p:nvPr>
            <p:ph type="sldNum" sz="quarter" idx="10"/>
          </p:nvPr>
        </p:nvSpPr>
        <p:spPr/>
        <p:txBody>
          <a:bodyPr/>
          <a:lstStyle/>
          <a:p>
            <a:pPr defTabSz="931774">
              <a:defRPr/>
            </a:pPr>
            <a:fld id="{7088D5E3-B0C4-244E-905F-C9848084E0A1}" type="slidenum">
              <a:rPr lang="en-US" sz="1800" kern="0">
                <a:solidFill>
                  <a:prstClr val="black"/>
                </a:solidFill>
              </a:rPr>
              <a:pPr defTabSz="931774">
                <a:defRPr/>
              </a:pPr>
              <a:t>56</a:t>
            </a:fld>
            <a:endParaRPr lang="en-US" sz="1800" kern="0">
              <a:solidFill>
                <a:prstClr val="black"/>
              </a:solidFill>
            </a:endParaRPr>
          </a:p>
        </p:txBody>
      </p:sp>
    </p:spTree>
    <p:extLst>
      <p:ext uri="{BB962C8B-B14F-4D97-AF65-F5344CB8AC3E}">
        <p14:creationId xmlns:p14="http://schemas.microsoft.com/office/powerpoint/2010/main" val="3824948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Speed is at the heart of everything that NASCAR does. NASCAR and Microsoft worked closely together to build a set of solutions to help address their needs around race day telemetry. NASCAR currently uses Azure Stream Analytics for critical scenarios such as tracking each vehicle continuously on the track, and more accurately determine the relative positioning during race restarts. Also, they use Stream Analytics to identify pit-lane speeding during or after the races. </a:t>
            </a:r>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12/7/2017 12:14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02557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endParaRPr lang="en-US" sz="1200"/>
          </a:p>
          <a:p>
            <a:pPr defTabSz="931774">
              <a:lnSpc>
                <a:spcPct val="100000"/>
              </a:lnSpc>
              <a:spcAft>
                <a:spcPts val="0"/>
              </a:spcAft>
              <a:defRPr/>
            </a:pPr>
            <a:r>
              <a:rPr lang="en-US" sz="1200"/>
              <a:t>Honeywell Building Solutions is a global business leader in energy efficiency and building automation. They install and manage integrated building control systems for air-handling, lighting, life safety, and security systems for thousands of commercial, residential, municipal, and industrial facilities around the world.  Customers look to Honeywell to help them conserve energy and perform prompt and meticulous maintenance on the equipment that keeps their buildings safe and comfortable. To do this, Honeywell Building Solutions tracks the condition and performance of these assets with on-site sensors that capture and record up-to-the-minute information. Each remote sensor collects 20 to 40 distinct data points related to room temperature and humidity from each of the various units across a building.</a:t>
            </a:r>
          </a:p>
          <a:p>
            <a:pPr defTabSz="931774">
              <a:lnSpc>
                <a:spcPct val="100000"/>
              </a:lnSpc>
              <a:spcAft>
                <a:spcPts val="0"/>
              </a:spcAft>
              <a:defRPr/>
            </a:pPr>
            <a:endParaRPr lang="en-US" sz="1200" kern="0">
              <a:solidFill>
                <a:sysClr val="windowText" lastClr="000000"/>
              </a:solidFill>
              <a:latin typeface="Segoe UI" pitchFamily="34" charset="0"/>
              <a:ea typeface="Segoe UI" pitchFamily="34" charset="0"/>
              <a:cs typeface="Segoe UI" pitchFamily="34" charset="0"/>
              <a:hlinkClick r:id="rId3"/>
            </a:endParaRPr>
          </a:p>
          <a:p>
            <a:pPr defTabSz="931774">
              <a:lnSpc>
                <a:spcPct val="100000"/>
              </a:lnSpc>
              <a:spcAft>
                <a:spcPts val="0"/>
              </a:spcAft>
              <a:defRPr/>
            </a:pPr>
            <a:r>
              <a:rPr lang="en-US" sz="1200"/>
              <a:t>Honeywell needed a system that could transform the collected data into useful, timely information its customers could act on. For example, if Honeywell could predict when a filter on an air-handling unit needed to be replaced, instead of replacing it on a fixed schedule regardless of need, it could save the customer not only the cost of the filter but also the shipping and installation costs. Honeywell knew this kind of preventative maintenance could also potentially extend the life of that unit by 10 or even 15 months. Multiplying these savings over the thousands of assets it services across hundreds of buildings would mean Honeywell could offer its customers significant savings.</a:t>
            </a:r>
            <a:endParaRPr lang="en-US" sz="1200" kern="0">
              <a:solidFill>
                <a:sysClr val="windowText" lastClr="000000"/>
              </a:solidFill>
              <a:latin typeface="Segoe UI" pitchFamily="34" charset="0"/>
              <a:ea typeface="Segoe UI" pitchFamily="34" charset="0"/>
              <a:cs typeface="Segoe UI" pitchFamily="34" charset="0"/>
              <a:hlinkClick r:id="rId3"/>
            </a:endParaRPr>
          </a:p>
          <a:p>
            <a:pPr defTabSz="931774">
              <a:lnSpc>
                <a:spcPct val="100000"/>
              </a:lnSpc>
              <a:spcAft>
                <a:spcPts val="0"/>
              </a:spcAft>
              <a:defRPr/>
            </a:pPr>
            <a:endParaRPr lang="en-US" sz="1200" kern="0">
              <a:solidFill>
                <a:sysClr val="windowText" lastClr="000000"/>
              </a:solidFill>
              <a:latin typeface="Segoe UI" pitchFamily="34" charset="0"/>
              <a:ea typeface="Segoe UI" pitchFamily="34" charset="0"/>
              <a:cs typeface="Segoe UI" pitchFamily="34" charset="0"/>
              <a:hlinkClick r:id="rId3"/>
            </a:endParaRPr>
          </a:p>
          <a:p>
            <a:pPr defTabSz="931774">
              <a:lnSpc>
                <a:spcPct val="100000"/>
              </a:lnSpc>
              <a:spcAft>
                <a:spcPts val="0"/>
              </a:spcAft>
              <a:defRPr/>
            </a:pPr>
            <a:r>
              <a:rPr lang="en-US" sz="1200" kern="0">
                <a:solidFill>
                  <a:sysClr val="windowText" lastClr="000000"/>
                </a:solidFill>
                <a:latin typeface="Segoe UI" pitchFamily="34" charset="0"/>
                <a:ea typeface="Segoe UI" pitchFamily="34" charset="0"/>
                <a:cs typeface="Segoe UI" pitchFamily="34" charset="0"/>
              </a:rPr>
              <a:t>https://azure.microsoft.com/en-us/blog/azure-stream-analytics-innovative-use-cases-by-customers/</a:t>
            </a:r>
          </a:p>
          <a:p>
            <a:pPr defTabSz="931774">
              <a:lnSpc>
                <a:spcPct val="100000"/>
              </a:lnSpc>
              <a:spcAft>
                <a:spcPts val="0"/>
              </a:spcAft>
              <a:defRPr/>
            </a:pPr>
            <a:endParaRPr lang="en-US" sz="120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defTabSz="931774">
              <a:defRPr/>
            </a:pPr>
            <a:fld id="{55B30DED-7E0A-4245-ADBE-A53A10563424}" type="slidenum">
              <a:rPr lang="en-US" sz="1800" kern="0">
                <a:solidFill>
                  <a:prstClr val="black"/>
                </a:solidFill>
              </a:rPr>
              <a:pPr defTabSz="931774">
                <a:defRPr/>
              </a:pPr>
              <a:t>7</a:t>
            </a:fld>
            <a:endParaRPr lang="en-US" sz="1800" kern="0">
              <a:solidFill>
                <a:prstClr val="black"/>
              </a:solidFill>
            </a:endParaRPr>
          </a:p>
        </p:txBody>
      </p:sp>
    </p:spTree>
    <p:extLst>
      <p:ext uri="{BB962C8B-B14F-4D97-AF65-F5344CB8AC3E}">
        <p14:creationId xmlns:p14="http://schemas.microsoft.com/office/powerpoint/2010/main" val="121486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err="1"/>
              <a:t>Aerocrine</a:t>
            </a:r>
            <a:r>
              <a:rPr lang="en-US"/>
              <a:t> is a medical devices company based in Sweden. One of the first customers who adopted Azure stream analytics. They sell this device right here. This device here helps connect asthma patients with remote doctors. Why is this interesting? With </a:t>
            </a:r>
            <a:r>
              <a:rPr lang="en-US" err="1"/>
              <a:t>Aasthama</a:t>
            </a:r>
            <a:r>
              <a:rPr lang="en-US"/>
              <a:t>, doctors need to know not just your lung capacity, but at any given point of time how much air you can keep in your lungs at any time. Blowing out and blowing into this. To understand your lung capacity, when you go to a doctor, the doctor asks you to blow into a device with a floating ball and has you try and keep the ball between a couple of markers. Now, I can stay in any location I want, and with this device my doctor can monitor in real time and get alerted – if say, I am at risk of an asthma attack and take proactive action. In addition, the device also measure several ambient </a:t>
            </a:r>
            <a:r>
              <a:rPr lang="en-US" err="1"/>
              <a:t>comditions</a:t>
            </a:r>
            <a:r>
              <a:rPr lang="en-US"/>
              <a:t> around the patient such as temperature, humidity </a:t>
            </a:r>
            <a:r>
              <a:rPr lang="en-US" err="1"/>
              <a:t>etc</a:t>
            </a:r>
            <a:r>
              <a:rPr lang="en-US"/>
              <a:t> – that could trigger </a:t>
            </a:r>
            <a:r>
              <a:rPr lang="en-US" err="1"/>
              <a:t>asthama</a:t>
            </a:r>
            <a:r>
              <a:rPr lang="en-US"/>
              <a:t> attacks or intervene with the device calibration, and provides proactive alerts to the patient. </a:t>
            </a:r>
          </a:p>
          <a:p>
            <a:r>
              <a:rPr lang="en-US"/>
              <a:t> </a:t>
            </a:r>
          </a:p>
          <a:p>
            <a:r>
              <a:rPr lang="en-US"/>
              <a:t>Not only this, </a:t>
            </a:r>
            <a:r>
              <a:rPr lang="en-US" err="1"/>
              <a:t>Aerocrine</a:t>
            </a:r>
            <a:r>
              <a:rPr lang="en-US"/>
              <a:t> wanted to sell a service – not just a device – so that they can monetize the physician services. </a:t>
            </a:r>
            <a:endParaRPr lang="en-US" sz="1200" kern="0">
              <a:solidFill>
                <a:sysClr val="windowText" lastClr="000000"/>
              </a:solidFill>
              <a:latin typeface="Segoe UI" pitchFamily="34" charset="0"/>
              <a:ea typeface="Segoe UI" pitchFamily="34" charset="0"/>
              <a:cs typeface="Segoe UI" pitchFamily="34" charset="0"/>
              <a:hlinkClick r:id="rId3"/>
            </a:endParaRPr>
          </a:p>
          <a:p>
            <a:pPr defTabSz="931774">
              <a:lnSpc>
                <a:spcPct val="100000"/>
              </a:lnSpc>
              <a:spcAft>
                <a:spcPts val="0"/>
              </a:spcAft>
              <a:defRPr/>
            </a:pPr>
            <a:endParaRPr lang="en-US" sz="1200" kern="0">
              <a:solidFill>
                <a:sysClr val="windowText" lastClr="000000"/>
              </a:solidFill>
              <a:latin typeface="Segoe UI" pitchFamily="34" charset="0"/>
              <a:ea typeface="Segoe UI" pitchFamily="34" charset="0"/>
              <a:cs typeface="Segoe UI" pitchFamily="34" charset="0"/>
              <a:hlinkClick r:id="rId3"/>
            </a:endParaRPr>
          </a:p>
          <a:p>
            <a:pPr defTabSz="931774">
              <a:lnSpc>
                <a:spcPct val="100000"/>
              </a:lnSpc>
              <a:spcAft>
                <a:spcPts val="0"/>
              </a:spcAft>
              <a:defRPr/>
            </a:pPr>
            <a:endParaRPr lang="en-US" sz="1200" kern="0">
              <a:solidFill>
                <a:sysClr val="windowText" lastClr="000000"/>
              </a:solidFill>
              <a:latin typeface="Segoe UI" pitchFamily="34" charset="0"/>
              <a:ea typeface="Segoe UI" pitchFamily="34" charset="0"/>
              <a:cs typeface="Segoe UI" pitchFamily="34" charset="0"/>
              <a:hlinkClick r:id="rId3"/>
            </a:endParaRPr>
          </a:p>
          <a:p>
            <a:pPr marL="178184" indent="-178184" defTabSz="931774">
              <a:lnSpc>
                <a:spcPct val="100000"/>
              </a:lnSpc>
              <a:spcAft>
                <a:spcPts val="0"/>
              </a:spcAft>
              <a:buFont typeface="Wingdings" pitchFamily="2" charset="2"/>
              <a:buChar char="§"/>
              <a:defRPr/>
            </a:pPr>
            <a:r>
              <a:rPr lang="en-US" sz="1200" kern="0">
                <a:solidFill>
                  <a:sysClr val="windowText" lastClr="000000"/>
                </a:solidFill>
                <a:latin typeface="Segoe UI" pitchFamily="34" charset="0"/>
                <a:ea typeface="Segoe UI" pitchFamily="34" charset="0"/>
                <a:cs typeface="Segoe UI" pitchFamily="34" charset="0"/>
                <a:hlinkClick r:id="rId3"/>
              </a:rPr>
              <a:t>Read </a:t>
            </a:r>
            <a:r>
              <a:rPr lang="en-US" sz="1200" kern="0">
                <a:solidFill>
                  <a:sysClr val="windowText" lastClr="000000"/>
                </a:solidFill>
                <a:latin typeface="Segoe UI" pitchFamily="34" charset="0"/>
                <a:ea typeface="Segoe UI" pitchFamily="34" charset="0"/>
                <a:cs typeface="Segoe UI" pitchFamily="34" charset="0"/>
                <a:hlinkClick r:id="rId4"/>
              </a:rPr>
              <a:t>Press Release</a:t>
            </a:r>
            <a:r>
              <a:rPr lang="en-US" sz="1200" kern="0">
                <a:solidFill>
                  <a:sysClr val="windowText" lastClr="000000"/>
                </a:solidFill>
                <a:latin typeface="Segoe UI" pitchFamily="34" charset="0"/>
                <a:ea typeface="Segoe UI" pitchFamily="34" charset="0"/>
                <a:cs typeface="Segoe UI" pitchFamily="34" charset="0"/>
              </a:rPr>
              <a:t>  </a:t>
            </a:r>
          </a:p>
          <a:p>
            <a:pPr marL="178184" indent="-178184" defTabSz="931774">
              <a:lnSpc>
                <a:spcPct val="100000"/>
              </a:lnSpc>
              <a:spcAft>
                <a:spcPts val="0"/>
              </a:spcAft>
              <a:buFont typeface="Wingdings" pitchFamily="2" charset="2"/>
              <a:buChar char="§"/>
              <a:defRPr/>
            </a:pPr>
            <a:endParaRPr lang="en-US" sz="1200" kern="0">
              <a:solidFill>
                <a:sysClr val="windowText" lastClr="000000"/>
              </a:solidFill>
              <a:latin typeface="Segoe UI" pitchFamily="34" charset="0"/>
              <a:ea typeface="Segoe UI" pitchFamily="34" charset="0"/>
              <a:cs typeface="Segoe UI" pitchFamily="34" charset="0"/>
            </a:endParaRPr>
          </a:p>
          <a:p>
            <a:pPr marL="178184" indent="-178184" defTabSz="931774">
              <a:lnSpc>
                <a:spcPct val="100000"/>
              </a:lnSpc>
              <a:spcAft>
                <a:spcPts val="0"/>
              </a:spcAft>
              <a:buFont typeface="Wingdings" pitchFamily="2" charset="2"/>
              <a:buChar char="§"/>
              <a:defRPr/>
            </a:pPr>
            <a:r>
              <a:rPr lang="en-US" sz="1200" kern="0">
                <a:solidFill>
                  <a:sysClr val="windowText" lastClr="000000"/>
                </a:solidFill>
                <a:latin typeface="Segoe UI" pitchFamily="34" charset="0"/>
                <a:ea typeface="Segoe UI" pitchFamily="34" charset="0"/>
                <a:cs typeface="Segoe UI" pitchFamily="34" charset="0"/>
                <a:hlinkClick r:id="rId5"/>
              </a:rPr>
              <a:t>Read the Case Study</a:t>
            </a:r>
            <a:endParaRPr lang="en-US" sz="1200" kern="0">
              <a:solidFill>
                <a:sysClr val="windowText" lastClr="000000"/>
              </a:solidFill>
              <a:latin typeface="Segoe UI" pitchFamily="34" charset="0"/>
              <a:ea typeface="Segoe UI" pitchFamily="34" charset="0"/>
              <a:cs typeface="Segoe UI" pitchFamily="34" charset="0"/>
            </a:endParaRPr>
          </a:p>
          <a:p>
            <a:pPr defTabSz="950409">
              <a:lnSpc>
                <a:spcPct val="100000"/>
              </a:lnSpc>
              <a:spcAft>
                <a:spcPts val="0"/>
              </a:spcAft>
              <a:defRPr/>
            </a:pPr>
            <a:endParaRPr lang="en-US" sz="120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defTabSz="931774">
              <a:defRPr/>
            </a:pPr>
            <a:fld id="{55B30DED-7E0A-4245-ADBE-A53A10563424}" type="slidenum">
              <a:rPr lang="en-US" sz="1800" kern="0">
                <a:solidFill>
                  <a:prstClr val="black"/>
                </a:solidFill>
              </a:rPr>
              <a:pPr defTabSz="931774">
                <a:defRPr/>
              </a:pPr>
              <a:t>8</a:t>
            </a:fld>
            <a:endParaRPr lang="en-US" sz="1800" kern="0">
              <a:solidFill>
                <a:prstClr val="black"/>
              </a:solidFill>
            </a:endParaRPr>
          </a:p>
        </p:txBody>
      </p:sp>
    </p:spTree>
    <p:extLst>
      <p:ext uri="{BB962C8B-B14F-4D97-AF65-F5344CB8AC3E}">
        <p14:creationId xmlns:p14="http://schemas.microsoft.com/office/powerpoint/2010/main" val="3775681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NEC want to reinvent the retail business. They have interesting facial recognition and video IP – based on that they can tell if it is a male / female, what is their age and were able to provide their customers, retail store managers – a perfect snapshot of what exactly is happening in the store at that very moment such as real-time demographics of the people who are there in the store, a real time dashboard and recommendations on what promotion you need to do based on age, gender and where people are in the store etc. </a:t>
            </a:r>
          </a:p>
          <a:p>
            <a:r>
              <a:rPr lang="en-US"/>
              <a:t> </a:t>
            </a:r>
          </a:p>
          <a:p>
            <a:r>
              <a:rPr lang="en-US"/>
              <a:t> </a:t>
            </a:r>
            <a:r>
              <a:rPr lang="en-US" sz="1200">
                <a:latin typeface="Segoe UI" panose="020B0502040204020203" pitchFamily="34" charset="0"/>
                <a:ea typeface="Segoe UI" panose="020B0502040204020203" pitchFamily="34" charset="0"/>
                <a:cs typeface="Segoe UI" panose="020B0502040204020203" pitchFamily="34" charset="0"/>
              </a:rPr>
              <a:t>http://www.nec.com/en/press/201504/global_20150409_02.html</a:t>
            </a:r>
          </a:p>
          <a:p>
            <a:endParaRPr lang="en-US" sz="1200">
              <a:latin typeface="Segoe UI" panose="020B0502040204020203" pitchFamily="34" charset="0"/>
              <a:ea typeface="Segoe UI" panose="020B0502040204020203" pitchFamily="34" charset="0"/>
              <a:cs typeface="Segoe UI" panose="020B0502040204020203" pitchFamily="34" charset="0"/>
            </a:endParaRPr>
          </a:p>
          <a:p>
            <a:pPr defTabSz="950409">
              <a:lnSpc>
                <a:spcPct val="100000"/>
              </a:lnSpc>
              <a:spcAft>
                <a:spcPts val="0"/>
              </a:spcAft>
              <a:defRPr/>
            </a:pPr>
            <a:endParaRPr lang="en-US" sz="1200">
              <a:latin typeface="Segoe UI" panose="020B0502040204020203" pitchFamily="34" charset="0"/>
              <a:ea typeface="Segoe UI" panose="020B0502040204020203" pitchFamily="34" charset="0"/>
              <a:cs typeface="Segoe UI" panose="020B0502040204020203" pitchFamily="34" charset="0"/>
            </a:endParaRPr>
          </a:p>
          <a:p>
            <a:pPr defTabSz="950409">
              <a:lnSpc>
                <a:spcPct val="100000"/>
              </a:lnSpc>
              <a:spcAft>
                <a:spcPts val="0"/>
              </a:spcAft>
              <a:defRPr/>
            </a:pPr>
            <a:endParaRPr lang="en-US" sz="1200">
              <a:latin typeface="Segoe UI" panose="020B0502040204020203" pitchFamily="34" charset="0"/>
              <a:ea typeface="Segoe UI" panose="020B0502040204020203" pitchFamily="34" charset="0"/>
              <a:cs typeface="Segoe UI" panose="020B0502040204020203" pitchFamily="34" charset="0"/>
            </a:endParaRPr>
          </a:p>
          <a:p>
            <a:pPr defTabSz="950409">
              <a:lnSpc>
                <a:spcPct val="100000"/>
              </a:lnSpc>
              <a:spcAft>
                <a:spcPts val="0"/>
              </a:spcAft>
              <a:defRPr/>
            </a:pPr>
            <a:endParaRPr lang="en-US" sz="120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defTabSz="931774">
              <a:defRPr/>
            </a:pPr>
            <a:fld id="{55B30DED-7E0A-4245-ADBE-A53A10563424}" type="slidenum">
              <a:rPr lang="en-US" sz="1800" kern="0">
                <a:solidFill>
                  <a:prstClr val="black"/>
                </a:solidFill>
              </a:rPr>
              <a:pPr defTabSz="931774">
                <a:defRPr/>
              </a:pPr>
              <a:t>9</a:t>
            </a:fld>
            <a:endParaRPr lang="en-US" sz="1800" kern="0">
              <a:solidFill>
                <a:prstClr val="black"/>
              </a:solidFill>
            </a:endParaRPr>
          </a:p>
        </p:txBody>
      </p:sp>
    </p:spTree>
    <p:extLst>
      <p:ext uri="{BB962C8B-B14F-4D97-AF65-F5344CB8AC3E}">
        <p14:creationId xmlns:p14="http://schemas.microsoft.com/office/powerpoint/2010/main" val="1036590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23.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5.pn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23.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Master" Target="../slideMasters/slideMaster6.xml"/><Relationship Id="rId5" Type="http://schemas.openxmlformats.org/officeDocument/2006/relationships/image" Target="../media/image32.png"/><Relationship Id="rId4" Type="http://schemas.microsoft.com/office/2007/relationships/hdphoto" Target="../media/hdphoto2.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7.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9" Type="http://schemas.openxmlformats.org/officeDocument/2006/relationships/image" Target="../media/image79.png"/><Relationship Id="rId21" Type="http://schemas.openxmlformats.org/officeDocument/2006/relationships/image" Target="../media/image61.png"/><Relationship Id="rId34" Type="http://schemas.openxmlformats.org/officeDocument/2006/relationships/image" Target="../media/image74.png"/><Relationship Id="rId42" Type="http://schemas.openxmlformats.org/officeDocument/2006/relationships/image" Target="../media/image82.png"/><Relationship Id="rId47" Type="http://schemas.openxmlformats.org/officeDocument/2006/relationships/image" Target="../media/image87.png"/><Relationship Id="rId50" Type="http://schemas.openxmlformats.org/officeDocument/2006/relationships/image" Target="../media/image90.png"/><Relationship Id="rId7" Type="http://schemas.openxmlformats.org/officeDocument/2006/relationships/image" Target="../media/image47.png"/><Relationship Id="rId2" Type="http://schemas.openxmlformats.org/officeDocument/2006/relationships/image" Target="../media/image42.png"/><Relationship Id="rId16" Type="http://schemas.openxmlformats.org/officeDocument/2006/relationships/image" Target="../media/image56.png"/><Relationship Id="rId29" Type="http://schemas.openxmlformats.org/officeDocument/2006/relationships/image" Target="../media/image69.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72.png"/><Relationship Id="rId37" Type="http://schemas.openxmlformats.org/officeDocument/2006/relationships/image" Target="../media/image77.png"/><Relationship Id="rId40" Type="http://schemas.openxmlformats.org/officeDocument/2006/relationships/image" Target="../media/image80.png"/><Relationship Id="rId45" Type="http://schemas.openxmlformats.org/officeDocument/2006/relationships/image" Target="../media/image85.png"/><Relationship Id="rId53" Type="http://schemas.openxmlformats.org/officeDocument/2006/relationships/image" Target="../media/image93.png"/><Relationship Id="rId5" Type="http://schemas.openxmlformats.org/officeDocument/2006/relationships/image" Target="../media/image45.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71.png"/><Relationship Id="rId44" Type="http://schemas.openxmlformats.org/officeDocument/2006/relationships/image" Target="../media/image84.png"/><Relationship Id="rId52" Type="http://schemas.openxmlformats.org/officeDocument/2006/relationships/image" Target="../media/image92.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 Id="rId35" Type="http://schemas.openxmlformats.org/officeDocument/2006/relationships/image" Target="../media/image75.png"/><Relationship Id="rId43" Type="http://schemas.openxmlformats.org/officeDocument/2006/relationships/image" Target="../media/image83.png"/><Relationship Id="rId48" Type="http://schemas.openxmlformats.org/officeDocument/2006/relationships/image" Target="../media/image88.png"/><Relationship Id="rId8" Type="http://schemas.openxmlformats.org/officeDocument/2006/relationships/image" Target="../media/image48.png"/><Relationship Id="rId51" Type="http://schemas.openxmlformats.org/officeDocument/2006/relationships/image" Target="../media/image91.png"/><Relationship Id="rId3" Type="http://schemas.openxmlformats.org/officeDocument/2006/relationships/image" Target="../media/image43.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73.png"/><Relationship Id="rId38" Type="http://schemas.openxmlformats.org/officeDocument/2006/relationships/image" Target="../media/image78.png"/><Relationship Id="rId46" Type="http://schemas.openxmlformats.org/officeDocument/2006/relationships/image" Target="../media/image86.png"/><Relationship Id="rId20" Type="http://schemas.openxmlformats.org/officeDocument/2006/relationships/image" Target="../media/image60.png"/><Relationship Id="rId41" Type="http://schemas.openxmlformats.org/officeDocument/2006/relationships/image" Target="../media/image81.png"/><Relationship Id="rId1" Type="http://schemas.openxmlformats.org/officeDocument/2006/relationships/slideMaster" Target="../slideMasters/slideMaster8.xml"/><Relationship Id="rId6" Type="http://schemas.openxmlformats.org/officeDocument/2006/relationships/image" Target="../media/image46.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36" Type="http://schemas.openxmlformats.org/officeDocument/2006/relationships/image" Target="../media/image76.png"/><Relationship Id="rId49" Type="http://schemas.openxmlformats.org/officeDocument/2006/relationships/image" Target="../media/image89.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08.emf"/><Relationship Id="rId4" Type="http://schemas.openxmlformats.org/officeDocument/2006/relationships/oleObject" Target="../embeddings/oleObject1.bin"/></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9.jpeg"/><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0.jpe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2.jpe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pn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1863" fontAlgn="base">
              <a:spcBef>
                <a:spcPct val="0"/>
              </a:spcBef>
              <a:spcAft>
                <a:spcPct val="0"/>
              </a:spcAft>
            </a:pPr>
            <a:r>
              <a:rPr sz="2400">
                <a:solidFill>
                  <a:srgbClr val="505050">
                    <a:tint val="75000"/>
                  </a:srgbClr>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1863" fontAlgn="base">
              <a:spcBef>
                <a:spcPct val="0"/>
              </a:spcBef>
              <a:spcAft>
                <a:spcPct val="0"/>
              </a:spcAft>
            </a:pPr>
            <a:fld id="{27258FFF-F925-446B-8502-81C933981705}" type="slidenum">
              <a:rPr sz="2400" smtClean="0">
                <a:solidFill>
                  <a:srgbClr val="505050">
                    <a:tint val="75000"/>
                  </a:srgbClr>
                </a:solidFill>
                <a:ea typeface="MS PGothic" charset="0"/>
              </a:rPr>
              <a:pPr defTabSz="931863" fontAlgn="base">
                <a:spcBef>
                  <a:spcPct val="0"/>
                </a:spcBef>
                <a:spcAft>
                  <a:spcPct val="0"/>
                </a:spcAft>
              </a:pPr>
              <a:t>‹#›</a:t>
            </a:fld>
            <a:endParaRPr sz="2400">
              <a:solidFill>
                <a:srgbClr val="505050">
                  <a:tint val="75000"/>
                </a:srgbClr>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1907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val="0"/>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val="0"/>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2621456488"/>
      </p:ext>
    </p:extLst>
  </p:cSld>
  <p:clrMapOvr>
    <a:masterClrMapping/>
  </p:clrMapOvr>
  <p:transition spd="slow">
    <p:wipe dir="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11830050" cy="1009651"/>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90451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36pt Title/26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23394334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36pt Title/26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36909504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36pt Title/26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390453722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36pt Title/24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53428666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36pt Title/24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21896582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36pt Title/24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49133634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590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50833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688524"/>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89584" y="6696087"/>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049" spc="15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5786420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883181" y="6632708"/>
            <a:ext cx="3938217" cy="372394"/>
          </a:xfrm>
          <a:prstGeom prst="rect">
            <a:avLst/>
          </a:prstGeom>
        </p:spPr>
        <p:txBody>
          <a:bodyPr lIns="91416" tIns="0" rIns="91416" bIns="45708" anchor="ctr"/>
          <a:lstStyle>
            <a:lvl1pPr algn="r">
              <a:defRPr sz="1495">
                <a:solidFill>
                  <a:schemeClr val="bg1"/>
                </a:solidFill>
                <a:latin typeface="+mn-lt"/>
              </a:defRPr>
            </a:lvl1pPr>
          </a:lstStyle>
          <a:p>
            <a:pPr defTabSz="932264" fontAlgn="base">
              <a:spcBef>
                <a:spcPct val="0"/>
              </a:spcBef>
              <a:spcAft>
                <a:spcPct val="0"/>
              </a:spcAft>
            </a:pPr>
            <a:endParaRPr>
              <a:solidFill>
                <a:prstClr val="white"/>
              </a:solidFill>
              <a:ea typeface="MS PGothic" charset="0"/>
              <a:cs typeface="Arial"/>
            </a:endParaRPr>
          </a:p>
        </p:txBody>
      </p:sp>
    </p:spTree>
    <p:extLst>
      <p:ext uri="{BB962C8B-B14F-4D97-AF65-F5344CB8AC3E}">
        <p14:creationId xmlns:p14="http://schemas.microsoft.com/office/powerpoint/2010/main" val="90476572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5"/>
          <p:cNvSpPr>
            <a:spLocks noGrp="1"/>
          </p:cNvSpPr>
          <p:nvPr>
            <p:ph type="sldNum" sz="quarter" idx="4"/>
          </p:nvPr>
        </p:nvSpPr>
        <p:spPr>
          <a:xfrm>
            <a:off x="11555559" y="6569962"/>
            <a:ext cx="764654" cy="372394"/>
          </a:xfrm>
          <a:prstGeom prst="rect">
            <a:avLst/>
          </a:prstGeom>
        </p:spPr>
        <p:txBody>
          <a:bodyPr vert="horz" lIns="91440" tIns="45720" rIns="91440" bIns="45720" rtlCol="0" anchor="ctr"/>
          <a:lstStyle>
            <a:lvl1pPr algn="r">
              <a:defRPr sz="816">
                <a:solidFill>
                  <a:srgbClr val="E8E8E8"/>
                </a:solidFill>
              </a:defRPr>
            </a:lvl1pPr>
          </a:lstStyle>
          <a:p>
            <a:pPr defTabSz="931863" fontAlgn="base">
              <a:spcBef>
                <a:spcPct val="0"/>
              </a:spcBef>
              <a:spcAft>
                <a:spcPct val="0"/>
              </a:spcAft>
            </a:pPr>
            <a:fld id="{BD271169-D5A2-4E26-9D3F-58E320BF9E89}" type="slidenum">
              <a:rPr smtClean="0">
                <a:ea typeface="MS PGothic" charset="0"/>
              </a:rPr>
              <a:pPr defTabSz="931863" fontAlgn="base">
                <a:spcBef>
                  <a:spcPct val="0"/>
                </a:spcBef>
                <a:spcAft>
                  <a:spcPct val="0"/>
                </a:spcAft>
              </a:pPr>
              <a:t>‹#›</a:t>
            </a:fld>
            <a:endParaRPr>
              <a:ea typeface="MS PGothic" charset="0"/>
            </a:endParaRPr>
          </a:p>
        </p:txBody>
      </p:sp>
    </p:spTree>
    <p:extLst>
      <p:ext uri="{BB962C8B-B14F-4D97-AF65-F5344CB8AC3E}">
        <p14:creationId xmlns:p14="http://schemas.microsoft.com/office/powerpoint/2010/main" val="106242159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41064"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4592" y="6565392"/>
            <a:ext cx="566928"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
        <p:nvSpPr>
          <p:cNvPr id="5" name="Rectangle 4"/>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904127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val="0"/>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val="0"/>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64364"/>
            <a:ext cx="7834977" cy="518091"/>
          </a:xfrm>
        </p:spPr>
        <p:txBody>
          <a:bodyPr anchor="ctr"/>
          <a:lstStyle>
            <a:lvl1pPr marL="0" indent="0" algn="l">
              <a:lnSpc>
                <a:spcPts val="2600"/>
              </a:lnSpc>
              <a:buNone/>
              <a:defRPr sz="1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97969927"/>
      </p:ext>
    </p:extLst>
  </p:cSld>
  <p:clrMapOvr>
    <a:masterClrMapping/>
  </p:clrMapOvr>
  <p:transition spd="slow">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4560545"/>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266902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215126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5689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837081226"/>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887200" cy="574675"/>
          </a:xfrm>
          <a:prstGeom prst="rect">
            <a:avLst/>
          </a:prstGeom>
        </p:spPr>
        <p:txBody>
          <a:bodyPr lIns="192024"/>
          <a:lstStyle>
            <a:lvl1pPr marL="0" indent="0">
              <a:buNone/>
              <a:defRPr lang="en-US" sz="2800" kern="1200" smtClean="0">
                <a:gradFill>
                  <a:gsLst>
                    <a:gs pos="2917">
                      <a:schemeClr val="tx2"/>
                    </a:gs>
                    <a:gs pos="100000">
                      <a:schemeClr val="tx2"/>
                    </a:gs>
                  </a:gsLst>
                  <a:lin ang="5400000" scaled="0"/>
                </a:gra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a:xfrm>
            <a:off x="457200" y="6565900"/>
            <a:ext cx="3937000" cy="136525"/>
          </a:xfrm>
          <a:prstGeom prst="rect">
            <a:avLst/>
          </a:prstGeom>
        </p:spPr>
        <p:txBody>
          <a:bodyPr/>
          <a:lstStyle>
            <a:lvl1pPr fontAlgn="base">
              <a:spcBef>
                <a:spcPct val="0"/>
              </a:spcBef>
              <a:spcAft>
                <a:spcPct val="0"/>
              </a:spcAft>
              <a:defRPr dirty="0" smtClean="0">
                <a:solidFill>
                  <a:srgbClr val="505050"/>
                </a:solidFill>
              </a:defRPr>
            </a:lvl1pPr>
          </a:lstStyle>
          <a:p>
            <a:pPr defTabSz="931863">
              <a:defRPr/>
            </a:pPr>
            <a:r>
              <a:rPr lang="en-US" sz="2400">
                <a:ea typeface="MS PGothic" charset="0"/>
              </a:rPr>
              <a:t>Microsoft Con2020fidential</a:t>
            </a:r>
            <a:endParaRPr sz="2400">
              <a:ea typeface="MS PGothic" charset="0"/>
            </a:endParaRPr>
          </a:p>
        </p:txBody>
      </p:sp>
      <p:sp>
        <p:nvSpPr>
          <p:cNvPr id="5" name="Slide Number Placeholder 3"/>
          <p:cNvSpPr>
            <a:spLocks noGrp="1"/>
          </p:cNvSpPr>
          <p:nvPr>
            <p:ph type="sldNum" sz="quarter" idx="15"/>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sz="2400">
                <a:ea typeface="MS PGothic" charset="0"/>
              </a:rPr>
              <a:pPr>
                <a:defRPr/>
              </a:pPr>
              <a:t>‹#›</a:t>
            </a:fld>
            <a:endParaRPr sz="2400">
              <a:ea typeface="MS PGothic"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8509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900"/>
            <a:ext cx="3937000" cy="136525"/>
          </a:xfrm>
          <a:prstGeom prst="rect">
            <a:avLst/>
          </a:prstGeom>
        </p:spPr>
        <p:txBody>
          <a:bodyPr/>
          <a:lstStyle>
            <a:lvl1pPr fontAlgn="base">
              <a:spcBef>
                <a:spcPct val="0"/>
              </a:spcBef>
              <a:spcAft>
                <a:spcPct val="0"/>
              </a:spcAft>
              <a:defRPr dirty="0" smtClean="0">
                <a:solidFill>
                  <a:srgbClr val="000000"/>
                </a:solidFill>
              </a:defRPr>
            </a:lvl1pPr>
          </a:lstStyle>
          <a:p>
            <a:pPr defTabSz="931863">
              <a:defRPr/>
            </a:pPr>
            <a:r>
              <a:rPr lang="en-US" sz="2400">
                <a:ea typeface="MS PGothic" charset="0"/>
              </a:rPr>
              <a:t>Microsoft Con2020fidential</a:t>
            </a:r>
            <a:endParaRPr sz="2400">
              <a:ea typeface="MS PGothic" charset="0"/>
            </a:endParaRPr>
          </a:p>
        </p:txBody>
      </p:sp>
      <p:sp>
        <p:nvSpPr>
          <p:cNvPr id="3" name="Slide Number Placeholder 2"/>
          <p:cNvSpPr>
            <a:spLocks noGrp="1"/>
          </p:cNvSpPr>
          <p:nvPr>
            <p:ph type="sldNum" sz="quarter" idx="11"/>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sz="2400">
                <a:ea typeface="MS PGothic" charset="0"/>
              </a:rPr>
              <a:pPr>
                <a:defRPr/>
              </a:pPr>
              <a:t>‹#›</a:t>
            </a:fld>
            <a:endParaRPr sz="2400">
              <a:ea typeface="MS PGothic" charset="0"/>
            </a:endParaRPr>
          </a:p>
        </p:txBody>
      </p:sp>
    </p:spTree>
    <p:extLst>
      <p:ext uri="{BB962C8B-B14F-4D97-AF65-F5344CB8AC3E}">
        <p14:creationId xmlns:p14="http://schemas.microsoft.com/office/powerpoint/2010/main" val="27964795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704216"/>
      </p:ext>
    </p:extLst>
  </p:cSld>
  <p:clrMapOvr>
    <a:masterClrMapping/>
  </p:clrMapOvr>
  <p:transition spd="med">
    <p:wipe dir="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7" name="Slide Number Placeholder 6"/>
          <p:cNvSpPr>
            <a:spLocks noGrp="1"/>
          </p:cNvSpPr>
          <p:nvPr>
            <p:ph type="sldNum" sz="quarter" idx="11"/>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42407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85732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41064"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4592" y="6565392"/>
            <a:ext cx="566928"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2429230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2190981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1863" fontAlgn="base">
              <a:spcBef>
                <a:spcPct val="0"/>
              </a:spcBef>
              <a:spcAft>
                <a:spcPct val="0"/>
              </a:spcAft>
            </a:pPr>
            <a:r>
              <a:rPr lang="en-US" sz="2400">
                <a:solidFill>
                  <a:srgbClr val="505050"/>
                </a:solidFill>
                <a:ea typeface="MS PGothic" charset="0"/>
              </a:rPr>
              <a:t>Microsoft Confidential</a:t>
            </a: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1863" fontAlgn="base">
              <a:spcBef>
                <a:spcPct val="0"/>
              </a:spcBef>
              <a:spcAft>
                <a:spcPct val="0"/>
              </a:spcAft>
            </a:pPr>
            <a:fld id="{27258FFF-F925-446B-8502-81C933981705}" type="slidenum">
              <a:rPr lang="en-US" sz="2400" smtClean="0">
                <a:solidFill>
                  <a:srgbClr val="505050"/>
                </a:solidFill>
                <a:ea typeface="MS PGothic" charset="0"/>
              </a:rPr>
              <a:pPr defTabSz="931863" fontAlgn="base">
                <a:spcBef>
                  <a:spcPct val="0"/>
                </a:spcBef>
                <a:spcAft>
                  <a:spcPct val="0"/>
                </a:spcAft>
              </a:pPr>
              <a:t>‹#›</a:t>
            </a:fld>
            <a:endParaRPr lang="en-US" sz="2400">
              <a:solidFill>
                <a:srgbClr val="505050"/>
              </a:solidFill>
              <a:ea typeface="MS PGothic" charset="0"/>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212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38001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0" y="493939"/>
            <a:ext cx="7141464" cy="1323471"/>
          </a:xfrm>
          <a:prstGeom prst="rect">
            <a:avLst/>
          </a:prstGeom>
        </p:spPr>
      </p:pic>
    </p:spTree>
    <p:extLst>
      <p:ext uri="{BB962C8B-B14F-4D97-AF65-F5344CB8AC3E}">
        <p14:creationId xmlns:p14="http://schemas.microsoft.com/office/powerpoint/2010/main" val="218033303"/>
      </p:ext>
    </p:extLst>
  </p:cSld>
  <p:clrMapOvr>
    <a:masterClrMapping/>
  </p:clrMapOvr>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14351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89040928"/>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036556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922928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26124130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412206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8283939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29287629"/>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9279682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83805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296862"/>
            <a:ext cx="4409440" cy="64008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1252410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991464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935267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090832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848960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7819671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a:t>Author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554084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105195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6578463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33123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7189697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032927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915611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75093612"/>
      </p:ext>
    </p:extLst>
  </p:cSld>
  <p:clrMapOvr>
    <a:overrideClrMapping bg1="lt1" tx1="dk1" bg2="lt2" tx2="dk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485347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7673350"/>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898676-5188-4F76-8015-73C20E05CB84}" type="slidenum">
              <a:rPr lang="en-US" smtClean="0"/>
              <a:t>‹#›</a:t>
            </a:fld>
            <a:endParaRPr lang="en-US"/>
          </a:p>
        </p:txBody>
      </p:sp>
    </p:spTree>
    <p:extLst>
      <p:ext uri="{BB962C8B-B14F-4D97-AF65-F5344CB8AC3E}">
        <p14:creationId xmlns:p14="http://schemas.microsoft.com/office/powerpoint/2010/main" val="18283975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216059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64972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4541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15217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1824" y="2384855"/>
            <a:ext cx="5492776" cy="4095592"/>
          </a:xfrm>
          <a:prstGeom prst="rect">
            <a:avLst/>
          </a:prstGeom>
        </p:spPr>
        <p:txBody>
          <a:bodyPr>
            <a:normAutofit/>
          </a:bodyPr>
          <a:lstStyle>
            <a:lvl1pPr marL="230997" indent="-230997">
              <a:spcAft>
                <a:spcPts val="816"/>
              </a:spcAft>
              <a:buClr>
                <a:schemeClr val="accent4"/>
              </a:buClr>
              <a:buFont typeface="Arial"/>
              <a:buChar char="•"/>
              <a:defRPr sz="2448">
                <a:solidFill>
                  <a:schemeClr val="tx1"/>
                </a:solidFill>
                <a:latin typeface="+mn-lt"/>
                <a:cs typeface="Segoe"/>
              </a:defRPr>
            </a:lvl1pPr>
            <a:lvl2pPr marL="230997" indent="-230997">
              <a:spcAft>
                <a:spcPts val="816"/>
              </a:spcAft>
              <a:buClr>
                <a:schemeClr val="accent4"/>
              </a:buClr>
              <a:buFont typeface="Arial"/>
              <a:buChar char="•"/>
              <a:defRPr sz="2448">
                <a:solidFill>
                  <a:schemeClr val="tx1"/>
                </a:solidFill>
                <a:latin typeface="+mn-lt"/>
                <a:cs typeface="Segoe"/>
              </a:defRPr>
            </a:lvl2pPr>
            <a:lvl3pPr marL="230997" indent="-230997">
              <a:spcAft>
                <a:spcPts val="816"/>
              </a:spcAft>
              <a:buClr>
                <a:schemeClr val="accent4"/>
              </a:buClr>
              <a:buFont typeface="Arial"/>
              <a:buChar char="•"/>
              <a:defRPr sz="2448">
                <a:solidFill>
                  <a:schemeClr val="tx1"/>
                </a:solidFill>
                <a:latin typeface="+mn-lt"/>
                <a:cs typeface="Segoe"/>
              </a:defRPr>
            </a:lvl3pPr>
            <a:lvl4pPr marL="230997" indent="-230997">
              <a:spcAft>
                <a:spcPts val="816"/>
              </a:spcAft>
              <a:buClr>
                <a:schemeClr val="accent4"/>
              </a:buClr>
              <a:buFont typeface="Arial"/>
              <a:buChar char="•"/>
              <a:defRPr sz="2448">
                <a:solidFill>
                  <a:schemeClr val="tx1"/>
                </a:solidFill>
                <a:latin typeface="+mn-lt"/>
                <a:cs typeface="Segoe"/>
              </a:defRPr>
            </a:lvl4pPr>
            <a:lvl5pPr marL="230997" indent="-230997">
              <a:spcAft>
                <a:spcPts val="816"/>
              </a:spcAft>
              <a:buClr>
                <a:schemeClr val="accent4"/>
              </a:buClr>
              <a:buFont typeface="Arial"/>
              <a:buChar char="•"/>
              <a:defRPr sz="2448">
                <a:solidFill>
                  <a:schemeClr val="tx1"/>
                </a:solidFill>
                <a:latin typeface="+mn-lt"/>
                <a:cs typeface="Segoe"/>
              </a:defRPr>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0" hasCustomPrompt="1"/>
          </p:nvPr>
        </p:nvSpPr>
        <p:spPr>
          <a:xfrm>
            <a:off x="614434" y="1871842"/>
            <a:ext cx="5495849" cy="417728"/>
          </a:xfrm>
          <a:prstGeom prst="rect">
            <a:avLst/>
          </a:prstGeom>
          <a:solidFill>
            <a:schemeClr val="accent5"/>
          </a:solidFill>
          <a:ln>
            <a:noFill/>
          </a:ln>
        </p:spPr>
        <p:txBody>
          <a:bodyPr anchor="ctr">
            <a:noAutofit/>
          </a:bodyPr>
          <a:lstStyle>
            <a:lvl1pPr algn="ctr">
              <a:defRPr sz="3264">
                <a:solidFill>
                  <a:schemeClr val="bg1"/>
                </a:solidFill>
                <a:latin typeface="+mj-lt"/>
              </a:defRPr>
            </a:lvl1pPr>
          </a:lstStyle>
          <a:p>
            <a:pPr lvl="0"/>
            <a:r>
              <a:rPr lang="en-US"/>
              <a:t>Title Here</a:t>
            </a:r>
          </a:p>
        </p:txBody>
      </p:sp>
      <p:sp>
        <p:nvSpPr>
          <p:cNvPr id="13" name="Content Placeholder 5"/>
          <p:cNvSpPr>
            <a:spLocks noGrp="1"/>
          </p:cNvSpPr>
          <p:nvPr>
            <p:ph sz="quarter" idx="11" hasCustomPrompt="1"/>
          </p:nvPr>
        </p:nvSpPr>
        <p:spPr>
          <a:xfrm>
            <a:off x="6306636" y="1871842"/>
            <a:ext cx="5495849" cy="417728"/>
          </a:xfrm>
          <a:prstGeom prst="rect">
            <a:avLst/>
          </a:prstGeom>
          <a:solidFill>
            <a:schemeClr val="accent5"/>
          </a:solidFill>
          <a:ln>
            <a:noFill/>
          </a:ln>
        </p:spPr>
        <p:txBody>
          <a:bodyPr anchor="ctr">
            <a:noAutofit/>
          </a:bodyPr>
          <a:lstStyle>
            <a:lvl1pPr algn="ctr">
              <a:defRPr sz="3264">
                <a:solidFill>
                  <a:schemeClr val="bg1"/>
                </a:solidFill>
                <a:latin typeface="+mj-lt"/>
              </a:defRPr>
            </a:lvl1pPr>
          </a:lstStyle>
          <a:p>
            <a:pPr lvl="0"/>
            <a:r>
              <a:rPr lang="en-US"/>
              <a:t>Title Here</a:t>
            </a:r>
          </a:p>
        </p:txBody>
      </p:sp>
      <p:sp>
        <p:nvSpPr>
          <p:cNvPr id="9" name="Content Placeholder 2"/>
          <p:cNvSpPr>
            <a:spLocks noGrp="1"/>
          </p:cNvSpPr>
          <p:nvPr>
            <p:ph sz="half" idx="12"/>
          </p:nvPr>
        </p:nvSpPr>
        <p:spPr>
          <a:xfrm>
            <a:off x="6308589" y="2384855"/>
            <a:ext cx="5492776" cy="4095592"/>
          </a:xfrm>
          <a:prstGeom prst="rect">
            <a:avLst/>
          </a:prstGeom>
        </p:spPr>
        <p:txBody>
          <a:bodyPr>
            <a:normAutofit/>
          </a:bodyPr>
          <a:lstStyle>
            <a:lvl1pPr marL="230997" indent="-230997">
              <a:spcAft>
                <a:spcPts val="816"/>
              </a:spcAft>
              <a:buClr>
                <a:schemeClr val="accent4"/>
              </a:buClr>
              <a:buFont typeface="Arial"/>
              <a:buChar char="•"/>
              <a:defRPr sz="2448">
                <a:solidFill>
                  <a:schemeClr val="tx1"/>
                </a:solidFill>
                <a:latin typeface="+mn-lt"/>
                <a:cs typeface="Segoe"/>
              </a:defRPr>
            </a:lvl1pPr>
            <a:lvl2pPr marL="230997" indent="-230997">
              <a:spcAft>
                <a:spcPts val="816"/>
              </a:spcAft>
              <a:buClr>
                <a:schemeClr val="accent4"/>
              </a:buClr>
              <a:buFont typeface="Arial"/>
              <a:buChar char="•"/>
              <a:defRPr sz="2448">
                <a:solidFill>
                  <a:schemeClr val="tx1"/>
                </a:solidFill>
                <a:latin typeface="+mn-lt"/>
                <a:cs typeface="Segoe"/>
              </a:defRPr>
            </a:lvl2pPr>
            <a:lvl3pPr marL="230997" indent="-230997">
              <a:spcAft>
                <a:spcPts val="816"/>
              </a:spcAft>
              <a:buClr>
                <a:schemeClr val="accent4"/>
              </a:buClr>
              <a:buFont typeface="Arial"/>
              <a:buChar char="•"/>
              <a:defRPr sz="2448">
                <a:solidFill>
                  <a:schemeClr val="tx1"/>
                </a:solidFill>
                <a:latin typeface="+mn-lt"/>
                <a:cs typeface="Segoe"/>
              </a:defRPr>
            </a:lvl3pPr>
            <a:lvl4pPr marL="230997" indent="-230997">
              <a:spcAft>
                <a:spcPts val="816"/>
              </a:spcAft>
              <a:buClr>
                <a:schemeClr val="accent4"/>
              </a:buClr>
              <a:buFont typeface="Arial"/>
              <a:buChar char="•"/>
              <a:defRPr sz="2448">
                <a:solidFill>
                  <a:schemeClr val="tx1"/>
                </a:solidFill>
                <a:latin typeface="+mn-lt"/>
                <a:cs typeface="Segoe"/>
              </a:defRPr>
            </a:lvl4pPr>
            <a:lvl5pPr marL="230997" indent="-230997">
              <a:spcAft>
                <a:spcPts val="816"/>
              </a:spcAft>
              <a:buClr>
                <a:schemeClr val="accent4"/>
              </a:buClr>
              <a:buFont typeface="Arial"/>
              <a:buChar char="•"/>
              <a:defRPr sz="2448">
                <a:solidFill>
                  <a:schemeClr val="tx1"/>
                </a:solidFill>
                <a:latin typeface="+mn-lt"/>
                <a:cs typeface="Segoe"/>
              </a:defRPr>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
        <p:nvSpPr>
          <p:cNvPr id="11" name="Slide Number Placeholder 1"/>
          <p:cNvSpPr>
            <a:spLocks noGrp="1"/>
          </p:cNvSpPr>
          <p:nvPr>
            <p:ph type="sldNum" sz="quarter" idx="4"/>
          </p:nvPr>
        </p:nvSpPr>
        <p:spPr>
          <a:xfrm>
            <a:off x="719550" y="6562103"/>
            <a:ext cx="2901844" cy="373472"/>
          </a:xfrm>
          <a:prstGeom prst="rect">
            <a:avLst/>
          </a:prstGeom>
        </p:spPr>
        <p:txBody>
          <a:bodyPr vert="horz" lIns="91440" tIns="45720" rIns="91440" bIns="45720" rtlCol="0" anchor="ctr"/>
          <a:lstStyle>
            <a:lvl1pPr algn="l">
              <a:defRPr sz="1428" b="0">
                <a:solidFill>
                  <a:schemeClr val="accent5"/>
                </a:solidFill>
              </a:defRPr>
            </a:lvl1pPr>
          </a:lstStyle>
          <a:p>
            <a:fld id="{2501BE23-1565-7B4A-A660-ADF397564F82}" type="slidenum">
              <a:rPr lang="en-US" smtClean="0"/>
              <a:pPr/>
              <a:t>‹#›</a:t>
            </a:fld>
            <a:endParaRPr lang="en-US"/>
          </a:p>
        </p:txBody>
      </p:sp>
    </p:spTree>
    <p:extLst>
      <p:ext uri="{BB962C8B-B14F-4D97-AF65-F5344CB8AC3E}">
        <p14:creationId xmlns:p14="http://schemas.microsoft.com/office/powerpoint/2010/main" val="93194080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6184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print">
            <a:extLst>
              <a:ext uri="{28A0092B-C50C-407E-A947-70E740481C1C}">
                <a14:useLocalDpi xmlns:a14="http://schemas.microsoft.com/office/drawing/2010/main" val="0"/>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32719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99038567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887200" cy="574675"/>
          </a:xfrm>
          <a:prstGeom prst="rect">
            <a:avLst/>
          </a:prstGeom>
        </p:spPr>
        <p:txBody>
          <a:bodyPr lIns="192024"/>
          <a:lstStyle>
            <a:lvl1pPr marL="0" indent="0">
              <a:buNone/>
              <a:defRPr lang="en-US" sz="2800" kern="1200" smtClean="0">
                <a:gradFill>
                  <a:gsLst>
                    <a:gs pos="2917">
                      <a:schemeClr val="tx2"/>
                    </a:gs>
                    <a:gs pos="100000">
                      <a:schemeClr val="tx2"/>
                    </a:gs>
                  </a:gsLst>
                  <a:lin ang="5400000" scaled="0"/>
                </a:gra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694391"/>
      </p:ext>
    </p:extLst>
  </p:cSld>
  <p:clrMapOvr>
    <a:overrideClrMapping bg1="lt1" tx1="dk1" bg2="lt2" tx2="dk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a:pPr>
                <a:defRPr/>
              </a:pPr>
              <a:t>‹#›</a:t>
            </a:fld>
            <a:endParaRPr/>
          </a:p>
        </p:txBody>
      </p:sp>
    </p:spTree>
    <p:extLst>
      <p:ext uri="{BB962C8B-B14F-4D97-AF65-F5344CB8AC3E}">
        <p14:creationId xmlns:p14="http://schemas.microsoft.com/office/powerpoint/2010/main" val="2861594630"/>
      </p:ext>
    </p:extLst>
  </p:cSld>
  <p:clrMapOvr>
    <a:overrideClrMapping bg1="lt1" tx1="dk1" bg2="lt2" tx2="dk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36331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922114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endParaRPr lang="en-US"/>
          </a:p>
        </p:txBody>
      </p:sp>
      <p:sp>
        <p:nvSpPr>
          <p:cNvPr id="7" name="Slide Number Placeholder 6"/>
          <p:cNvSpPr>
            <a:spLocks noGrp="1"/>
          </p:cNvSpPr>
          <p:nvPr>
            <p:ph type="sldNum" sz="quarter" idx="11"/>
          </p:nvPr>
        </p:nvSpPr>
        <p:spPr/>
        <p:txBody>
          <a:bodyPr/>
          <a:lstStyle/>
          <a:p>
            <a:pPr>
              <a:defRPr/>
            </a:pPr>
            <a:fld id="{75FAD755-3BD0-2447-A9DF-109DAABEFD99}" type="slidenum">
              <a:rPr lang="en-US" smtClean="0"/>
              <a:pPr>
                <a:defRPr/>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10920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1600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46991711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181887"/>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139825"/>
            <a:ext cx="11033125" cy="683136"/>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494"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Tree>
    <p:extLst>
      <p:ext uri="{BB962C8B-B14F-4D97-AF65-F5344CB8AC3E}">
        <p14:creationId xmlns:p14="http://schemas.microsoft.com/office/powerpoint/2010/main" val="306844846"/>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74638" y="2125664"/>
            <a:ext cx="9144000" cy="2739211"/>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8994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9" y="2122379"/>
            <a:ext cx="11887200" cy="2622000"/>
          </a:xfrm>
        </p:spPr>
        <p:txBody>
          <a:bodyPr lIns="146304" tIns="91440" rIns="146304" bIns="91440"/>
          <a:lstStyle>
            <a:lvl1pPr marL="0" indent="0">
              <a:lnSpc>
                <a:spcPct val="90000"/>
              </a:lnSpc>
              <a:buFontTx/>
              <a:buNone/>
              <a:defRPr sz="8799" b="0">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a:t>Click to edit Master text styles</a:t>
            </a:r>
          </a:p>
        </p:txBody>
      </p:sp>
    </p:spTree>
    <p:extLst>
      <p:ext uri="{BB962C8B-B14F-4D97-AF65-F5344CB8AC3E}">
        <p14:creationId xmlns:p14="http://schemas.microsoft.com/office/powerpoint/2010/main" val="26240410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6345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71C3139C-FFD6-4983-8D5F-035A43A5ACBC}"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B7A-1AAA-493A-BDD0-74512D29E1F7}" type="slidenum">
              <a:rPr lang="en-US" smtClean="0"/>
              <a:t>‹#›</a:t>
            </a:fld>
            <a:endParaRPr lang="en-US"/>
          </a:p>
        </p:txBody>
      </p:sp>
    </p:spTree>
    <p:extLst>
      <p:ext uri="{BB962C8B-B14F-4D97-AF65-F5344CB8AC3E}">
        <p14:creationId xmlns:p14="http://schemas.microsoft.com/office/powerpoint/2010/main" val="158447480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a:p>
            <a:pPr lvl="0"/>
            <a:r>
              <a:rPr lang="en-US"/>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Tree>
    <p:extLst>
      <p:ext uri="{BB962C8B-B14F-4D97-AF65-F5344CB8AC3E}">
        <p14:creationId xmlns:p14="http://schemas.microsoft.com/office/powerpoint/2010/main" val="3405998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a:gradFill>
                  <a:gsLst>
                    <a:gs pos="16814">
                      <a:srgbClr val="FFFFFF"/>
                    </a:gs>
                    <a:gs pos="46000">
                      <a:srgbClr val="FFFFFF"/>
                    </a:gs>
                  </a:gsLst>
                  <a:lin ang="5400000" scaled="0"/>
                </a:gradFill>
                <a:latin typeface="Segoe UI"/>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Web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Mobile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API</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API</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Logic</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Notification</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a:gradFill>
                              <a:gsLst>
                                <a:gs pos="76250">
                                  <a:srgbClr val="FFFFFF"/>
                                </a:gs>
                                <a:gs pos="31000">
                                  <a:srgbClr val="FFFFFF"/>
                                </a:gs>
                              </a:gsLst>
                              <a:lin ang="5400000" scaled="0"/>
                            </a:gradFill>
                          </a:rPr>
                          <a:t>Content Delivery</a:t>
                        </a:r>
                        <a:br>
                          <a:rPr lang="en-US" altLang="en-US" sz="900" kern="0">
                            <a:gradFill>
                              <a:gsLst>
                                <a:gs pos="76250">
                                  <a:srgbClr val="FFFFFF"/>
                                </a:gs>
                                <a:gs pos="31000">
                                  <a:srgbClr val="FFFFFF"/>
                                </a:gs>
                              </a:gsLst>
                              <a:lin ang="5400000" scaled="0"/>
                            </a:gradFill>
                          </a:rPr>
                        </a:br>
                        <a:r>
                          <a:rPr lang="en-US" altLang="en-US" sz="900" ker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Media</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err="1">
                            <a:gradFill>
                              <a:gsLst>
                                <a:gs pos="76250">
                                  <a:srgbClr val="FFFFFF"/>
                                </a:gs>
                                <a:gs pos="31000">
                                  <a:srgbClr val="FFFFFF"/>
                                </a:gs>
                              </a:gsLst>
                              <a:lin ang="5400000" scaled="0"/>
                            </a:gradFill>
                          </a:rPr>
                          <a:t>HDInsight</a:t>
                        </a:r>
                        <a:endParaRPr lang="en-US" ker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Machine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Stream</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Data</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Event</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Mobile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err="1">
                            <a:gradFill>
                              <a:gsLst>
                                <a:gs pos="76250">
                                  <a:srgbClr val="FFFFFF"/>
                                </a:gs>
                                <a:gs pos="31000">
                                  <a:srgbClr val="FFFFFF"/>
                                </a:gs>
                              </a:gsLst>
                              <a:lin ang="5400000" scaled="0"/>
                            </a:gradFill>
                          </a:rPr>
                          <a:t>Biztalk</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Hybrid</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Service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Storage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SQL</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err="1">
                            <a:gradFill>
                              <a:gsLst>
                                <a:gs pos="76250">
                                  <a:srgbClr val="FFFFFF"/>
                                </a:gs>
                                <a:gs pos="31000">
                                  <a:srgbClr val="FFFFFF"/>
                                </a:gs>
                              </a:gsLst>
                              <a:lin ang="5400000" scaled="0"/>
                            </a:gradFill>
                          </a:rPr>
                          <a:t>DocumentDB</a:t>
                        </a:r>
                        <a:endParaRPr lang="en-US" ker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err="1">
                            <a:gradFill>
                              <a:gsLst>
                                <a:gs pos="76250">
                                  <a:srgbClr val="FFFFFF"/>
                                </a:gs>
                                <a:gs pos="31000">
                                  <a:srgbClr val="FFFFFF"/>
                                </a:gs>
                              </a:gsLst>
                              <a:lin ang="5400000" scaled="0"/>
                            </a:gradFill>
                          </a:rPr>
                          <a:t>Redis</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SQL Data</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Cloud</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Remote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Service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Visual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Application</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Team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Active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Multi-factor</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Store/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VM Image Gallery</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Site</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AD Privileged</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Identity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Operational</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a:gradFill>
                            <a:gsLst>
                              <a:gs pos="76250">
                                <a:srgbClr val="FFFFFF"/>
                              </a:gs>
                              <a:gs pos="31000">
                                <a:srgbClr val="FFFFFF"/>
                              </a:gs>
                            </a:gsLst>
                            <a:lin ang="5400000" scaled="0"/>
                          </a:gradFill>
                        </a:rPr>
                        <a:t>Azure AD </a:t>
                      </a:r>
                      <a:br>
                        <a:rPr lang="en-US" kern="0">
                          <a:gradFill>
                            <a:gsLst>
                              <a:gs pos="76250">
                                <a:srgbClr val="FFFFFF"/>
                              </a:gs>
                              <a:gs pos="31000">
                                <a:srgbClr val="FFFFFF"/>
                              </a:gs>
                            </a:gsLst>
                            <a:lin ang="5400000" scaled="0"/>
                          </a:gradFill>
                        </a:rPr>
                      </a:br>
                      <a:r>
                        <a:rPr lang="en-US" ker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err="1">
                          <a:gradFill>
                            <a:gsLst>
                              <a:gs pos="76250">
                                <a:srgbClr val="FFFFFF"/>
                              </a:gs>
                              <a:gs pos="31000">
                                <a:srgbClr val="FFFFFF"/>
                              </a:gs>
                            </a:gsLst>
                            <a:lin ang="5400000" scaled="0"/>
                          </a:gradFill>
                        </a:rPr>
                        <a:t>StorSimple</a:t>
                      </a:r>
                      <a:endParaRPr lang="en-US" ker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011983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a:solidFill>
                <a:srgbClr val="000000"/>
              </a:solidFill>
              <a:latin typeface="Segoe UI"/>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13560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a:solidFill>
                <a:srgbClr val="000000"/>
              </a:solidFill>
              <a:latin typeface="Segoe UI"/>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3633410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a:solidFill>
                <a:srgbClr val="000000"/>
              </a:solidFill>
              <a:latin typeface="Segoe UI"/>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a:t>Potential highlight or call to action goes here</a:t>
            </a:r>
          </a:p>
        </p:txBody>
      </p:sp>
    </p:spTree>
    <p:extLst>
      <p:ext uri="{BB962C8B-B14F-4D97-AF65-F5344CB8AC3E}">
        <p14:creationId xmlns:p14="http://schemas.microsoft.com/office/powerpoint/2010/main" val="1682349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130244244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14269049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50417960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3305522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256678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246090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3182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84291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96554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12085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893770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Sub-head, or additional information goes here</a:t>
            </a:r>
          </a:p>
        </p:txBody>
      </p:sp>
    </p:spTree>
    <p:extLst>
      <p:ext uri="{BB962C8B-B14F-4D97-AF65-F5344CB8AC3E}">
        <p14:creationId xmlns:p14="http://schemas.microsoft.com/office/powerpoint/2010/main" val="324006511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Sub-head, or additional information goes here</a:t>
            </a:r>
          </a:p>
        </p:txBody>
      </p:sp>
    </p:spTree>
    <p:extLst>
      <p:ext uri="{BB962C8B-B14F-4D97-AF65-F5344CB8AC3E}">
        <p14:creationId xmlns:p14="http://schemas.microsoft.com/office/powerpoint/2010/main" val="338220595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5625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45580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03334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511060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0098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9451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0"/>
            <a:ext cx="12435840" cy="69951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0161029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64153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27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47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178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31640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0541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a:gradFill>
                  <a:gsLst>
                    <a:gs pos="0">
                      <a:srgbClr val="FFFFFF"/>
                    </a:gs>
                    <a:gs pos="100000">
                      <a:srgbClr val="FFFFFF"/>
                    </a:gs>
                  </a:gsLst>
                  <a:lin ang="5400000" scaled="0"/>
                </a:gradFill>
                <a:latin typeface="Segoe UI"/>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35034934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Appendix</a:t>
            </a:r>
          </a:p>
        </p:txBody>
      </p:sp>
    </p:spTree>
    <p:extLst>
      <p:ext uri="{BB962C8B-B14F-4D97-AF65-F5344CB8AC3E}">
        <p14:creationId xmlns:p14="http://schemas.microsoft.com/office/powerpoint/2010/main" val="203016852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61920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52558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01056459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Title 1"/>
          <p:cNvSpPr>
            <a:spLocks noGrp="1"/>
          </p:cNvSpPr>
          <p:nvPr>
            <p:ph type="title"/>
          </p:nvPr>
        </p:nvSpPr>
        <p:spPr>
          <a:xfrm>
            <a:off x="274639" y="295274"/>
            <a:ext cx="11889564" cy="917575"/>
          </a:xfrm>
        </p:spPr>
        <p:txBody>
          <a:bodyPr/>
          <a:lstStyle/>
          <a:p>
            <a:r>
              <a:rPr lang="en-US"/>
              <a:t>Click to edit Master title style</a:t>
            </a:r>
          </a:p>
        </p:txBody>
      </p:sp>
    </p:spTree>
    <p:extLst>
      <p:ext uri="{BB962C8B-B14F-4D97-AF65-F5344CB8AC3E}">
        <p14:creationId xmlns:p14="http://schemas.microsoft.com/office/powerpoint/2010/main" val="331600084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07525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12487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0016686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 y="-5944"/>
            <a:ext cx="12455878" cy="7000471"/>
          </a:xfrm>
          <a:prstGeom prst="rect">
            <a:avLst/>
          </a:prstGeom>
        </p:spPr>
      </p:pic>
      <p:sp>
        <p:nvSpPr>
          <p:cNvPr id="6" name="Rectangle 5"/>
          <p:cNvSpPr/>
          <p:nvPr/>
        </p:nvSpPr>
        <p:spPr bwMode="auto">
          <a:xfrm rot="16200000">
            <a:off x="-162031" y="157049"/>
            <a:ext cx="7000471" cy="6674473"/>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7037" y="486066"/>
            <a:ext cx="1552931" cy="332660"/>
          </a:xfrm>
          <a:prstGeom prst="rect">
            <a:avLst/>
          </a:prstGeom>
        </p:spPr>
      </p:pic>
      <p:sp>
        <p:nvSpPr>
          <p:cNvPr id="2" name="Rectangle 1"/>
          <p:cNvSpPr/>
          <p:nvPr/>
        </p:nvSpPr>
        <p:spPr bwMode="auto">
          <a:xfrm>
            <a:off x="274638" y="3047929"/>
            <a:ext cx="7313322"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3047943"/>
            <a:ext cx="7315136" cy="1828800"/>
          </a:xfrm>
          <a:noFill/>
        </p:spPr>
        <p:txBody>
          <a:bodyPr lIns="146304" tIns="91440" rIns="146304" bIns="91440" anchor="t" anchorCtr="0"/>
          <a:lstStyle>
            <a:lvl1pPr>
              <a:defRPr sz="5398" spc="-100" baseline="0">
                <a:solidFill>
                  <a:schemeClr val="bg1"/>
                </a:solidFill>
              </a:defRPr>
            </a:lvl1pPr>
          </a:lstStyle>
          <a:p>
            <a:r>
              <a:rPr lang="en-US"/>
              <a:t>Presentation title </a:t>
            </a:r>
            <a:br>
              <a:rPr lang="en-US"/>
            </a:br>
            <a:r>
              <a:rPr lang="en-US"/>
              <a:t>goes here</a:t>
            </a:r>
          </a:p>
        </p:txBody>
      </p:sp>
      <p:sp>
        <p:nvSpPr>
          <p:cNvPr id="3" name="Text Placeholder 2"/>
          <p:cNvSpPr>
            <a:spLocks noGrp="1"/>
          </p:cNvSpPr>
          <p:nvPr>
            <p:ph type="body" sz="quarter" idx="14" hasCustomPrompt="1"/>
          </p:nvPr>
        </p:nvSpPr>
        <p:spPr bwMode="auto">
          <a:xfrm>
            <a:off x="273052" y="4890850"/>
            <a:ext cx="7316788" cy="1244909"/>
          </a:xfrm>
        </p:spPr>
        <p:txBody>
          <a:bodyPr tIns="109728" bIns="109728">
            <a:noAutofit/>
          </a:bodyPr>
          <a:lstStyle>
            <a:lvl1pPr marL="0" indent="0">
              <a:spcBef>
                <a:spcPts val="0"/>
              </a:spcBef>
              <a:buNone/>
              <a:defRPr sz="3198">
                <a:solidFill>
                  <a:schemeClr val="bg1"/>
                </a:solidFill>
              </a:defRPr>
            </a:lvl1pPr>
          </a:lstStyle>
          <a:p>
            <a:pPr lvl="0"/>
            <a:r>
              <a:rPr lang="en-US"/>
              <a:t>Speaker Name</a:t>
            </a:r>
          </a:p>
          <a:p>
            <a:pPr lvl="0"/>
            <a:r>
              <a:rPr lang="en-US"/>
              <a:t>Title</a:t>
            </a:r>
          </a:p>
        </p:txBody>
      </p:sp>
      <p:sp>
        <p:nvSpPr>
          <p:cNvPr id="5" name="Text Placeholder 4"/>
          <p:cNvSpPr>
            <a:spLocks noGrp="1"/>
          </p:cNvSpPr>
          <p:nvPr>
            <p:ph type="body" sz="quarter" idx="15" hasCustomPrompt="1"/>
          </p:nvPr>
        </p:nvSpPr>
        <p:spPr>
          <a:xfrm>
            <a:off x="272760" y="6142242"/>
            <a:ext cx="7317078" cy="570661"/>
          </a:xfrm>
        </p:spPr>
        <p:txBody>
          <a:bodyPr vert="horz" wrap="square" lIns="182880" tIns="146304" rIns="182880" bIns="146304" rtlCol="0">
            <a:noAutofit/>
          </a:bodyPr>
          <a:lstStyle>
            <a:lvl1pPr marL="342768" indent="-342768" algn="r">
              <a:buNone/>
              <a:defRPr lang="en-US" sz="1800" dirty="0" smtClean="0">
                <a:solidFill>
                  <a:schemeClr val="bg1"/>
                </a:solidFill>
                <a:latin typeface="+mn-lt"/>
              </a:defRPr>
            </a:lvl1pPr>
          </a:lstStyle>
          <a:p>
            <a:pPr marL="0" lvl="0" indent="0"/>
            <a:r>
              <a:rPr lang="en-US"/>
              <a:t>Insert Session Code Here</a:t>
            </a:r>
          </a:p>
        </p:txBody>
      </p:sp>
    </p:spTree>
    <p:extLst>
      <p:ext uri="{BB962C8B-B14F-4D97-AF65-F5344CB8AC3E}">
        <p14:creationId xmlns:p14="http://schemas.microsoft.com/office/powerpoint/2010/main" val="424664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 y="-5944"/>
            <a:ext cx="12455878" cy="7000471"/>
          </a:xfrm>
          <a:prstGeom prst="rect">
            <a:avLst/>
          </a:prstGeom>
        </p:spPr>
      </p:pic>
      <p:sp>
        <p:nvSpPr>
          <p:cNvPr id="10" name="Rectangle 9"/>
          <p:cNvSpPr/>
          <p:nvPr/>
        </p:nvSpPr>
        <p:spPr bwMode="auto">
          <a:xfrm>
            <a:off x="274638" y="3033566"/>
            <a:ext cx="7313322" cy="3664099"/>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72697" y="482453"/>
            <a:ext cx="1552931" cy="332771"/>
          </a:xfrm>
          <a:prstGeom prst="rect">
            <a:avLst/>
          </a:prstGeom>
        </p:spPr>
      </p:pic>
      <p:sp>
        <p:nvSpPr>
          <p:cNvPr id="9" name="Title 1"/>
          <p:cNvSpPr>
            <a:spLocks noGrp="1"/>
          </p:cNvSpPr>
          <p:nvPr>
            <p:ph type="title" hasCustomPrompt="1"/>
          </p:nvPr>
        </p:nvSpPr>
        <p:spPr>
          <a:xfrm>
            <a:off x="274702" y="3040063"/>
            <a:ext cx="7315136" cy="1828786"/>
          </a:xfrm>
          <a:noFill/>
        </p:spPr>
        <p:txBody>
          <a:bodyPr lIns="146304" tIns="91440" rIns="146304" bIns="91440" anchor="t" anchorCtr="0"/>
          <a:lstStyle>
            <a:lvl1pPr>
              <a:defRPr sz="5398" spc="-100" baseline="0">
                <a:gradFill>
                  <a:gsLst>
                    <a:gs pos="100000">
                      <a:schemeClr val="bg1"/>
                    </a:gs>
                    <a:gs pos="0">
                      <a:schemeClr val="bg1"/>
                    </a:gs>
                  </a:gsLst>
                  <a:lin ang="5400000" scaled="0"/>
                </a:gradFill>
              </a:defRPr>
            </a:lvl1pPr>
          </a:lstStyle>
          <a:p>
            <a:r>
              <a:rPr lang="en-US"/>
              <a:t>Presentation title </a:t>
            </a:r>
            <a:br>
              <a:rPr lang="en-US"/>
            </a:br>
            <a:r>
              <a:rPr lang="en-US"/>
              <a:t>goes here</a:t>
            </a:r>
          </a:p>
        </p:txBody>
      </p:sp>
      <p:sp>
        <p:nvSpPr>
          <p:cNvPr id="5" name="Text Placeholder 4"/>
          <p:cNvSpPr>
            <a:spLocks noGrp="1"/>
          </p:cNvSpPr>
          <p:nvPr>
            <p:ph type="body" sz="quarter" idx="12" hasCustomPrompt="1"/>
          </p:nvPr>
        </p:nvSpPr>
        <p:spPr>
          <a:xfrm>
            <a:off x="274703" y="4870173"/>
            <a:ext cx="7315137" cy="1264245"/>
          </a:xfrm>
          <a:noFill/>
        </p:spPr>
        <p:txBody>
          <a:bodyPr lIns="146304" tIns="109728" rIns="146304" bIns="109728">
            <a:noAutofit/>
          </a:bodyPr>
          <a:lstStyle>
            <a:lvl1pPr marL="0" indent="0">
              <a:spcBef>
                <a:spcPts val="0"/>
              </a:spcBef>
              <a:buNone/>
              <a:defRPr sz="3198" b="0" spc="0" baseline="0">
                <a:gradFill>
                  <a:gsLst>
                    <a:gs pos="100000">
                      <a:schemeClr val="bg1"/>
                    </a:gs>
                    <a:gs pos="0">
                      <a:schemeClr val="bg1"/>
                    </a:gs>
                  </a:gsLst>
                  <a:lin ang="5400000" scaled="0"/>
                </a:gradFill>
                <a:latin typeface="+mj-lt"/>
              </a:defRPr>
            </a:lvl1pPr>
          </a:lstStyle>
          <a:p>
            <a:pPr lvl="0"/>
            <a:r>
              <a:rPr lang="en-US"/>
              <a:t>Speaker Name</a:t>
            </a:r>
          </a:p>
          <a:p>
            <a:pPr lvl="0"/>
            <a:r>
              <a:rPr lang="en-US"/>
              <a:t>Title</a:t>
            </a:r>
          </a:p>
        </p:txBody>
      </p:sp>
      <p:sp>
        <p:nvSpPr>
          <p:cNvPr id="3" name="Text Placeholder 2"/>
          <p:cNvSpPr>
            <a:spLocks noGrp="1"/>
          </p:cNvSpPr>
          <p:nvPr>
            <p:ph type="body" sz="quarter" idx="13" hasCustomPrompt="1"/>
          </p:nvPr>
        </p:nvSpPr>
        <p:spPr>
          <a:xfrm>
            <a:off x="281940" y="6141722"/>
            <a:ext cx="7307898" cy="548640"/>
          </a:xfrm>
        </p:spPr>
        <p:txBody>
          <a:bodyPr vert="horz" wrap="square" lIns="182880" tIns="146304" rIns="182880" bIns="146304" rtlCol="0">
            <a:noAutofit/>
          </a:bodyPr>
          <a:lstStyle>
            <a:lvl1pPr marL="342768" indent="-342768" algn="r">
              <a:buNone/>
              <a:defRPr lang="en-US" sz="1800"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a:t>Insert Session Code Here</a:t>
            </a:r>
          </a:p>
        </p:txBody>
      </p:sp>
    </p:spTree>
    <p:extLst>
      <p:ext uri="{BB962C8B-B14F-4D97-AF65-F5344CB8AC3E}">
        <p14:creationId xmlns:p14="http://schemas.microsoft.com/office/powerpoint/2010/main" val="4008678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1"/>
            <a:ext cx="12436475" cy="6988386"/>
          </a:xfrm>
          <a:prstGeom prst="rect">
            <a:avLst/>
          </a:prstGeom>
        </p:spPr>
      </p:pic>
      <p:sp>
        <p:nvSpPr>
          <p:cNvPr id="6" name="Rectangle 5"/>
          <p:cNvSpPr/>
          <p:nvPr/>
        </p:nvSpPr>
        <p:spPr bwMode="auto">
          <a:xfrm>
            <a:off x="4846638" y="1209975"/>
            <a:ext cx="7315200" cy="457329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846638" y="1209975"/>
            <a:ext cx="7315200" cy="2760250"/>
          </a:xfrm>
          <a:noFill/>
        </p:spPr>
        <p:txBody>
          <a:bodyPr wrap="square" tIns="91440" bIns="91440" anchor="t" anchorCtr="0">
            <a:no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4847358" y="3970223"/>
            <a:ext cx="7314479" cy="1813040"/>
          </a:xfrm>
          <a:noFill/>
        </p:spPr>
        <p:txBody>
          <a:bodyPr wrap="square" lIns="182880" tIns="146304" rIns="182880" bIns="146304">
            <a:no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68896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0"/>
            <a:ext cx="12436475" cy="6988385"/>
          </a:xfrm>
          <a:prstGeom prst="rect">
            <a:avLst/>
          </a:prstGeom>
        </p:spPr>
      </p:pic>
      <p:sp>
        <p:nvSpPr>
          <p:cNvPr id="4" name="Rectangle 3"/>
          <p:cNvSpPr/>
          <p:nvPr/>
        </p:nvSpPr>
        <p:spPr bwMode="auto">
          <a:xfrm>
            <a:off x="4846638" y="1209975"/>
            <a:ext cx="7315200" cy="457329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846638" y="1225741"/>
            <a:ext cx="7315200" cy="4573290"/>
          </a:xfrm>
          <a:noFill/>
        </p:spPr>
        <p:txBody>
          <a:bodyPr wrap="square" tIns="91440" bIns="91440" anchor="t" anchorCtr="0">
            <a:noAutofit/>
          </a:bodyPr>
          <a:lstStyle>
            <a:lvl1pPr>
              <a:defRPr lang="en-US" sz="7196" b="0" kern="1200" cap="none" spc="-100"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81719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1604307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4640" y="1583502"/>
            <a:ext cx="11887200" cy="2025170"/>
          </a:xfrm>
        </p:spPr>
        <p:txBody>
          <a:bodyPr/>
          <a:lstStyle>
            <a:lvl1pPr marL="0" indent="0">
              <a:buNone/>
              <a:defRPr>
                <a:solidFill>
                  <a:schemeClr val="accent4"/>
                </a:soli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753116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3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5789293" cy="917575"/>
          </a:xfrm>
        </p:spPr>
        <p:txBody>
          <a:bodyPr/>
          <a:lstStyle>
            <a:lvl1pPr>
              <a:defRPr>
                <a:solidFill>
                  <a:schemeClr val="tx1"/>
                </a:solidFill>
              </a:defRPr>
            </a:lvl1pPr>
          </a:lstStyle>
          <a:p>
            <a:r>
              <a:rPr lang="en-US"/>
              <a:t>Click to edit Master title</a:t>
            </a:r>
          </a:p>
        </p:txBody>
      </p:sp>
      <p:sp>
        <p:nvSpPr>
          <p:cNvPr id="6" name="Text Placeholder 5"/>
          <p:cNvSpPr>
            <a:spLocks noGrp="1"/>
          </p:cNvSpPr>
          <p:nvPr>
            <p:ph type="body" sz="quarter" idx="10"/>
          </p:nvPr>
        </p:nvSpPr>
        <p:spPr>
          <a:xfrm>
            <a:off x="274639" y="3045605"/>
            <a:ext cx="5788143" cy="916729"/>
          </a:xfrm>
        </p:spPr>
        <p:txBody>
          <a:bodyPr vert="horz" wrap="square" lIns="146304" tIns="91440" rIns="146304" bIns="91440" rtlCol="0" anchor="ctr">
            <a:spAutoFit/>
          </a:bodyPr>
          <a:lstStyle>
            <a:lvl1pPr>
              <a:defRPr lang="en-US" sz="2913" dirty="0" smtClean="0">
                <a:solidFill>
                  <a:prstClr val="white"/>
                </a:solidFill>
                <a:latin typeface="Segoe UI Light"/>
              </a:defRPr>
            </a:lvl1pPr>
            <a:lvl2pPr>
              <a:defRPr lang="en-US" sz="1836" dirty="0" smtClean="0">
                <a:solidFill>
                  <a:schemeClr val="tx1"/>
                </a:solidFill>
              </a:defRPr>
            </a:lvl2pPr>
            <a:lvl3pPr>
              <a:defRPr lang="en-US" sz="2913" dirty="0" smtClean="0">
                <a:solidFill>
                  <a:prstClr val="white"/>
                </a:solidFill>
                <a:latin typeface="Segoe UI Light"/>
              </a:defRPr>
            </a:lvl3pPr>
            <a:lvl4pPr>
              <a:defRPr lang="en-US" sz="1428" dirty="0" smtClean="0">
                <a:solidFill>
                  <a:schemeClr val="bg1">
                    <a:lumMod val="85000"/>
                  </a:schemeClr>
                </a:solidFill>
              </a:defRPr>
            </a:lvl4pPr>
            <a:lvl5pPr>
              <a:defRPr lang="en-US" sz="1428" dirty="0">
                <a:solidFill>
                  <a:schemeClr val="bg1">
                    <a:lumMod val="85000"/>
                  </a:schemeClr>
                </a:solidFill>
              </a:defRPr>
            </a:lvl5pPr>
          </a:lstStyle>
          <a:p>
            <a:pPr marL="0" lvl="0" indent="0">
              <a:buClr>
                <a:srgbClr val="B4A0FF"/>
              </a:buClr>
              <a:buFont typeface="Webdings" panose="05030102010509060703" pitchFamily="18" charset="2"/>
              <a:buChar char="4"/>
            </a:pPr>
            <a:r>
              <a:rPr lang="en-US"/>
              <a:t>Edit Master text styles</a:t>
            </a:r>
          </a:p>
          <a:p>
            <a:pPr marL="581254" lvl="1" indent="0">
              <a:buNone/>
            </a:pPr>
            <a:r>
              <a:rPr lang="en-US"/>
              <a:t>Second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8923175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5404632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5834786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1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80145" y="3282008"/>
            <a:ext cx="4663678" cy="599818"/>
          </a:xfrm>
        </p:spPr>
        <p:txBody>
          <a:bodyPr vert="horz" wrap="square" lIns="146304" tIns="91440" rIns="146304" bIns="91440" rtlCol="0" anchor="ctr">
            <a:spAutoFit/>
          </a:bodyPr>
          <a:lstStyle>
            <a:lvl1pPr marL="466298" indent="-466298">
              <a:spcBef>
                <a:spcPts val="2448"/>
              </a:spcBef>
              <a:buClr>
                <a:srgbClr val="B4A0FF"/>
              </a:buClr>
              <a:buFont typeface="Webdings" panose="05030102010509060703" pitchFamily="18" charset="2"/>
              <a:buChar char="4"/>
              <a:defRPr lang="en-US" sz="2913" kern="1200" spc="0" baseline="0" dirty="0" smtClean="0">
                <a:solidFill>
                  <a:prstClr val="white"/>
                </a:solidFill>
                <a:latin typeface="Segoe UI Light"/>
                <a:ea typeface="+mn-ea"/>
                <a:cs typeface="+mn-cs"/>
              </a:defRPr>
            </a:lvl1pPr>
            <a:lvl2pPr marL="581254" indent="0">
              <a:buNone/>
              <a:defRPr lang="en-US" sz="1836" smtClean="0">
                <a:solidFill>
                  <a:schemeClr val="tx1"/>
                </a:solidFill>
              </a:defRPr>
            </a:lvl2pPr>
            <a:lvl3pPr>
              <a:defRPr lang="en-US" sz="2913" smtClean="0">
                <a:solidFill>
                  <a:prstClr val="white"/>
                </a:solidFill>
                <a:latin typeface="Segoe UI Light"/>
              </a:defRPr>
            </a:lvl3pPr>
            <a:lvl4pPr>
              <a:defRPr lang="en-US" sz="1428" smtClean="0">
                <a:solidFill>
                  <a:schemeClr val="bg1">
                    <a:lumMod val="85000"/>
                  </a:schemeClr>
                </a:solidFill>
              </a:defRPr>
            </a:lvl4pPr>
            <a:lvl5pPr>
              <a:defRPr lang="en-US" sz="1428">
                <a:solidFill>
                  <a:schemeClr val="bg1">
                    <a:lumMod val="85000"/>
                  </a:schemeClr>
                </a:solidFill>
              </a:defRPr>
            </a:lvl5pPr>
          </a:lstStyle>
          <a:p>
            <a:pPr marL="0" lvl="0" indent="0"/>
            <a:r>
              <a:rPr lang="en-US"/>
              <a:t>Edit Master text styles</a:t>
            </a:r>
          </a:p>
        </p:txBody>
      </p:sp>
    </p:spTree>
    <p:extLst>
      <p:ext uri="{BB962C8B-B14F-4D97-AF65-F5344CB8AC3E}">
        <p14:creationId xmlns:p14="http://schemas.microsoft.com/office/powerpoint/2010/main" val="291218418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2_Dark Band -side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4669184" cy="917575"/>
          </a:xfrm>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80145" y="3282008"/>
            <a:ext cx="4663678" cy="599818"/>
          </a:xfrm>
        </p:spPr>
        <p:txBody>
          <a:bodyPr vert="horz" wrap="square" lIns="146304" tIns="91440" rIns="146304" bIns="91440" rtlCol="0" anchor="ctr">
            <a:spAutoFit/>
          </a:bodyPr>
          <a:lstStyle>
            <a:lvl1pPr marL="466298" indent="-466298">
              <a:spcBef>
                <a:spcPts val="1224"/>
              </a:spcBef>
              <a:buClr>
                <a:srgbClr val="B4A0FF"/>
              </a:buClr>
              <a:buFont typeface="Webdings" panose="05030102010509060703" pitchFamily="18" charset="2"/>
              <a:buChar char="4"/>
              <a:defRPr lang="en-US" sz="2913" kern="1200" spc="0" baseline="0" dirty="0" smtClean="0">
                <a:solidFill>
                  <a:prstClr val="white"/>
                </a:solidFill>
                <a:latin typeface="Segoe UI Light"/>
                <a:ea typeface="+mn-ea"/>
                <a:cs typeface="+mn-cs"/>
              </a:defRPr>
            </a:lvl1pPr>
            <a:lvl2pPr marL="581254" indent="0">
              <a:buNone/>
              <a:defRPr lang="en-US" sz="1836" smtClean="0">
                <a:solidFill>
                  <a:schemeClr val="tx1"/>
                </a:solidFill>
              </a:defRPr>
            </a:lvl2pPr>
            <a:lvl3pPr>
              <a:defRPr lang="en-US" sz="2913" smtClean="0">
                <a:solidFill>
                  <a:prstClr val="white"/>
                </a:solidFill>
                <a:latin typeface="Segoe UI Light"/>
              </a:defRPr>
            </a:lvl3pPr>
            <a:lvl4pPr>
              <a:defRPr lang="en-US" sz="1428" smtClean="0">
                <a:solidFill>
                  <a:schemeClr val="bg1">
                    <a:lumMod val="85000"/>
                  </a:schemeClr>
                </a:solidFill>
              </a:defRPr>
            </a:lvl4pPr>
            <a:lvl5pPr>
              <a:defRPr lang="en-US" sz="1428">
                <a:solidFill>
                  <a:schemeClr val="bg1">
                    <a:lumMod val="85000"/>
                  </a:schemeClr>
                </a:solidFill>
              </a:defRPr>
            </a:lvl5pPr>
          </a:lstStyle>
          <a:p>
            <a:pPr marL="0" lvl="0" indent="0"/>
            <a:r>
              <a:rPr lang="en-US"/>
              <a:t>Edit Master text styles</a:t>
            </a:r>
          </a:p>
        </p:txBody>
      </p:sp>
    </p:spTree>
    <p:extLst>
      <p:ext uri="{BB962C8B-B14F-4D97-AF65-F5344CB8AC3E}">
        <p14:creationId xmlns:p14="http://schemas.microsoft.com/office/powerpoint/2010/main" val="362989521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8" name="Text Placeholder 7"/>
          <p:cNvSpPr>
            <a:spLocks noGrp="1"/>
          </p:cNvSpPr>
          <p:nvPr>
            <p:ph type="body" sz="quarter" idx="10"/>
          </p:nvPr>
        </p:nvSpPr>
        <p:spPr>
          <a:xfrm>
            <a:off x="280146" y="1073466"/>
            <a:ext cx="11939339" cy="583860"/>
          </a:xfrm>
        </p:spPr>
        <p:txBody>
          <a:bodyPr/>
          <a:lstStyle>
            <a:lvl1pPr marL="0" indent="0">
              <a:buNone/>
              <a:defRPr sz="2856">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Tree>
    <p:extLst>
      <p:ext uri="{BB962C8B-B14F-4D97-AF65-F5344CB8AC3E}">
        <p14:creationId xmlns:p14="http://schemas.microsoft.com/office/powerpoint/2010/main" val="287826239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8" name="Text Placeholder 7"/>
          <p:cNvSpPr>
            <a:spLocks noGrp="1"/>
          </p:cNvSpPr>
          <p:nvPr>
            <p:ph type="body" sz="quarter" idx="10"/>
          </p:nvPr>
        </p:nvSpPr>
        <p:spPr>
          <a:xfrm>
            <a:off x="280146" y="1073466"/>
            <a:ext cx="11939339" cy="583860"/>
          </a:xfrm>
        </p:spPr>
        <p:txBody>
          <a:bodyPr/>
          <a:lstStyle>
            <a:lvl1pPr marL="0" indent="0">
              <a:buNone/>
              <a:defRPr sz="2856">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
        <p:nvSpPr>
          <p:cNvPr id="7" name="Text Placeholder 3"/>
          <p:cNvSpPr>
            <a:spLocks noGrp="1"/>
          </p:cNvSpPr>
          <p:nvPr>
            <p:ph type="body" sz="quarter" idx="11"/>
          </p:nvPr>
        </p:nvSpPr>
        <p:spPr>
          <a:xfrm>
            <a:off x="280144" y="3713211"/>
            <a:ext cx="5827769" cy="599818"/>
          </a:xfrm>
        </p:spPr>
        <p:txBody>
          <a:bodyPr vert="horz" wrap="square" lIns="146304" tIns="91440" rIns="146304" bIns="91440" rtlCol="0" anchor="ctr">
            <a:spAutoFit/>
          </a:bodyPr>
          <a:lstStyle>
            <a:lvl1pPr marL="466298" indent="-466298">
              <a:spcBef>
                <a:spcPts val="2448"/>
              </a:spcBef>
              <a:buClr>
                <a:srgbClr val="B4A0FF"/>
              </a:buClr>
              <a:buFont typeface="Webdings" panose="05030102010509060703" pitchFamily="18" charset="2"/>
              <a:buChar char="4"/>
              <a:defRPr lang="en-US" sz="2913" kern="1200" spc="0" baseline="0" dirty="0" smtClean="0">
                <a:solidFill>
                  <a:prstClr val="white"/>
                </a:solidFill>
                <a:latin typeface="Segoe UI Light"/>
                <a:ea typeface="+mn-ea"/>
                <a:cs typeface="+mn-cs"/>
              </a:defRPr>
            </a:lvl1pPr>
            <a:lvl2pPr marL="581254" indent="0">
              <a:buNone/>
              <a:defRPr lang="en-US" sz="1836" smtClean="0">
                <a:solidFill>
                  <a:schemeClr val="tx1"/>
                </a:solidFill>
              </a:defRPr>
            </a:lvl2pPr>
            <a:lvl3pPr>
              <a:defRPr lang="en-US" sz="2913" smtClean="0">
                <a:solidFill>
                  <a:prstClr val="white"/>
                </a:solidFill>
                <a:latin typeface="Segoe UI Light"/>
              </a:defRPr>
            </a:lvl3pPr>
            <a:lvl4pPr>
              <a:defRPr lang="en-US" sz="1428" smtClean="0">
                <a:solidFill>
                  <a:schemeClr val="bg1">
                    <a:lumMod val="85000"/>
                  </a:schemeClr>
                </a:solidFill>
              </a:defRPr>
            </a:lvl4pPr>
            <a:lvl5pPr>
              <a:defRPr lang="en-US" sz="1428">
                <a:solidFill>
                  <a:schemeClr val="bg1">
                    <a:lumMod val="85000"/>
                  </a:schemeClr>
                </a:solidFill>
              </a:defRPr>
            </a:lvl5pPr>
          </a:lstStyle>
          <a:p>
            <a:pPr marL="0" lvl="0" indent="0"/>
            <a:r>
              <a:rPr lang="en-US"/>
              <a:t>Edit Master text styles</a:t>
            </a:r>
          </a:p>
        </p:txBody>
      </p:sp>
    </p:spTree>
    <p:extLst>
      <p:ext uri="{BB962C8B-B14F-4D97-AF65-F5344CB8AC3E}">
        <p14:creationId xmlns:p14="http://schemas.microsoft.com/office/powerpoint/2010/main" val="282980898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Dark band + sub ">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80145" y="1679372"/>
            <a:ext cx="11534507" cy="599818"/>
          </a:xfrm>
        </p:spPr>
        <p:txBody>
          <a:bodyPr vert="horz" wrap="square" lIns="146304" tIns="91440" rIns="146304" bIns="91440" rtlCol="0" anchor="t" anchorCtr="0">
            <a:spAutoFit/>
          </a:bodyPr>
          <a:lstStyle>
            <a:lvl1pPr marL="466298" indent="-466298">
              <a:spcBef>
                <a:spcPts val="2448"/>
              </a:spcBef>
              <a:buClr>
                <a:srgbClr val="B4A0FF"/>
              </a:buClr>
              <a:buFont typeface="Webdings" panose="05030102010509060703" pitchFamily="18" charset="2"/>
              <a:buChar char="4"/>
              <a:defRPr lang="en-US" sz="2913" kern="1200" spc="0" baseline="0" dirty="0" smtClean="0">
                <a:solidFill>
                  <a:prstClr val="white"/>
                </a:solidFill>
                <a:latin typeface="Segoe UI Light"/>
                <a:ea typeface="+mn-ea"/>
                <a:cs typeface="+mn-cs"/>
              </a:defRPr>
            </a:lvl1pPr>
            <a:lvl2pPr marL="639542" indent="0">
              <a:buNone/>
              <a:defRPr lang="en-US" sz="1836" smtClean="0">
                <a:solidFill>
                  <a:schemeClr val="tx1"/>
                </a:solidFill>
              </a:defRPr>
            </a:lvl2pPr>
            <a:lvl3pPr>
              <a:defRPr lang="en-US" sz="2913" smtClean="0">
                <a:solidFill>
                  <a:prstClr val="white"/>
                </a:solidFill>
                <a:latin typeface="Segoe UI Light"/>
              </a:defRPr>
            </a:lvl3pPr>
            <a:lvl4pPr>
              <a:defRPr lang="en-US" sz="1428" smtClean="0">
                <a:solidFill>
                  <a:schemeClr val="bg1">
                    <a:lumMod val="85000"/>
                  </a:schemeClr>
                </a:solidFill>
              </a:defRPr>
            </a:lvl4pPr>
            <a:lvl5pPr>
              <a:defRPr lang="en-US" sz="1428">
                <a:solidFill>
                  <a:schemeClr val="bg1">
                    <a:lumMod val="85000"/>
                  </a:schemeClr>
                </a:solidFill>
              </a:defRPr>
            </a:lvl5pPr>
          </a:lstStyle>
          <a:p>
            <a:pPr marL="0" lvl="0" indent="0"/>
            <a:r>
              <a:rPr lang="en-US"/>
              <a:t>Edit Master text styles</a:t>
            </a:r>
          </a:p>
        </p:txBody>
      </p:sp>
    </p:spTree>
    <p:extLst>
      <p:ext uri="{BB962C8B-B14F-4D97-AF65-F5344CB8AC3E}">
        <p14:creationId xmlns:p14="http://schemas.microsoft.com/office/powerpoint/2010/main" val="56830407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 lines_Dark band">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80145" y="2015109"/>
            <a:ext cx="11534507" cy="599818"/>
          </a:xfrm>
        </p:spPr>
        <p:txBody>
          <a:bodyPr vert="horz" wrap="square" lIns="146304" tIns="91440" rIns="146304" bIns="91440" rtlCol="0" anchor="t" anchorCtr="0">
            <a:spAutoFit/>
          </a:bodyPr>
          <a:lstStyle>
            <a:lvl1pPr marL="466298" indent="-466298">
              <a:spcBef>
                <a:spcPts val="2448"/>
              </a:spcBef>
              <a:buClr>
                <a:srgbClr val="B4A0FF"/>
              </a:buClr>
              <a:buFont typeface="Webdings" panose="05030102010509060703" pitchFamily="18" charset="2"/>
              <a:buChar char="4"/>
              <a:defRPr lang="en-US" sz="2913" kern="1200" spc="0" baseline="0" dirty="0" smtClean="0">
                <a:solidFill>
                  <a:prstClr val="white"/>
                </a:solidFill>
                <a:latin typeface="Segoe UI Light"/>
                <a:ea typeface="+mn-ea"/>
                <a:cs typeface="+mn-cs"/>
              </a:defRPr>
            </a:lvl1pPr>
            <a:lvl2pPr marL="639542" indent="0">
              <a:buNone/>
              <a:defRPr lang="en-US" sz="1836" smtClean="0">
                <a:solidFill>
                  <a:schemeClr val="tx1"/>
                </a:solidFill>
              </a:defRPr>
            </a:lvl2pPr>
            <a:lvl3pPr>
              <a:defRPr lang="en-US" sz="2913" smtClean="0">
                <a:solidFill>
                  <a:prstClr val="white"/>
                </a:solidFill>
                <a:latin typeface="Segoe UI Light"/>
              </a:defRPr>
            </a:lvl3pPr>
            <a:lvl4pPr>
              <a:defRPr lang="en-US" sz="1428" smtClean="0">
                <a:solidFill>
                  <a:schemeClr val="bg1">
                    <a:lumMod val="85000"/>
                  </a:schemeClr>
                </a:solidFill>
              </a:defRPr>
            </a:lvl4pPr>
            <a:lvl5pPr>
              <a:defRPr lang="en-US" sz="1428">
                <a:solidFill>
                  <a:schemeClr val="bg1">
                    <a:lumMod val="85000"/>
                  </a:schemeClr>
                </a:solidFill>
              </a:defRPr>
            </a:lvl5pPr>
          </a:lstStyle>
          <a:p>
            <a:pPr marL="0" lvl="0" indent="0"/>
            <a:r>
              <a:rPr lang="en-US"/>
              <a:t>Edit Master text styles</a:t>
            </a:r>
          </a:p>
        </p:txBody>
      </p:sp>
    </p:spTree>
    <p:extLst>
      <p:ext uri="{BB962C8B-B14F-4D97-AF65-F5344CB8AC3E}">
        <p14:creationId xmlns:p14="http://schemas.microsoft.com/office/powerpoint/2010/main" val="257246841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DARK BAND - side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8" name="Text Placeholder 7"/>
          <p:cNvSpPr>
            <a:spLocks noGrp="1"/>
          </p:cNvSpPr>
          <p:nvPr>
            <p:ph type="body" sz="quarter" idx="10"/>
          </p:nvPr>
        </p:nvSpPr>
        <p:spPr>
          <a:xfrm>
            <a:off x="280146" y="1073466"/>
            <a:ext cx="11939339" cy="583860"/>
          </a:xfrm>
        </p:spPr>
        <p:txBody>
          <a:bodyPr/>
          <a:lstStyle>
            <a:lvl1pPr marL="0" indent="0">
              <a:buNone/>
              <a:defRPr sz="2856">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
        <p:nvSpPr>
          <p:cNvPr id="4" name="Text Placeholder 3"/>
          <p:cNvSpPr>
            <a:spLocks noGrp="1"/>
          </p:cNvSpPr>
          <p:nvPr>
            <p:ph type="body" sz="quarter" idx="11"/>
          </p:nvPr>
        </p:nvSpPr>
        <p:spPr>
          <a:xfrm>
            <a:off x="280145" y="2098358"/>
            <a:ext cx="5596414" cy="1663689"/>
          </a:xfrm>
        </p:spPr>
        <p:txBody>
          <a:bodyPr/>
          <a:lstStyle>
            <a:lvl1pPr marL="0" indent="0">
              <a:buFontTx/>
              <a:buNone/>
              <a:defRPr sz="3672">
                <a:solidFill>
                  <a:srgbClr val="00BCF2"/>
                </a:solidFill>
              </a:defRPr>
            </a:lvl1pPr>
            <a:lvl2pPr marL="0" indent="0">
              <a:buFontTx/>
              <a:buNone/>
              <a:defRPr sz="1632">
                <a:solidFill>
                  <a:schemeClr val="tx1"/>
                </a:solidFill>
              </a:defRPr>
            </a:lvl2pPr>
            <a:lvl3pPr marL="0" indent="0">
              <a:buFontTx/>
              <a:buNone/>
              <a:defRPr sz="1428">
                <a:solidFill>
                  <a:schemeClr val="tx1"/>
                </a:solidFill>
              </a:defRPr>
            </a:lvl3pPr>
            <a:lvl4pPr marL="0" indent="0">
              <a:buFontTx/>
              <a:buNone/>
              <a:defRPr sz="1224">
                <a:solidFill>
                  <a:schemeClr val="tx1"/>
                </a:solidFill>
              </a:defRPr>
            </a:lvl4pPr>
            <a:lvl5pPr marL="0" indent="0">
              <a:buFontTx/>
              <a:buNone/>
              <a:defRPr sz="1224">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49421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4640" y="165408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84612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866925"/>
            <a:ext cx="11887200" cy="1846734"/>
          </a:xfrm>
        </p:spPr>
        <p:txBody>
          <a:bodyPr vert="horz" wrap="square" lIns="146304" tIns="91440" rIns="146304" bIns="91440" rtlCol="0" anchor="t" anchorCtr="0">
            <a:spAutoFit/>
          </a:bodyPr>
          <a:lstStyle>
            <a:lvl1pPr marL="0" indent="466298">
              <a:defRPr lang="en-US" sz="3264" dirty="0" smtClean="0">
                <a:solidFill>
                  <a:prstClr val="white"/>
                </a:solidFill>
                <a:latin typeface="Segoe UI Light"/>
              </a:defRPr>
            </a:lvl1pPr>
            <a:lvl2pPr marL="344867" indent="236387">
              <a:defRPr lang="en-US" sz="2040" dirty="0" smtClean="0">
                <a:solidFill>
                  <a:schemeClr val="tx1"/>
                </a:solidFill>
                <a:latin typeface="+mn-lt"/>
              </a:defRPr>
            </a:lvl2pPr>
            <a:lvl3pPr marL="811165" indent="0">
              <a:buNone/>
              <a:defRPr lang="en-US" sz="2040" dirty="0" smtClean="0">
                <a:solidFill>
                  <a:schemeClr val="tx1"/>
                </a:solidFill>
                <a:latin typeface="+mn-lt"/>
              </a:defRPr>
            </a:lvl3pPr>
            <a:lvl4pPr>
              <a:defRPr lang="en-US" sz="1428" dirty="0" smtClean="0">
                <a:solidFill>
                  <a:schemeClr val="tx1"/>
                </a:solidFill>
                <a:latin typeface="+mn-lt"/>
              </a:defRPr>
            </a:lvl4pPr>
            <a:lvl5pPr>
              <a:defRPr lang="en-US" sz="1428" dirty="0">
                <a:solidFill>
                  <a:schemeClr val="tx1"/>
                </a:solidFill>
                <a:latin typeface="+mn-lt"/>
              </a:defRPr>
            </a:lvl5pPr>
          </a:lstStyle>
          <a:p>
            <a:pPr marL="0" lvl="0" indent="0">
              <a:buClr>
                <a:srgbClr val="B4A0FF"/>
              </a:buClr>
              <a:buFont typeface="Webdings" panose="05030102010509060703" pitchFamily="18" charset="2"/>
              <a:buChar char="4"/>
            </a:pPr>
            <a:r>
              <a:rPr lang="en-US"/>
              <a:t>Edit Master text styles</a:t>
            </a:r>
          </a:p>
          <a:p>
            <a:pPr marL="581254" lvl="1" indent="0">
              <a:buNone/>
            </a:pPr>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0725318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39" y="1593198"/>
            <a:ext cx="6202692" cy="1914370"/>
          </a:xfrm>
        </p:spPr>
        <p:txBody>
          <a:bodyPr wrap="square">
            <a:spAutoFit/>
          </a:bodyPr>
          <a:lstStyle>
            <a:lvl1pPr marL="0" indent="0">
              <a:spcBef>
                <a:spcPts val="1224"/>
              </a:spcBef>
              <a:buClr>
                <a:schemeClr val="tx1"/>
              </a:buClr>
              <a:buFont typeface="Wingdings" pitchFamily="2" charset="2"/>
              <a:buNone/>
              <a:defRPr sz="3198">
                <a:solidFill>
                  <a:schemeClr val="accent4"/>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7" y="1593198"/>
            <a:ext cx="5486399" cy="1914370"/>
          </a:xfrm>
        </p:spPr>
        <p:txBody>
          <a:bodyPr wrap="square">
            <a:spAutoFit/>
          </a:bodyPr>
          <a:lstStyle>
            <a:lvl1pPr marL="0" indent="0">
              <a:spcBef>
                <a:spcPts val="1224"/>
              </a:spcBef>
              <a:buClr>
                <a:schemeClr val="tx1"/>
              </a:buClr>
              <a:buFont typeface="Wingdings" pitchFamily="2" charset="2"/>
              <a:buNone/>
              <a:defRPr sz="3198">
                <a:solidFill>
                  <a:schemeClr val="accent4"/>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63288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6231750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solidFill>
                  <a:schemeClr val="tx1"/>
                </a:solidFill>
              </a:defRPr>
            </a:lvl1pPr>
          </a:lstStyle>
          <a:p>
            <a:r>
              <a:rPr lang="en-US"/>
              <a:t>Section title</a:t>
            </a:r>
          </a:p>
        </p:txBody>
      </p:sp>
    </p:spTree>
    <p:extLst>
      <p:ext uri="{BB962C8B-B14F-4D97-AF65-F5344CB8AC3E}">
        <p14:creationId xmlns:p14="http://schemas.microsoft.com/office/powerpoint/2010/main" val="117586300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Quote Layout">
    <p:bg>
      <p:bgPr>
        <a:solidFill>
          <a:srgbClr val="0216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1227031"/>
            <a:ext cx="10058401" cy="914401"/>
          </a:xfrm>
        </p:spPr>
        <p:txBody>
          <a:bodyPr/>
          <a:lstStyle>
            <a:lvl1pPr marL="284053" indent="-284053">
              <a:defRPr sz="5998"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198">
                <a:solidFill>
                  <a:srgbClr val="B4A0FF"/>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102294910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Quote Layout-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2125665"/>
            <a:ext cx="10058401" cy="914401"/>
          </a:xfrm>
        </p:spPr>
        <p:txBody>
          <a:bodyPr/>
          <a:lstStyle>
            <a:lvl1pPr marL="172972" indent="-172972">
              <a:defRPr sz="5998" baseline="0">
                <a:gradFill>
                  <a:gsLst>
                    <a:gs pos="1250">
                      <a:schemeClr val="bg1"/>
                    </a:gs>
                    <a:gs pos="100000">
                      <a:schemeClr val="bg1"/>
                    </a:gs>
                  </a:gsLst>
                  <a:lin ang="5400000" scaled="0"/>
                </a:gradFill>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198">
                <a:gradFill>
                  <a:gsLst>
                    <a:gs pos="1250">
                      <a:schemeClr val="bg1"/>
                    </a:gs>
                    <a:gs pos="100000">
                      <a:schemeClr val="bg1"/>
                    </a:gs>
                  </a:gsLst>
                  <a:lin ang="5400000" scaled="0"/>
                </a:gradFill>
              </a:defRPr>
            </a:lvl1pPr>
            <a:lvl2pPr marL="342768" indent="0">
              <a:buNone/>
              <a:defRPr/>
            </a:lvl2pPr>
            <a:lvl3pPr marL="571281" indent="0">
              <a:buNone/>
              <a:defRPr/>
            </a:lvl3pPr>
            <a:lvl4pPr marL="799792" indent="0">
              <a:buNone/>
              <a:defRPr/>
            </a:lvl4pPr>
            <a:lvl5pPr marL="1028305"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278195331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a:t>50/50 photo layout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838" y="-7936"/>
            <a:ext cx="6235225" cy="7008660"/>
          </a:xfrm>
          <a:prstGeom prst="rect">
            <a:avLst/>
          </a:prstGeom>
        </p:spPr>
      </p:pic>
      <p:sp>
        <p:nvSpPr>
          <p:cNvPr id="5" name="Picture Placeholder 4"/>
          <p:cNvSpPr>
            <a:spLocks noGrp="1"/>
          </p:cNvSpPr>
          <p:nvPr>
            <p:ph type="pic" sz="quarter" idx="10"/>
          </p:nvPr>
        </p:nvSpPr>
        <p:spPr>
          <a:xfrm>
            <a:off x="6192838" y="1"/>
            <a:ext cx="6243637" cy="742187"/>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925175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48104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3857734" cy="6405652"/>
          </a:xfrm>
        </p:spPr>
        <p:txBody>
          <a:bodyPr anchor="ctr"/>
          <a:lstStyle>
            <a:lvl1pPr>
              <a:defRPr sz="5507" spc="-153"/>
            </a:lvl1pPr>
          </a:lstStyle>
          <a:p>
            <a:r>
              <a:rPr lang="en-US"/>
              <a:t>Click to edit Master title style</a:t>
            </a:r>
          </a:p>
        </p:txBody>
      </p:sp>
    </p:spTree>
    <p:extLst>
      <p:ext uri="{BB962C8B-B14F-4D97-AF65-F5344CB8AC3E}">
        <p14:creationId xmlns:p14="http://schemas.microsoft.com/office/powerpoint/2010/main" val="391407505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3857734" cy="6405652"/>
          </a:xfrm>
        </p:spPr>
        <p:txBody>
          <a:bodyPr anchor="ctr"/>
          <a:lstStyle>
            <a:lvl1pPr>
              <a:defRPr sz="5507" spc="-153"/>
            </a:lvl1pPr>
          </a:lstStyle>
          <a:p>
            <a:r>
              <a:rPr lang="en-US"/>
              <a:t>Click to edit Master title style</a:t>
            </a:r>
          </a:p>
        </p:txBody>
      </p:sp>
      <p:sp>
        <p:nvSpPr>
          <p:cNvPr id="3" name="Oval 2"/>
          <p:cNvSpPr/>
          <p:nvPr userDrawn="1"/>
        </p:nvSpPr>
        <p:spPr>
          <a:xfrm>
            <a:off x="6268241" y="1280633"/>
            <a:ext cx="4375755" cy="441860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198" b="0" i="0" u="none" strike="noStrike" kern="1200" cap="none" spc="0" normalizeH="0" baseline="0" noProof="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50705759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71422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93605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60373"/>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a:xfrm>
            <a:off x="459232" y="3145040"/>
            <a:ext cx="3291840" cy="705834"/>
          </a:xfrm>
          <a:prstGeom prst="rect">
            <a:avLst/>
          </a:prstGeom>
        </p:spPr>
      </p:pic>
    </p:spTree>
    <p:extLst>
      <p:ext uri="{BB962C8B-B14F-4D97-AF65-F5344CB8AC3E}">
        <p14:creationId xmlns:p14="http://schemas.microsoft.com/office/powerpoint/2010/main" val="173676845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bwMode="invGray">
          <a:xfrm>
            <a:off x="459234" y="3145040"/>
            <a:ext cx="3291840" cy="705836"/>
          </a:xfrm>
          <a:prstGeom prst="rect">
            <a:avLst/>
          </a:prstGeom>
        </p:spPr>
      </p:pic>
    </p:spTree>
    <p:extLst>
      <p:ext uri="{BB962C8B-B14F-4D97-AF65-F5344CB8AC3E}">
        <p14:creationId xmlns:p14="http://schemas.microsoft.com/office/powerpoint/2010/main" val="418212195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622" y="1622"/>
          <a:ext cx="1619" cy="1619"/>
        </p:xfrm>
        <a:graphic>
          <a:graphicData uri="http://schemas.openxmlformats.org/presentationml/2006/ole">
            <mc:AlternateContent xmlns:mc="http://schemas.openxmlformats.org/markup-compatibility/2006">
              <mc:Choice xmlns:v="urn:schemas-microsoft-com:vml" Requires="v">
                <p:oleObj spid="_x0000_s26419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622" y="1622"/>
                        <a:ext cx="1619" cy="1619"/>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109121" y="6606832"/>
            <a:ext cx="8550077" cy="387694"/>
          </a:xfrm>
          <a:prstGeom prst="rect">
            <a:avLst/>
          </a:prstGeom>
        </p:spPr>
        <p:txBody>
          <a:bodyPr/>
          <a:lstStyle/>
          <a:p>
            <a:pPr defTabSz="932384"/>
            <a:endParaRPr lang="en-US">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pPr defTabSz="932384"/>
            <a:fld id="{6A4C1A4A-E5E6-4CC1-B72C-A20A4EB3E2D2}" type="slidenum">
              <a:rPr lang="en-US" smtClean="0">
                <a:solidFill>
                  <a:srgbClr val="505050"/>
                </a:solidFill>
              </a:rPr>
              <a:pPr defTabSz="932384"/>
              <a:t>‹#›</a:t>
            </a:fld>
            <a:endParaRPr lang="en-US">
              <a:solidFill>
                <a:srgbClr val="505050"/>
              </a:solidFill>
            </a:endParaRPr>
          </a:p>
        </p:txBody>
      </p:sp>
    </p:spTree>
    <p:extLst>
      <p:ext uri="{BB962C8B-B14F-4D97-AF65-F5344CB8AC3E}">
        <p14:creationId xmlns:p14="http://schemas.microsoft.com/office/powerpoint/2010/main" val="6846736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44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Rectangle 2"/>
          <p:cNvSpPr/>
          <p:nvPr/>
        </p:nvSpPr>
        <p:spPr bwMode="auto">
          <a:xfrm>
            <a:off x="518748" y="3646608"/>
            <a:ext cx="11416646" cy="3137431"/>
          </a:xfrm>
          <a:prstGeom prst="rect">
            <a:avLst/>
          </a:prstGeom>
          <a:gradFill>
            <a:gsLst>
              <a:gs pos="1500">
                <a:srgbClr val="8090A8"/>
              </a:gs>
              <a:gs pos="0">
                <a:srgbClr val="002050"/>
              </a:gs>
              <a:gs pos="100000">
                <a:schemeClr val="bg1">
                  <a:lumMod val="95000"/>
                </a:schemeClr>
              </a:gs>
              <a:gs pos="2000">
                <a:schemeClr val="bg1">
                  <a:lumMod val="95000"/>
                </a:schemeClr>
              </a:gs>
            </a:gsLst>
            <a:lin ang="16200000" scaled="1"/>
          </a:gra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12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p:nvSpPr>
        <p:spPr bwMode="auto">
          <a:xfrm>
            <a:off x="2343878" y="1832622"/>
            <a:ext cx="9591516" cy="1772472"/>
          </a:xfrm>
          <a:prstGeom prst="rect">
            <a:avLst/>
          </a:prstGeom>
          <a:gradFill flip="none" rotWithShape="1">
            <a:gsLst>
              <a:gs pos="0">
                <a:srgbClr val="002050"/>
              </a:gs>
              <a:gs pos="97000">
                <a:schemeClr val="bg1"/>
              </a:gs>
              <a:gs pos="3000">
                <a:schemeClr val="bg1"/>
              </a:gs>
              <a:gs pos="100000">
                <a:srgbClr val="002060"/>
              </a:gs>
            </a:gsLst>
            <a:lin ang="16200000" scaled="1"/>
            <a:tileRect/>
          </a:gra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p:nvSpPr>
        <p:spPr bwMode="auto">
          <a:xfrm>
            <a:off x="518748" y="1869342"/>
            <a:ext cx="1825130" cy="161790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a:ln>
                <a:noFill/>
              </a:ln>
              <a:solidFill>
                <a:srgbClr val="FFFFFF"/>
              </a:solidFill>
              <a:effectLst/>
              <a:uLnTx/>
              <a:uFillTx/>
              <a:latin typeface="Segoe UI"/>
              <a:ea typeface="+mn-ea"/>
              <a:cs typeface="+mn-cs"/>
            </a:endParaRPr>
          </a:p>
        </p:txBody>
      </p:sp>
      <p:cxnSp>
        <p:nvCxnSpPr>
          <p:cNvPr id="59" name="Straight Connector 58"/>
          <p:cNvCxnSpPr/>
          <p:nvPr/>
        </p:nvCxnSpPr>
        <p:spPr>
          <a:xfrm>
            <a:off x="5415931" y="2036381"/>
            <a:ext cx="0" cy="1340144"/>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p:nvSpPr>
        <p:spPr bwMode="auto">
          <a:xfrm rot="5400000">
            <a:off x="-130578" y="2525892"/>
            <a:ext cx="1735752"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45114" y="2146135"/>
            <a:ext cx="1172397" cy="1120636"/>
          </a:xfrm>
        </p:spPr>
        <p:txBody>
          <a:bodyPr/>
          <a:lstStyle>
            <a:lvl1pPr marL="0" indent="0" algn="ctr">
              <a:buNone/>
              <a:defRPr sz="6731" b="1">
                <a:solidFill>
                  <a:schemeClr val="bg1"/>
                </a:solidFill>
              </a:defRPr>
            </a:lvl1pPr>
          </a:lstStyle>
          <a:p>
            <a:pPr lvl="0"/>
            <a:r>
              <a:rPr lang="en-US"/>
              <a:t>1</a:t>
            </a:r>
          </a:p>
        </p:txBody>
      </p:sp>
      <p:sp>
        <p:nvSpPr>
          <p:cNvPr id="67" name="Text Placeholder 66"/>
          <p:cNvSpPr>
            <a:spLocks noGrp="1"/>
          </p:cNvSpPr>
          <p:nvPr>
            <p:ph type="body" sz="quarter" idx="11"/>
          </p:nvPr>
        </p:nvSpPr>
        <p:spPr>
          <a:xfrm>
            <a:off x="2526159" y="2269787"/>
            <a:ext cx="2712628" cy="904043"/>
          </a:xfrm>
        </p:spPr>
        <p:txBody>
          <a:bodyPr lIns="0" tIns="0" rIns="0" bIns="0" anchor="ctr"/>
          <a:lstStyle>
            <a:lvl1pPr marL="0" indent="0">
              <a:buNone/>
              <a:defRPr sz="3264"/>
            </a:lvl1pPr>
            <a:lvl2pPr marL="342769" indent="0">
              <a:buNone/>
              <a:defRPr/>
            </a:lvl2pPr>
            <a:lvl3pPr marL="571280" indent="0">
              <a:buNone/>
              <a:defRPr/>
            </a:lvl3pPr>
            <a:lvl4pPr marL="799792" indent="0">
              <a:buNone/>
              <a:defRPr/>
            </a:lvl4pPr>
            <a:lvl5pPr marL="1028304" indent="0">
              <a:buNone/>
              <a:defRPr/>
            </a:lvl5pPr>
          </a:lstStyle>
          <a:p>
            <a:pPr lvl="0"/>
            <a:r>
              <a:rPr lang="en-US"/>
              <a:t>Edit Master text styles</a:t>
            </a:r>
          </a:p>
        </p:txBody>
      </p:sp>
      <p:sp>
        <p:nvSpPr>
          <p:cNvPr id="68" name="Text Placeholder 66"/>
          <p:cNvSpPr>
            <a:spLocks noGrp="1"/>
          </p:cNvSpPr>
          <p:nvPr>
            <p:ph type="body" sz="quarter" idx="12"/>
          </p:nvPr>
        </p:nvSpPr>
        <p:spPr>
          <a:xfrm>
            <a:off x="5565153" y="2580552"/>
            <a:ext cx="6116681" cy="282513"/>
          </a:xfrm>
        </p:spPr>
        <p:txBody>
          <a:bodyPr lIns="0" tIns="0" rIns="0" bIns="0" anchor="ctr"/>
          <a:lstStyle>
            <a:lvl1pPr marL="0" indent="0">
              <a:buNone/>
              <a:defRPr sz="2040">
                <a:latin typeface="+mn-lt"/>
              </a:defRPr>
            </a:lvl1pPr>
            <a:lvl2pPr marL="342769" indent="0">
              <a:buNone/>
              <a:defRPr/>
            </a:lvl2pPr>
            <a:lvl3pPr marL="571280" indent="0">
              <a:buNone/>
              <a:defRPr/>
            </a:lvl3pPr>
            <a:lvl4pPr marL="799792" indent="0">
              <a:buNone/>
              <a:defRPr/>
            </a:lvl4pPr>
            <a:lvl5pPr marL="1028304" indent="0">
              <a:buNone/>
              <a:defRPr/>
            </a:lvl5pPr>
          </a:lstStyle>
          <a:p>
            <a:pPr lvl="0"/>
            <a:r>
              <a:rPr lang="en-US"/>
              <a:t>Edit Master text styles</a:t>
            </a:r>
          </a:p>
        </p:txBody>
      </p:sp>
      <p:sp>
        <p:nvSpPr>
          <p:cNvPr id="69" name="Text Placeholder 7"/>
          <p:cNvSpPr>
            <a:spLocks noGrp="1"/>
          </p:cNvSpPr>
          <p:nvPr>
            <p:ph type="body" sz="quarter" idx="13"/>
          </p:nvPr>
        </p:nvSpPr>
        <p:spPr>
          <a:xfrm>
            <a:off x="280146" y="1073466"/>
            <a:ext cx="11939339" cy="583860"/>
          </a:xfrm>
        </p:spPr>
        <p:txBody>
          <a:bodyPr/>
          <a:lstStyle>
            <a:lvl1pPr marL="0" indent="0">
              <a:buNone/>
              <a:defRPr sz="2856">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Tree>
    <p:extLst>
      <p:ext uri="{BB962C8B-B14F-4D97-AF65-F5344CB8AC3E}">
        <p14:creationId xmlns:p14="http://schemas.microsoft.com/office/powerpoint/2010/main" val="689840499"/>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Rectangle 2"/>
          <p:cNvSpPr/>
          <p:nvPr/>
        </p:nvSpPr>
        <p:spPr bwMode="auto">
          <a:xfrm>
            <a:off x="518748" y="3646608"/>
            <a:ext cx="11416646" cy="3137431"/>
          </a:xfrm>
          <a:prstGeom prst="rect">
            <a:avLst/>
          </a:prstGeom>
          <a:solidFill>
            <a:schemeClr val="bg1"/>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12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p:nvSpPr>
        <p:spPr bwMode="auto">
          <a:xfrm>
            <a:off x="2343878" y="1832622"/>
            <a:ext cx="9591516" cy="1772472"/>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p:nvSpPr>
        <p:spPr bwMode="auto">
          <a:xfrm>
            <a:off x="518748" y="1869342"/>
            <a:ext cx="1825130" cy="161790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a:ln>
                <a:noFill/>
              </a:ln>
              <a:solidFill>
                <a:srgbClr val="FFFFFF"/>
              </a:solidFill>
              <a:effectLst/>
              <a:uLnTx/>
              <a:uFillTx/>
              <a:latin typeface="Segoe UI"/>
              <a:ea typeface="+mn-ea"/>
              <a:cs typeface="+mn-cs"/>
            </a:endParaRPr>
          </a:p>
        </p:txBody>
      </p:sp>
      <p:sp>
        <p:nvSpPr>
          <p:cNvPr id="60" name="Isosceles Triangle 59"/>
          <p:cNvSpPr/>
          <p:nvPr/>
        </p:nvSpPr>
        <p:spPr bwMode="auto">
          <a:xfrm rot="5400000">
            <a:off x="-130578" y="2525892"/>
            <a:ext cx="1735752"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45114" y="2146135"/>
            <a:ext cx="1172397" cy="1120636"/>
          </a:xfrm>
        </p:spPr>
        <p:txBody>
          <a:bodyPr/>
          <a:lstStyle>
            <a:lvl1pPr marL="0" indent="0" algn="ctr">
              <a:buNone/>
              <a:defRPr sz="6731" b="1">
                <a:solidFill>
                  <a:schemeClr val="bg1"/>
                </a:solidFill>
              </a:defRPr>
            </a:lvl1pPr>
          </a:lstStyle>
          <a:p>
            <a:pPr lvl="0"/>
            <a:r>
              <a:rPr lang="en-US"/>
              <a:t>1</a:t>
            </a:r>
          </a:p>
        </p:txBody>
      </p:sp>
      <p:sp>
        <p:nvSpPr>
          <p:cNvPr id="67" name="Text Placeholder 66"/>
          <p:cNvSpPr>
            <a:spLocks noGrp="1"/>
          </p:cNvSpPr>
          <p:nvPr>
            <p:ph type="body" sz="quarter" idx="11"/>
          </p:nvPr>
        </p:nvSpPr>
        <p:spPr>
          <a:xfrm>
            <a:off x="2526159" y="1992562"/>
            <a:ext cx="9155675" cy="452021"/>
          </a:xfrm>
        </p:spPr>
        <p:txBody>
          <a:bodyPr lIns="0" tIns="0" rIns="0" bIns="0" anchor="ctr"/>
          <a:lstStyle>
            <a:lvl1pPr marL="0" indent="0">
              <a:buNone/>
              <a:defRPr sz="3264">
                <a:solidFill>
                  <a:srgbClr val="0070C0"/>
                </a:solidFill>
              </a:defRPr>
            </a:lvl1pPr>
            <a:lvl2pPr marL="342769" indent="0">
              <a:buNone/>
              <a:defRPr/>
            </a:lvl2pPr>
            <a:lvl3pPr marL="571280" indent="0">
              <a:buNone/>
              <a:defRPr/>
            </a:lvl3pPr>
            <a:lvl4pPr marL="799792" indent="0">
              <a:buNone/>
              <a:defRPr/>
            </a:lvl4pPr>
            <a:lvl5pPr marL="1028304" indent="0">
              <a:buNone/>
              <a:defRPr/>
            </a:lvl5pPr>
          </a:lstStyle>
          <a:p>
            <a:pPr lvl="0"/>
            <a:r>
              <a:rPr lang="en-US"/>
              <a:t>Edit Master text styles</a:t>
            </a:r>
          </a:p>
        </p:txBody>
      </p:sp>
      <p:sp>
        <p:nvSpPr>
          <p:cNvPr id="68" name="Text Placeholder 66"/>
          <p:cNvSpPr>
            <a:spLocks noGrp="1"/>
          </p:cNvSpPr>
          <p:nvPr>
            <p:ph type="body" sz="quarter" idx="12"/>
          </p:nvPr>
        </p:nvSpPr>
        <p:spPr>
          <a:xfrm>
            <a:off x="2526159" y="2580552"/>
            <a:ext cx="9155675" cy="282513"/>
          </a:xfrm>
        </p:spPr>
        <p:txBody>
          <a:bodyPr lIns="0" tIns="0" rIns="0" bIns="0" anchor="t" anchorCtr="0"/>
          <a:lstStyle>
            <a:lvl1pPr marL="0" indent="0">
              <a:buNone/>
              <a:defRPr sz="2040">
                <a:latin typeface="+mn-lt"/>
              </a:defRPr>
            </a:lvl1pPr>
            <a:lvl2pPr marL="342769" indent="0">
              <a:buNone/>
              <a:defRPr/>
            </a:lvl2pPr>
            <a:lvl3pPr marL="571280" indent="0">
              <a:buNone/>
              <a:defRPr/>
            </a:lvl3pPr>
            <a:lvl4pPr marL="799792" indent="0">
              <a:buNone/>
              <a:defRPr/>
            </a:lvl4pPr>
            <a:lvl5pPr marL="1028304" indent="0">
              <a:buNone/>
              <a:defRPr/>
            </a:lvl5pPr>
          </a:lstStyle>
          <a:p>
            <a:pPr lvl="0"/>
            <a:r>
              <a:rPr lang="en-US"/>
              <a:t>Edit Master text styles</a:t>
            </a:r>
          </a:p>
        </p:txBody>
      </p:sp>
    </p:spTree>
    <p:extLst>
      <p:ext uri="{BB962C8B-B14F-4D97-AF65-F5344CB8AC3E}">
        <p14:creationId xmlns:p14="http://schemas.microsoft.com/office/powerpoint/2010/main" val="3917669538"/>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2069" b="12509"/>
          <a:stretch/>
        </p:blipFill>
        <p:spPr>
          <a:xfrm>
            <a:off x="-22207" y="0"/>
            <a:ext cx="12458060" cy="6972322"/>
          </a:xfrm>
          <a:prstGeom prst="rect">
            <a:avLst/>
          </a:prstGeom>
        </p:spPr>
      </p:pic>
      <p:sp>
        <p:nvSpPr>
          <p:cNvPr id="2" name="Title 1"/>
          <p:cNvSpPr>
            <a:spLocks noGrp="1"/>
          </p:cNvSpPr>
          <p:nvPr>
            <p:ph type="title"/>
          </p:nvPr>
        </p:nvSpPr>
        <p:spPr>
          <a:xfrm>
            <a:off x="274321" y="3072506"/>
            <a:ext cx="11773301" cy="917575"/>
          </a:xfrm>
        </p:spPr>
        <p:txBody>
          <a:bodyPr/>
          <a:lstStyle/>
          <a:p>
            <a:r>
              <a:rPr lang="en-US"/>
              <a:t>Click to edit Master title style</a:t>
            </a:r>
          </a:p>
        </p:txBody>
      </p:sp>
      <p:sp>
        <p:nvSpPr>
          <p:cNvPr id="5" name="TextBox 4"/>
          <p:cNvSpPr txBox="1"/>
          <p:nvPr userDrawn="1"/>
        </p:nvSpPr>
        <p:spPr>
          <a:xfrm>
            <a:off x="5139989" y="6567561"/>
            <a:ext cx="2154912" cy="450675"/>
          </a:xfrm>
          <a:prstGeom prst="rect">
            <a:avLst/>
          </a:prstGeom>
          <a:noFill/>
        </p:spPr>
        <p:txBody>
          <a:bodyPr wrap="none" lIns="182854" tIns="146283" rIns="182854" bIns="146283" rtlCol="0" anchor="ctr">
            <a:spAutoFit/>
          </a:bodyPr>
          <a:lstStyle/>
          <a:p>
            <a:pPr marL="0" marR="0" lvl="0" indent="0" algn="ctr" defTabSz="932597"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a:ln>
                  <a:noFill/>
                </a:ln>
                <a:solidFill>
                  <a:srgbClr val="FFFFFF"/>
                </a:solidFill>
                <a:effectLst/>
                <a:uLnTx/>
                <a:uFillTx/>
                <a:latin typeface="Segoe UI"/>
                <a:ea typeface="+mn-ea"/>
                <a:cs typeface="+mn-cs"/>
              </a:rPr>
              <a:t>MICROSOFT CONFIDENTIAL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609252" y="6450795"/>
            <a:ext cx="1639084" cy="359162"/>
          </a:xfrm>
          <a:prstGeom prst="rect">
            <a:avLst/>
          </a:prstGeom>
        </p:spPr>
      </p:pic>
    </p:spTree>
    <p:extLst>
      <p:ext uri="{BB962C8B-B14F-4D97-AF65-F5344CB8AC3E}">
        <p14:creationId xmlns:p14="http://schemas.microsoft.com/office/powerpoint/2010/main" val="178771058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2" y="0"/>
            <a:ext cx="12435232" cy="699452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4" name="TextBox 3"/>
          <p:cNvSpPr txBox="1"/>
          <p:nvPr userDrawn="1"/>
        </p:nvSpPr>
        <p:spPr>
          <a:xfrm>
            <a:off x="5139989" y="6567561"/>
            <a:ext cx="2154912" cy="450675"/>
          </a:xfrm>
          <a:prstGeom prst="rect">
            <a:avLst/>
          </a:prstGeom>
          <a:noFill/>
        </p:spPr>
        <p:txBody>
          <a:bodyPr wrap="none" lIns="182854" tIns="146283" rIns="182854" bIns="146283" rtlCol="0" anchor="ctr">
            <a:spAutoFit/>
          </a:bodyPr>
          <a:lstStyle/>
          <a:p>
            <a:pPr marL="0" marR="0" lvl="0" indent="0" algn="ctr" defTabSz="932597"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a:ln>
                  <a:noFill/>
                </a:ln>
                <a:solidFill>
                  <a:srgbClr val="FFFFFF"/>
                </a:solidFill>
                <a:effectLst/>
                <a:uLnTx/>
                <a:uFillTx/>
                <a:latin typeface="Segoe UI"/>
                <a:ea typeface="+mn-ea"/>
                <a:cs typeface="+mn-cs"/>
              </a:rPr>
              <a:t>MICROSOFT CONFIDENTIAL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609252" y="6450795"/>
            <a:ext cx="1639084" cy="359162"/>
          </a:xfrm>
          <a:prstGeom prst="rect">
            <a:avLst/>
          </a:prstGeom>
        </p:spPr>
      </p:pic>
    </p:spTree>
    <p:extLst>
      <p:ext uri="{BB962C8B-B14F-4D97-AF65-F5344CB8AC3E}">
        <p14:creationId xmlns:p14="http://schemas.microsoft.com/office/powerpoint/2010/main" val="227013391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49"/>
            <a:ext cx="5486399" cy="2578655"/>
          </a:xfrm>
        </p:spPr>
        <p:txBody>
          <a:bodyPr/>
          <a:lstStyle>
            <a:lvl1pPr marL="0" indent="0">
              <a:buNone/>
              <a:defRPr>
                <a:solidFill>
                  <a:srgbClr val="3999C6"/>
                </a:soli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4422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725175" cy="914365"/>
          </a:xfrm>
        </p:spPr>
        <p:txBody>
          <a:bodyPr/>
          <a:lstStyle>
            <a:lvl1pPr>
              <a:defRPr sz="4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1724857"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67333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035049" y="295275"/>
            <a:ext cx="9290691" cy="1533526"/>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3034501" y="1935481"/>
            <a:ext cx="9288843" cy="1498102"/>
          </a:xfrm>
        </p:spPr>
        <p:txBody>
          <a:bodyPr/>
          <a:lstStyle>
            <a:lvl1pPr marL="186484" indent="-186484">
              <a:buFont typeface="Arial" panose="020B0604020202020204" pitchFamily="34" charset="0"/>
              <a:buChar char="•"/>
              <a:defRPr>
                <a:gradFill>
                  <a:gsLst>
                    <a:gs pos="1250">
                      <a:schemeClr val="tx2"/>
                    </a:gs>
                    <a:gs pos="99000">
                      <a:schemeClr val="tx2"/>
                    </a:gs>
                  </a:gsLst>
                  <a:lin ang="5400000" scaled="0"/>
                </a:gradFill>
                <a:latin typeface="+mj-lt"/>
              </a:defRPr>
            </a:lvl1pPr>
            <a:lvl2pPr marL="372967" indent="-186484">
              <a:buFont typeface="Arial" panose="020B0604020202020204" pitchFamily="34" charset="0"/>
              <a:buChar char="•"/>
              <a:defRPr sz="2448">
                <a:latin typeface="+mj-lt"/>
              </a:defRPr>
            </a:lvl2pPr>
            <a:lvl3pPr marL="559451" indent="-186484">
              <a:buFont typeface="Arial" panose="020B0604020202020204" pitchFamily="34" charset="0"/>
              <a:buChar char="•"/>
              <a:defRPr sz="2040">
                <a:latin typeface="+mj-lt"/>
              </a:defRPr>
            </a:lvl3pPr>
            <a:lvl4pPr marL="748405" indent="-291380">
              <a:buFont typeface="Arial" panose="020B0604020202020204" pitchFamily="34" charset="0"/>
              <a:buChar char="•"/>
              <a:defRPr/>
            </a:lvl4pPr>
            <a:lvl5pPr marL="976917" indent="-29138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95460" y="601572"/>
            <a:ext cx="1345776" cy="634440"/>
          </a:xfrm>
          <a:prstGeom prst="rect">
            <a:avLst/>
          </a:prstGeom>
          <a:noFill/>
        </p:spPr>
        <p:txBody>
          <a:bodyPr wrap="none" lIns="182854" tIns="146283" rIns="182854" bIns="146283" rtlCol="0">
            <a:spAutoFit/>
          </a:bodyPr>
          <a:lstStyle/>
          <a:p>
            <a:pPr marL="0" marR="0" lvl="0" indent="0" algn="r"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Feature</a:t>
            </a:r>
          </a:p>
        </p:txBody>
      </p:sp>
    </p:spTree>
    <p:extLst>
      <p:ext uri="{BB962C8B-B14F-4D97-AF65-F5344CB8AC3E}">
        <p14:creationId xmlns:p14="http://schemas.microsoft.com/office/powerpoint/2010/main" val="337791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36"/>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2450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blank">
  <p:cSld name="End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29"/>
            <a:ext cx="3646979" cy="781125"/>
          </a:xfrm>
          <a:prstGeom prst="rect">
            <a:avLst/>
          </a:prstGeom>
        </p:spPr>
      </p:pic>
      <p:sp>
        <p:nvSpPr>
          <p:cNvPr id="3" name="Text Box 3"/>
          <p:cNvSpPr txBox="1">
            <a:spLocks noChangeArrowheads="1"/>
          </p:cNvSpPr>
          <p:nvPr userDrawn="1"/>
        </p:nvSpPr>
        <p:spPr bwMode="blackWhite">
          <a:xfrm>
            <a:off x="256667" y="6273624"/>
            <a:ext cx="10592346" cy="415452"/>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marL="0" marR="0" lvl="0" indent="0" algn="l" defTabSz="91371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11940">
                      <a:srgbClr val="FFFFFF"/>
                    </a:gs>
                    <a:gs pos="24000">
                      <a:srgbClr val="FFFFFF"/>
                    </a:gs>
                  </a:gsLst>
                  <a:lin ang="5400000" scaled="0"/>
                </a:gradFill>
                <a:effectLst/>
                <a:uLnTx/>
                <a:uFillTx/>
                <a:latin typeface="Segoe UI"/>
                <a:ea typeface="+mn-ea"/>
                <a:cs typeface="Arial" charset="0"/>
              </a:rPr>
              <a:t>© 2014 Microsoft Corporation. All rights reserved. Microsoft, Windows, Windows Vista and other product names are or may be registered trademarks and/or trademarks in the U.S. and/or other countries.</a:t>
            </a:r>
          </a:p>
          <a:p>
            <a:pPr marL="0" marR="0" lvl="0" indent="0" algn="l" defTabSz="91371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11940">
                      <a:srgbClr val="FFFFFF"/>
                    </a:gs>
                    <a:gs pos="24000">
                      <a:srgbClr val="FFFFFF"/>
                    </a:gs>
                  </a:gsLst>
                  <a:lin ang="5400000" scaled="0"/>
                </a:gra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1462690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73" b="13223"/>
          <a:stretch/>
        </p:blipFill>
        <p:spPr>
          <a:xfrm>
            <a:off x="22208" y="-1"/>
            <a:ext cx="12413645" cy="6994526"/>
          </a:xfrm>
          <a:prstGeom prst="rect">
            <a:avLst/>
          </a:prstGeom>
        </p:spPr>
      </p:pic>
      <p:sp>
        <p:nvSpPr>
          <p:cNvPr id="7" name="TextBox 6"/>
          <p:cNvSpPr txBox="1"/>
          <p:nvPr userDrawn="1"/>
        </p:nvSpPr>
        <p:spPr>
          <a:xfrm>
            <a:off x="5139989" y="6567561"/>
            <a:ext cx="2154912" cy="450675"/>
          </a:xfrm>
          <a:prstGeom prst="rect">
            <a:avLst/>
          </a:prstGeom>
          <a:noFill/>
        </p:spPr>
        <p:txBody>
          <a:bodyPr wrap="none" lIns="182854" tIns="146283" rIns="182854" bIns="146283" rtlCol="0" anchor="ctr">
            <a:spAutoFit/>
          </a:bodyPr>
          <a:lstStyle/>
          <a:p>
            <a:pPr marL="0" marR="0" lvl="0" indent="0" algn="ctr" defTabSz="932597"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a:ln>
                  <a:noFill/>
                </a:ln>
                <a:solidFill>
                  <a:srgbClr val="0070C0"/>
                </a:solidFill>
                <a:effectLst/>
                <a:uLnTx/>
                <a:uFillTx/>
                <a:latin typeface="Segoe UI"/>
                <a:ea typeface="+mn-ea"/>
                <a:cs typeface="+mn-cs"/>
              </a:rPr>
              <a:t>MICROSOFT CONFIDENTIAL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609252" y="6450795"/>
            <a:ext cx="1639084" cy="359162"/>
          </a:xfrm>
          <a:prstGeom prst="rect">
            <a:avLst/>
          </a:prstGeom>
        </p:spPr>
      </p:pic>
    </p:spTree>
    <p:extLst>
      <p:ext uri="{BB962C8B-B14F-4D97-AF65-F5344CB8AC3E}">
        <p14:creationId xmlns:p14="http://schemas.microsoft.com/office/powerpoint/2010/main" val="2705605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840488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1"/>
            <a:ext cx="11887202" cy="946413"/>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8" name="Slide Number Placeholder 7"/>
          <p:cNvSpPr>
            <a:spLocks noGrp="1"/>
          </p:cNvSpPr>
          <p:nvPr>
            <p:ph type="sldNum" sz="quarter" idx="11"/>
          </p:nvPr>
        </p:nvSpPr>
        <p:spPr>
          <a:xfrm>
            <a:off x="11595102" y="6565902"/>
            <a:ext cx="566738" cy="136525"/>
          </a:xfrm>
          <a:prstGeom prst="rect">
            <a:avLst/>
          </a:prstGeom>
        </p:spPr>
        <p:txBody>
          <a:bodyPr/>
          <a:lstStyle/>
          <a:p>
            <a:pPr>
              <a:lnSpc>
                <a:spcPct val="90000"/>
              </a:lnSpc>
            </a:pPr>
            <a:fld id="{1BC86A1F-E589-44B2-A543-2EC98F5547A7}" type="slidenum">
              <a:rPr>
                <a:solidFill>
                  <a:srgbClr val="D2D2D2"/>
                </a:solidFill>
              </a:rPr>
              <a:pPr>
                <a:lnSpc>
                  <a:spcPct val="90000"/>
                </a:lnSpc>
              </a:pPr>
              <a:t>‹#›</a:t>
            </a:fld>
            <a:endParaRPr>
              <a:solidFill>
                <a:srgbClr val="D2D2D2"/>
              </a:solidFill>
            </a:endParaRPr>
          </a:p>
        </p:txBody>
      </p:sp>
    </p:spTree>
    <p:extLst>
      <p:ext uri="{BB962C8B-B14F-4D97-AF65-F5344CB8AC3E}">
        <p14:creationId xmlns:p14="http://schemas.microsoft.com/office/powerpoint/2010/main" val="770080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5FC4BBDD-8236-4761-80B9-6035C809950D}"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EE259-FEA1-4A4A-9756-BA4C278C124F}" type="slidenum">
              <a:rPr lang="en-US" smtClean="0"/>
              <a:t>‹#›</a:t>
            </a:fld>
            <a:endParaRPr lang="en-US"/>
          </a:p>
        </p:txBody>
      </p:sp>
    </p:spTree>
    <p:extLst>
      <p:ext uri="{BB962C8B-B14F-4D97-AF65-F5344CB8AC3E}">
        <p14:creationId xmlns:p14="http://schemas.microsoft.com/office/powerpoint/2010/main" val="24729755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C4BBDD-8236-4761-80B9-6035C809950D}"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EE259-FEA1-4A4A-9756-BA4C278C124F}" type="slidenum">
              <a:rPr lang="en-US" smtClean="0"/>
              <a:t>‹#›</a:t>
            </a:fld>
            <a:endParaRPr lang="en-US"/>
          </a:p>
        </p:txBody>
      </p:sp>
    </p:spTree>
    <p:extLst>
      <p:ext uri="{BB962C8B-B14F-4D97-AF65-F5344CB8AC3E}">
        <p14:creationId xmlns:p14="http://schemas.microsoft.com/office/powerpoint/2010/main" val="369086650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FC4BBDD-8236-4761-80B9-6035C809950D}"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EE259-FEA1-4A4A-9756-BA4C278C124F}" type="slidenum">
              <a:rPr lang="en-US" smtClean="0"/>
              <a:t>‹#›</a:t>
            </a:fld>
            <a:endParaRPr lang="en-US"/>
          </a:p>
        </p:txBody>
      </p:sp>
    </p:spTree>
    <p:extLst>
      <p:ext uri="{BB962C8B-B14F-4D97-AF65-F5344CB8AC3E}">
        <p14:creationId xmlns:p14="http://schemas.microsoft.com/office/powerpoint/2010/main" val="147994164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C4BBDD-8236-4761-80B9-6035C809950D}" type="datetimeFigureOut">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EE259-FEA1-4A4A-9756-BA4C278C124F}" type="slidenum">
              <a:rPr lang="en-US" smtClean="0"/>
              <a:t>‹#›</a:t>
            </a:fld>
            <a:endParaRPr lang="en-US"/>
          </a:p>
        </p:txBody>
      </p:sp>
    </p:spTree>
    <p:extLst>
      <p:ext uri="{BB962C8B-B14F-4D97-AF65-F5344CB8AC3E}">
        <p14:creationId xmlns:p14="http://schemas.microsoft.com/office/powerpoint/2010/main" val="171459917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C4BBDD-8236-4761-80B9-6035C809950D}" type="datetimeFigureOut">
              <a:rPr lang="en-US" smtClean="0"/>
              <a:t>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FEE259-FEA1-4A4A-9756-BA4C278C124F}" type="slidenum">
              <a:rPr lang="en-US" smtClean="0"/>
              <a:t>‹#›</a:t>
            </a:fld>
            <a:endParaRPr lang="en-US"/>
          </a:p>
        </p:txBody>
      </p:sp>
    </p:spTree>
    <p:extLst>
      <p:ext uri="{BB962C8B-B14F-4D97-AF65-F5344CB8AC3E}">
        <p14:creationId xmlns:p14="http://schemas.microsoft.com/office/powerpoint/2010/main" val="59770775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C4BBDD-8236-4761-80B9-6035C809950D}" type="datetimeFigureOut">
              <a:rPr lang="en-US" smtClean="0"/>
              <a:t>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FEE259-FEA1-4A4A-9756-BA4C278C124F}" type="slidenum">
              <a:rPr lang="en-US" smtClean="0"/>
              <a:t>‹#›</a:t>
            </a:fld>
            <a:endParaRPr lang="en-US"/>
          </a:p>
        </p:txBody>
      </p:sp>
    </p:spTree>
    <p:extLst>
      <p:ext uri="{BB962C8B-B14F-4D97-AF65-F5344CB8AC3E}">
        <p14:creationId xmlns:p14="http://schemas.microsoft.com/office/powerpoint/2010/main" val="290891947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C4BBDD-8236-4761-80B9-6035C809950D}" type="datetimeFigureOut">
              <a:rPr lang="en-US" smtClean="0"/>
              <a:t>12/7/2017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EE259-FEA1-4A4A-9756-BA4C278C124F}" type="slidenum">
              <a:rPr lang="en-US" smtClean="0"/>
              <a:t>‹#›</a:t>
            </a:fld>
            <a:endParaRPr lang="en-US"/>
          </a:p>
        </p:txBody>
      </p:sp>
    </p:spTree>
    <p:extLst>
      <p:ext uri="{BB962C8B-B14F-4D97-AF65-F5344CB8AC3E}">
        <p14:creationId xmlns:p14="http://schemas.microsoft.com/office/powerpoint/2010/main" val="17996268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5FC4BBDD-8236-4761-80B9-6035C809950D}" type="datetimeFigureOut">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EE259-FEA1-4A4A-9756-BA4C278C124F}" type="slidenum">
              <a:rPr lang="en-US" smtClean="0"/>
              <a:t>‹#›</a:t>
            </a:fld>
            <a:endParaRPr lang="en-US"/>
          </a:p>
        </p:txBody>
      </p:sp>
    </p:spTree>
    <p:extLst>
      <p:ext uri="{BB962C8B-B14F-4D97-AF65-F5344CB8AC3E}">
        <p14:creationId xmlns:p14="http://schemas.microsoft.com/office/powerpoint/2010/main" val="66869403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5FC4BBDD-8236-4761-80B9-6035C809950D}" type="datetimeFigureOut">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EE259-FEA1-4A4A-9756-BA4C278C124F}" type="slidenum">
              <a:rPr lang="en-US" smtClean="0"/>
              <a:t>‹#›</a:t>
            </a:fld>
            <a:endParaRPr lang="en-US"/>
          </a:p>
        </p:txBody>
      </p:sp>
    </p:spTree>
    <p:extLst>
      <p:ext uri="{BB962C8B-B14F-4D97-AF65-F5344CB8AC3E}">
        <p14:creationId xmlns:p14="http://schemas.microsoft.com/office/powerpoint/2010/main" val="4069953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9075196"/>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C4BBDD-8236-4761-80B9-6035C809950D}"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EE259-FEA1-4A4A-9756-BA4C278C124F}" type="slidenum">
              <a:rPr lang="en-US" smtClean="0"/>
              <a:t>‹#›</a:t>
            </a:fld>
            <a:endParaRPr lang="en-US"/>
          </a:p>
        </p:txBody>
      </p:sp>
    </p:spTree>
    <p:extLst>
      <p:ext uri="{BB962C8B-B14F-4D97-AF65-F5344CB8AC3E}">
        <p14:creationId xmlns:p14="http://schemas.microsoft.com/office/powerpoint/2010/main" val="250452466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C4BBDD-8236-4761-80B9-6035C809950D}"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EE259-FEA1-4A4A-9756-BA4C278C124F}" type="slidenum">
              <a:rPr lang="en-US" smtClean="0"/>
              <a:t>‹#›</a:t>
            </a:fld>
            <a:endParaRPr lang="en-US"/>
          </a:p>
        </p:txBody>
      </p:sp>
    </p:spTree>
    <p:extLst>
      <p:ext uri="{BB962C8B-B14F-4D97-AF65-F5344CB8AC3E}">
        <p14:creationId xmlns:p14="http://schemas.microsoft.com/office/powerpoint/2010/main" val="76342445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198905270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0517797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25170"/>
          </a:xfrm>
        </p:spPr>
        <p:txBody>
          <a:bodyPr/>
          <a:lstStyle>
            <a:lvl1pPr marL="0" indent="0">
              <a:buNone/>
              <a:defRPr>
                <a:gradFill>
                  <a:gsLst>
                    <a:gs pos="2920">
                      <a:schemeClr val="tx1"/>
                    </a:gs>
                    <a:gs pos="100000">
                      <a:schemeClr val="tx1"/>
                    </a:gs>
                  </a:gsLst>
                  <a:lin ang="5400000" scaled="0"/>
                </a:gradFill>
              </a:defRPr>
            </a:lvl1pPr>
            <a:lvl2pPr marL="28566" indent="0">
              <a:buNone/>
              <a:defRPr sz="2000"/>
            </a:lvl2pPr>
            <a:lvl3pPr marL="223776" indent="0">
              <a:buNone/>
              <a:defRPr sz="2000"/>
            </a:lvl3pPr>
            <a:lvl4pPr marL="476119" indent="0">
              <a:buNone/>
              <a:defRPr sz="1800"/>
            </a:lvl4pPr>
            <a:lvl5pPr marL="739571"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73273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59938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0847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303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8918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401585"/>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7"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7"/>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1" y="6428115"/>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4"/>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3"/>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Tree>
    <p:extLst>
      <p:ext uri="{BB962C8B-B14F-4D97-AF65-F5344CB8AC3E}">
        <p14:creationId xmlns:p14="http://schemas.microsoft.com/office/powerpoint/2010/main" val="400502592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540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1032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772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617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07225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64595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6311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12416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8071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616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573639"/>
            <a:ext cx="12436475" cy="1431248"/>
          </a:xfrm>
          <a:prstGeom prst="rect">
            <a:avLst/>
          </a:prstGeom>
        </p:spPr>
      </p:pic>
      <p:sp>
        <p:nvSpPr>
          <p:cNvPr id="20" name="Title 1"/>
          <p:cNvSpPr>
            <a:spLocks noGrp="1"/>
          </p:cNvSpPr>
          <p:nvPr>
            <p:ph type="ctrTitle" hasCustomPrompt="1"/>
          </p:nvPr>
        </p:nvSpPr>
        <p:spPr>
          <a:xfrm>
            <a:off x="5129994" y="1287462"/>
            <a:ext cx="6970655" cy="960966"/>
          </a:xfrm>
          <a:prstGeom prst="rect">
            <a:avLst/>
          </a:prstGeom>
        </p:spPr>
        <p:txBody>
          <a:bodyPr vert="horz" lIns="91440" tIns="45720" rIns="91440" bIns="45720" rtlCol="0" anchor="b" anchorCtr="0">
            <a:noAutofit/>
          </a:bodyPr>
          <a:lstStyle>
            <a:lvl1pPr algn="l">
              <a:defRPr lang="en-US" sz="5440" b="0" dirty="0">
                <a:solidFill>
                  <a:schemeClr val="tx2"/>
                </a:solidFill>
                <a:latin typeface="+mj-lt"/>
                <a:cs typeface="Segoe UI Light"/>
              </a:defRPr>
            </a:lvl1pPr>
          </a:lstStyle>
          <a:p>
            <a:pPr marL="0" lvl="0"/>
            <a:r>
              <a:rPr lang="en-CA"/>
              <a:t>Session Title</a:t>
            </a:r>
            <a:endParaRPr lang="en-US"/>
          </a:p>
        </p:txBody>
      </p:sp>
      <p:sp>
        <p:nvSpPr>
          <p:cNvPr id="21" name="Subtitle 2"/>
          <p:cNvSpPr>
            <a:spLocks noGrp="1"/>
          </p:cNvSpPr>
          <p:nvPr>
            <p:ph type="subTitle" idx="1" hasCustomPrompt="1"/>
          </p:nvPr>
        </p:nvSpPr>
        <p:spPr>
          <a:xfrm>
            <a:off x="5128930" y="2582862"/>
            <a:ext cx="6971719" cy="617021"/>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a:t>Subtitle</a:t>
            </a:r>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478931" y="6274596"/>
            <a:ext cx="1393982" cy="298611"/>
          </a:xfrm>
          <a:prstGeom prst="rect">
            <a:avLst/>
          </a:prstGeom>
        </p:spPr>
      </p:pic>
      <p:sp>
        <p:nvSpPr>
          <p:cNvPr id="4" name="Text Placeholder 3"/>
          <p:cNvSpPr>
            <a:spLocks noGrp="1"/>
          </p:cNvSpPr>
          <p:nvPr>
            <p:ph type="body" sz="quarter" idx="10" hasCustomPrompt="1"/>
          </p:nvPr>
        </p:nvSpPr>
        <p:spPr>
          <a:xfrm>
            <a:off x="5129993" y="3534317"/>
            <a:ext cx="6970655" cy="1447800"/>
          </a:xfrm>
        </p:spPr>
        <p:txBody>
          <a:bodyPr/>
          <a:lstStyle>
            <a:lvl1pPr>
              <a:defRPr/>
            </a:lvl1pPr>
          </a:lstStyle>
          <a:p>
            <a:pPr lvl="0"/>
            <a:r>
              <a:rPr lang="en-US"/>
              <a:t>Speaker Name</a:t>
            </a:r>
          </a:p>
        </p:txBody>
      </p:sp>
    </p:spTree>
    <p:extLst>
      <p:ext uri="{BB962C8B-B14F-4D97-AF65-F5344CB8AC3E}">
        <p14:creationId xmlns:p14="http://schemas.microsoft.com/office/powerpoint/2010/main" val="195241994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389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389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603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0581720"/>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59809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745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Section header grey">
    <p:bg>
      <p:bgPr>
        <a:solidFill>
          <a:schemeClr val="accent4"/>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336905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cSld name="Section header teal">
    <p:bg>
      <p:bgPr>
        <a:solidFill>
          <a:srgbClr val="52525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290482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438483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91133" y="6806542"/>
            <a:ext cx="673702" cy="198560"/>
          </a:xfrm>
          <a:prstGeom prst="rect">
            <a:avLst/>
          </a:prstGeom>
        </p:spPr>
        <p:txBody>
          <a:bodyPr vert="horz" lIns="91440" tIns="0" rIns="91440" bIns="45720" rtlCol="0" anchor="ctr"/>
          <a:lstStyle>
            <a:lvl1pPr algn="l">
              <a:defRPr sz="1088" b="0">
                <a:solidFill>
                  <a:schemeClr val="bg1"/>
                </a:solidFill>
              </a:defRPr>
            </a:lvl1pPr>
          </a:lstStyle>
          <a:p>
            <a:pPr defTabSz="1243493"/>
            <a:fld id="{D372AB51-BDCC-4F95-83CF-1CBB2D34E9E5}" type="slidenum">
              <a:rPr lang="en-US" smtClean="0">
                <a:solidFill>
                  <a:prstClr val="white"/>
                </a:solidFill>
              </a:rPr>
              <a:pPr defTabSz="1243493"/>
              <a:t>‹#›</a:t>
            </a:fld>
            <a:endParaRPr lang="en-US">
              <a:solidFill>
                <a:prstClr val="white"/>
              </a:solidFill>
            </a:endParaRPr>
          </a:p>
        </p:txBody>
      </p:sp>
      <p:sp>
        <p:nvSpPr>
          <p:cNvPr id="8" name="Text Placeholder 2"/>
          <p:cNvSpPr>
            <a:spLocks noGrp="1"/>
          </p:cNvSpPr>
          <p:nvPr>
            <p:ph idx="1" hasCustomPrompt="1"/>
          </p:nvPr>
        </p:nvSpPr>
        <p:spPr>
          <a:xfrm>
            <a:off x="591132" y="1852678"/>
            <a:ext cx="11192828" cy="4284919"/>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66310" indent="-466310">
              <a:buClr>
                <a:schemeClr val="accent4"/>
              </a:buClr>
              <a:buFont typeface="Arial"/>
              <a:buChar char="•"/>
              <a:defRPr>
                <a:solidFill>
                  <a:schemeClr val="tx1">
                    <a:lumMod val="75000"/>
                    <a:lumOff val="25000"/>
                  </a:schemeClr>
                </a:solidFill>
                <a:latin typeface="+mn-lt"/>
              </a:defRPr>
            </a:lvl2pPr>
            <a:lvl3pPr marL="867854" indent="-466310">
              <a:buClr>
                <a:schemeClr val="accent4"/>
              </a:buClr>
              <a:buFont typeface="Arial"/>
              <a:buChar char="•"/>
              <a:defRPr sz="2448" b="0">
                <a:solidFill>
                  <a:srgbClr val="0084CC"/>
                </a:solidFill>
                <a:latin typeface="+mn-lt"/>
              </a:defRPr>
            </a:lvl3pPr>
            <a:lvl4pPr marL="1254287" indent="-466310">
              <a:buClr>
                <a:schemeClr val="accent4"/>
              </a:buClr>
              <a:buFont typeface="Arial"/>
              <a:buChar char="•"/>
              <a:defRPr>
                <a:solidFill>
                  <a:schemeClr val="tx1">
                    <a:lumMod val="75000"/>
                    <a:lumOff val="25000"/>
                  </a:schemeClr>
                </a:solidFill>
                <a:latin typeface="+mn-lt"/>
              </a:defRPr>
            </a:lvl4pPr>
            <a:lvl5pPr marL="1616973" indent="-466310">
              <a:buClr>
                <a:schemeClr val="accent4"/>
              </a:buClr>
              <a:buFont typeface="Arial"/>
              <a:buChar char="•"/>
              <a:defRPr>
                <a:solidFill>
                  <a:schemeClr val="tx1">
                    <a:lumMod val="75000"/>
                    <a:lumOff val="25000"/>
                  </a:schemeClr>
                </a:solidFill>
                <a:latin typeface="+mn-lt"/>
              </a:defRPr>
            </a:lvl5pPr>
          </a:lstStyle>
          <a:p>
            <a:pPr marL="401544" lvl="2" indent="-401544">
              <a:buNone/>
            </a:pPr>
            <a:r>
              <a:rPr lang="en-US" sz="3264">
                <a:solidFill>
                  <a:schemeClr val="accent4"/>
                </a:solidFill>
              </a:rPr>
              <a:t>Heading One Style </a:t>
            </a:r>
          </a:p>
          <a:p>
            <a:pPr marL="401544" lvl="2" indent="-401544">
              <a:buNone/>
            </a:pPr>
            <a:r>
              <a:rPr lang="en-US">
                <a:solidFill>
                  <a:schemeClr val="tx1">
                    <a:lumMod val="65000"/>
                    <a:lumOff val="35000"/>
                  </a:schemeClr>
                </a:solidFill>
              </a:rPr>
              <a:t>Body content, 18pt Segoe UI (gray)</a:t>
            </a:r>
          </a:p>
          <a:p>
            <a:pPr marL="401544" lvl="2" indent="-401544">
              <a:buNone/>
            </a:pPr>
            <a:endParaRPr lang="en-US">
              <a:solidFill>
                <a:schemeClr val="tx1">
                  <a:lumMod val="65000"/>
                  <a:lumOff val="35000"/>
                </a:schemeClr>
              </a:solidFill>
            </a:endParaRPr>
          </a:p>
          <a:p>
            <a:pPr marL="401544" lvl="2" indent="-401544">
              <a:buNone/>
            </a:pPr>
            <a:r>
              <a:rPr lang="en-US" sz="2720">
                <a:solidFill>
                  <a:schemeClr val="accent6"/>
                </a:solidFill>
              </a:rPr>
              <a:t>Heading Two Style</a:t>
            </a:r>
          </a:p>
          <a:p>
            <a:pPr marL="401544" lvl="2" indent="-401544">
              <a:buNone/>
            </a:pPr>
            <a:r>
              <a:rPr lang="en-US">
                <a:solidFill>
                  <a:schemeClr val="tx1">
                    <a:lumMod val="65000"/>
                    <a:lumOff val="35000"/>
                  </a:schemeClr>
                </a:solidFill>
              </a:rPr>
              <a:t>Body content, 18pt Segoe UI (gray)</a:t>
            </a:r>
          </a:p>
          <a:p>
            <a:pPr marL="401544" lvl="2" indent="-401544">
              <a:buNone/>
            </a:pPr>
            <a:endParaRPr lang="en-US" sz="2720">
              <a:solidFill>
                <a:schemeClr val="accent3"/>
              </a:solidFill>
            </a:endParaRPr>
          </a:p>
          <a:p>
            <a:pPr marL="401544" lvl="2" indent="-401544">
              <a:buNone/>
            </a:pPr>
            <a:r>
              <a:rPr lang="en-US" b="1">
                <a:solidFill>
                  <a:schemeClr val="accent1"/>
                </a:solidFill>
              </a:rPr>
              <a:t>HEADING THREE STYLE</a:t>
            </a:r>
          </a:p>
          <a:p>
            <a:pPr marL="401544" lvl="2" indent="-401544">
              <a:buNone/>
            </a:pPr>
            <a:r>
              <a:rPr lang="en-US">
                <a:solidFill>
                  <a:schemeClr val="tx1">
                    <a:lumMod val="65000"/>
                    <a:lumOff val="35000"/>
                  </a:schemeClr>
                </a:solidFill>
              </a:rPr>
              <a:t>Body content, 18pt Segoe UI (gray)</a:t>
            </a:r>
          </a:p>
          <a:p>
            <a:pPr marL="0" indent="0">
              <a:buNone/>
            </a:pPr>
            <a:endParaRPr lang="en-US"/>
          </a:p>
        </p:txBody>
      </p:sp>
      <p:sp>
        <p:nvSpPr>
          <p:cNvPr id="3" name="Title 2"/>
          <p:cNvSpPr>
            <a:spLocks noGrp="1"/>
          </p:cNvSpPr>
          <p:nvPr>
            <p:ph type="title"/>
          </p:nvPr>
        </p:nvSpPr>
        <p:spPr/>
        <p:txBody>
          <a:bodyPr/>
          <a:lstStyle/>
          <a:p>
            <a:r>
              <a:rPr lang="en-US"/>
              <a:t>Click to edit Master title style</a:t>
            </a:r>
          </a:p>
        </p:txBody>
      </p:sp>
      <p:pic>
        <p:nvPicPr>
          <p:cNvPr id="7"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656965"/>
            <a:ext cx="12436476" cy="141305"/>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1395156" y="6634241"/>
            <a:ext cx="860582" cy="184349"/>
          </a:xfrm>
          <a:prstGeom prst="rect">
            <a:avLst/>
          </a:prstGeom>
        </p:spPr>
      </p:pic>
    </p:spTree>
    <p:extLst>
      <p:ext uri="{BB962C8B-B14F-4D97-AF65-F5344CB8AC3E}">
        <p14:creationId xmlns:p14="http://schemas.microsoft.com/office/powerpoint/2010/main" val="475401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80413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0275982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61545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6345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71C3139C-FFD6-4983-8D5F-035A43A5ACBC}"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B7A-1AAA-493A-BDD0-74512D29E1F7}" type="slidenum">
              <a:rPr lang="en-US" smtClean="0"/>
              <a:t>‹#›</a:t>
            </a:fld>
            <a:endParaRPr lang="en-US"/>
          </a:p>
        </p:txBody>
      </p:sp>
    </p:spTree>
    <p:extLst>
      <p:ext uri="{BB962C8B-B14F-4D97-AF65-F5344CB8AC3E}">
        <p14:creationId xmlns:p14="http://schemas.microsoft.com/office/powerpoint/2010/main" val="41403832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9487125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41064"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4592" y="6565392"/>
            <a:ext cx="566928"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
        <p:nvSpPr>
          <p:cNvPr id="5" name="Rectangle 4"/>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2644117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5371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 Here</a:t>
            </a:r>
          </a:p>
        </p:txBody>
      </p:sp>
    </p:spTree>
    <p:extLst>
      <p:ext uri="{BB962C8B-B14F-4D97-AF65-F5344CB8AC3E}">
        <p14:creationId xmlns:p14="http://schemas.microsoft.com/office/powerpoint/2010/main" val="16400761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 Here</a:t>
            </a:r>
          </a:p>
        </p:txBody>
      </p:sp>
    </p:spTree>
    <p:extLst>
      <p:ext uri="{BB962C8B-B14F-4D97-AF65-F5344CB8AC3E}">
        <p14:creationId xmlns:p14="http://schemas.microsoft.com/office/powerpoint/2010/main" val="3829595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25353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8676427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p>
        </p:txBody>
      </p:sp>
    </p:spTree>
    <p:extLst>
      <p:ext uri="{BB962C8B-B14F-4D97-AF65-F5344CB8AC3E}">
        <p14:creationId xmlns:p14="http://schemas.microsoft.com/office/powerpoint/2010/main" val="3759023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22851602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39846257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9130801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p>
        </p:txBody>
      </p:sp>
    </p:spTree>
    <p:extLst>
      <p:ext uri="{BB962C8B-B14F-4D97-AF65-F5344CB8AC3E}">
        <p14:creationId xmlns:p14="http://schemas.microsoft.com/office/powerpoint/2010/main" val="382227103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86368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711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1933505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3633408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p>
        </p:txBody>
      </p:sp>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8811403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6494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22850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Session 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5134757" y="3339353"/>
            <a:ext cx="6970655" cy="960966"/>
          </a:xfrm>
          <a:prstGeom prst="rect">
            <a:avLst/>
          </a:prstGeom>
        </p:spPr>
        <p:txBody>
          <a:bodyPr vert="horz" lIns="91440" tIns="45720" rIns="91440" bIns="45720" rtlCol="0" anchor="b" anchorCtr="0">
            <a:noAutofit/>
          </a:bodyPr>
          <a:lstStyle>
            <a:lvl1pPr algn="l">
              <a:defRPr lang="en-US" sz="5440" b="0" dirty="0">
                <a:solidFill>
                  <a:schemeClr val="tx2"/>
                </a:solidFill>
                <a:latin typeface="+mj-lt"/>
                <a:cs typeface="Segoe UI Light"/>
              </a:defRPr>
            </a:lvl1pPr>
          </a:lstStyle>
          <a:p>
            <a:pPr marL="0" lvl="0"/>
            <a:r>
              <a:rPr lang="en-CA"/>
              <a:t>Session Title</a:t>
            </a:r>
            <a:endParaRPr lang="en-US"/>
          </a:p>
        </p:txBody>
      </p:sp>
      <p:sp>
        <p:nvSpPr>
          <p:cNvPr id="21" name="Subtitle 2"/>
          <p:cNvSpPr>
            <a:spLocks noGrp="1"/>
          </p:cNvSpPr>
          <p:nvPr>
            <p:ph type="subTitle" idx="1" hasCustomPrompt="1"/>
          </p:nvPr>
        </p:nvSpPr>
        <p:spPr>
          <a:xfrm>
            <a:off x="5135207" y="4296063"/>
            <a:ext cx="6971719" cy="617021"/>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a:t>Subtitle</a:t>
            </a:r>
            <a:endParaRPr lang="en-US"/>
          </a:p>
        </p:txBody>
      </p:sp>
      <p:pic>
        <p:nvPicPr>
          <p:cNvPr id="10"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656965"/>
            <a:ext cx="12436476" cy="141305"/>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1395156" y="6634241"/>
            <a:ext cx="860582" cy="184349"/>
          </a:xfrm>
          <a:prstGeom prst="rect">
            <a:avLst/>
          </a:prstGeom>
        </p:spPr>
      </p:pic>
    </p:spTree>
    <p:extLst>
      <p:ext uri="{BB962C8B-B14F-4D97-AF65-F5344CB8AC3E}">
        <p14:creationId xmlns:p14="http://schemas.microsoft.com/office/powerpoint/2010/main" val="39573363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91133" y="6806542"/>
            <a:ext cx="673702" cy="198560"/>
          </a:xfrm>
          <a:prstGeom prst="rect">
            <a:avLst/>
          </a:prstGeom>
        </p:spPr>
        <p:txBody>
          <a:bodyPr vert="horz" lIns="91440" tIns="0" rIns="91440" bIns="45720" rtlCol="0" anchor="ctr"/>
          <a:lstStyle>
            <a:lvl1pPr algn="l">
              <a:defRPr sz="1088" b="0">
                <a:solidFill>
                  <a:schemeClr val="bg1"/>
                </a:solidFill>
              </a:defRPr>
            </a:lvl1pPr>
          </a:lstStyle>
          <a:p>
            <a:pPr defTabSz="1243493"/>
            <a:fld id="{D372AB51-BDCC-4F95-83CF-1CBB2D34E9E5}" type="slidenum">
              <a:rPr lang="en-US" smtClean="0">
                <a:solidFill>
                  <a:prstClr val="white"/>
                </a:solidFill>
              </a:rPr>
              <a:pPr defTabSz="1243493"/>
              <a:t>‹#›</a:t>
            </a:fld>
            <a:endParaRPr lang="en-US">
              <a:solidFill>
                <a:prstClr val="white"/>
              </a:solidFill>
            </a:endParaRPr>
          </a:p>
        </p:txBody>
      </p:sp>
      <p:sp>
        <p:nvSpPr>
          <p:cNvPr id="8" name="Text Placeholder 2"/>
          <p:cNvSpPr>
            <a:spLocks noGrp="1"/>
          </p:cNvSpPr>
          <p:nvPr>
            <p:ph idx="1" hasCustomPrompt="1"/>
          </p:nvPr>
        </p:nvSpPr>
        <p:spPr>
          <a:xfrm>
            <a:off x="591132" y="1852678"/>
            <a:ext cx="11192828" cy="4284919"/>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66310" indent="-466310">
              <a:buClr>
                <a:schemeClr val="accent4"/>
              </a:buClr>
              <a:buFont typeface="Arial"/>
              <a:buChar char="•"/>
              <a:defRPr>
                <a:solidFill>
                  <a:schemeClr val="tx1">
                    <a:lumMod val="75000"/>
                    <a:lumOff val="25000"/>
                  </a:schemeClr>
                </a:solidFill>
                <a:latin typeface="+mn-lt"/>
              </a:defRPr>
            </a:lvl2pPr>
            <a:lvl3pPr marL="867854" indent="-466310">
              <a:buClr>
                <a:schemeClr val="accent4"/>
              </a:buClr>
              <a:buFont typeface="Arial"/>
              <a:buChar char="•"/>
              <a:defRPr sz="2448" b="0">
                <a:solidFill>
                  <a:srgbClr val="0084CC"/>
                </a:solidFill>
                <a:latin typeface="+mn-lt"/>
              </a:defRPr>
            </a:lvl3pPr>
            <a:lvl4pPr marL="1254287" indent="-466310">
              <a:buClr>
                <a:schemeClr val="accent4"/>
              </a:buClr>
              <a:buFont typeface="Arial"/>
              <a:buChar char="•"/>
              <a:defRPr>
                <a:solidFill>
                  <a:schemeClr val="tx1">
                    <a:lumMod val="75000"/>
                    <a:lumOff val="25000"/>
                  </a:schemeClr>
                </a:solidFill>
                <a:latin typeface="+mn-lt"/>
              </a:defRPr>
            </a:lvl4pPr>
            <a:lvl5pPr marL="1616973" indent="-466310">
              <a:buClr>
                <a:schemeClr val="accent4"/>
              </a:buClr>
              <a:buFont typeface="Arial"/>
              <a:buChar char="•"/>
              <a:defRPr>
                <a:solidFill>
                  <a:schemeClr val="tx1">
                    <a:lumMod val="75000"/>
                    <a:lumOff val="25000"/>
                  </a:schemeClr>
                </a:solidFill>
                <a:latin typeface="+mn-lt"/>
              </a:defRPr>
            </a:lvl5pPr>
          </a:lstStyle>
          <a:p>
            <a:pPr marL="401544" lvl="2" indent="-401544">
              <a:buNone/>
            </a:pPr>
            <a:r>
              <a:rPr lang="en-US" sz="3264">
                <a:solidFill>
                  <a:schemeClr val="accent4"/>
                </a:solidFill>
              </a:rPr>
              <a:t>Heading One Style </a:t>
            </a:r>
          </a:p>
          <a:p>
            <a:pPr marL="401544" lvl="2" indent="-401544">
              <a:buNone/>
            </a:pPr>
            <a:r>
              <a:rPr lang="en-US">
                <a:solidFill>
                  <a:schemeClr val="tx1">
                    <a:lumMod val="65000"/>
                    <a:lumOff val="35000"/>
                  </a:schemeClr>
                </a:solidFill>
              </a:rPr>
              <a:t>Body content, 18pt Segoe UI (gray)</a:t>
            </a:r>
          </a:p>
          <a:p>
            <a:pPr marL="401544" lvl="2" indent="-401544">
              <a:buNone/>
            </a:pPr>
            <a:endParaRPr lang="en-US">
              <a:solidFill>
                <a:schemeClr val="tx1">
                  <a:lumMod val="65000"/>
                  <a:lumOff val="35000"/>
                </a:schemeClr>
              </a:solidFill>
            </a:endParaRPr>
          </a:p>
          <a:p>
            <a:pPr marL="401544" lvl="2" indent="-401544">
              <a:buNone/>
            </a:pPr>
            <a:r>
              <a:rPr lang="en-US" sz="2720">
                <a:solidFill>
                  <a:schemeClr val="accent6"/>
                </a:solidFill>
              </a:rPr>
              <a:t>Heading Two Style</a:t>
            </a:r>
          </a:p>
          <a:p>
            <a:pPr marL="401544" lvl="2" indent="-401544">
              <a:buNone/>
            </a:pPr>
            <a:r>
              <a:rPr lang="en-US">
                <a:solidFill>
                  <a:schemeClr val="tx1">
                    <a:lumMod val="65000"/>
                    <a:lumOff val="35000"/>
                  </a:schemeClr>
                </a:solidFill>
              </a:rPr>
              <a:t>Body content, 18pt Segoe UI (gray)</a:t>
            </a:r>
          </a:p>
          <a:p>
            <a:pPr marL="401544" lvl="2" indent="-401544">
              <a:buNone/>
            </a:pPr>
            <a:endParaRPr lang="en-US" sz="2720">
              <a:solidFill>
                <a:schemeClr val="accent3"/>
              </a:solidFill>
            </a:endParaRPr>
          </a:p>
          <a:p>
            <a:pPr marL="401544" lvl="2" indent="-401544">
              <a:buNone/>
            </a:pPr>
            <a:r>
              <a:rPr lang="en-US" b="1">
                <a:solidFill>
                  <a:schemeClr val="accent1"/>
                </a:solidFill>
              </a:rPr>
              <a:t>HEADING THREE STYLE</a:t>
            </a:r>
          </a:p>
          <a:p>
            <a:pPr marL="401544" lvl="2" indent="-401544">
              <a:buNone/>
            </a:pPr>
            <a:r>
              <a:rPr lang="en-US">
                <a:solidFill>
                  <a:schemeClr val="tx1">
                    <a:lumMod val="65000"/>
                    <a:lumOff val="35000"/>
                  </a:schemeClr>
                </a:solidFill>
              </a:rPr>
              <a:t>Body content, 18pt Segoe UI (gray)</a:t>
            </a:r>
          </a:p>
          <a:p>
            <a:pPr marL="0" indent="0">
              <a:buNone/>
            </a:pPr>
            <a:endParaRPr lang="en-US"/>
          </a:p>
        </p:txBody>
      </p:sp>
      <p:sp>
        <p:nvSpPr>
          <p:cNvPr id="3" name="Title 2"/>
          <p:cNvSpPr>
            <a:spLocks noGrp="1"/>
          </p:cNvSpPr>
          <p:nvPr>
            <p:ph type="title"/>
          </p:nvPr>
        </p:nvSpPr>
        <p:spPr/>
        <p:txBody>
          <a:bodyPr/>
          <a:lstStyle/>
          <a:p>
            <a:r>
              <a:rPr lang="en-US"/>
              <a:t>Click to edit Master title style</a:t>
            </a:r>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656965"/>
            <a:ext cx="12436476" cy="14130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395156" y="6634241"/>
            <a:ext cx="860582" cy="184349"/>
          </a:xfrm>
          <a:prstGeom prst="rect">
            <a:avLst/>
          </a:prstGeom>
        </p:spPr>
      </p:pic>
    </p:spTree>
    <p:extLst>
      <p:ext uri="{BB962C8B-B14F-4D97-AF65-F5344CB8AC3E}">
        <p14:creationId xmlns:p14="http://schemas.microsoft.com/office/powerpoint/2010/main" val="22915553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591133" y="6806542"/>
            <a:ext cx="673702" cy="198560"/>
          </a:xfrm>
          <a:prstGeom prst="rect">
            <a:avLst/>
          </a:prstGeom>
        </p:spPr>
        <p:txBody>
          <a:bodyPr vert="horz" lIns="91440" tIns="0" rIns="91440" bIns="45720" rtlCol="0" anchor="ctr"/>
          <a:lstStyle>
            <a:lvl1pPr algn="l">
              <a:defRPr sz="1088" b="0">
                <a:solidFill>
                  <a:schemeClr val="bg1"/>
                </a:solidFill>
              </a:defRPr>
            </a:lvl1pPr>
          </a:lstStyle>
          <a:p>
            <a:pPr defTabSz="1243493"/>
            <a:fld id="{D372AB51-BDCC-4F95-83CF-1CBB2D34E9E5}" type="slidenum">
              <a:rPr lang="en-US" smtClean="0">
                <a:solidFill>
                  <a:prstClr val="white"/>
                </a:solidFill>
              </a:rPr>
              <a:pPr defTabSz="1243493"/>
              <a:t>‹#›</a:t>
            </a:fld>
            <a:endParaRPr lang="en-US">
              <a:solidFill>
                <a:prstClr val="white"/>
              </a:solidFill>
            </a:endParaRPr>
          </a:p>
        </p:txBody>
      </p:sp>
      <p:sp>
        <p:nvSpPr>
          <p:cNvPr id="3" name="Title 2"/>
          <p:cNvSpPr>
            <a:spLocks noGrp="1"/>
          </p:cNvSpPr>
          <p:nvPr>
            <p:ph type="title"/>
          </p:nvPr>
        </p:nvSpPr>
        <p:spPr/>
        <p:txBody>
          <a:bodyPr/>
          <a:lstStyle/>
          <a:p>
            <a:r>
              <a:rPr lang="en-US"/>
              <a:t>Click to edit Master title style</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656965"/>
            <a:ext cx="12436476" cy="14130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395156" y="6634241"/>
            <a:ext cx="860582" cy="184349"/>
          </a:xfrm>
          <a:prstGeom prst="rect">
            <a:avLst/>
          </a:prstGeom>
        </p:spPr>
      </p:pic>
    </p:spTree>
    <p:extLst>
      <p:ext uri="{BB962C8B-B14F-4D97-AF65-F5344CB8AC3E}">
        <p14:creationId xmlns:p14="http://schemas.microsoft.com/office/powerpoint/2010/main" val="39834571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573639"/>
            <a:ext cx="12436475" cy="143124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478931" y="6274596"/>
            <a:ext cx="1393982" cy="298611"/>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84638" y="3531"/>
            <a:ext cx="8351838" cy="5565717"/>
          </a:xfrm>
          <a:prstGeom prst="rect">
            <a:avLst/>
          </a:prstGeom>
        </p:spPr>
      </p:pic>
      <p:sp>
        <p:nvSpPr>
          <p:cNvPr id="13" name="Title 3"/>
          <p:cNvSpPr>
            <a:spLocks noGrp="1"/>
          </p:cNvSpPr>
          <p:nvPr>
            <p:ph type="ctrTitle"/>
          </p:nvPr>
        </p:nvSpPr>
        <p:spPr>
          <a:xfrm>
            <a:off x="350838" y="1925651"/>
            <a:ext cx="3276600" cy="960966"/>
          </a:xfrm>
        </p:spPr>
        <p:txBody>
          <a:bodyPr/>
          <a:lstStyle/>
          <a:p>
            <a:r>
              <a:rPr lang="en-US">
                <a:solidFill>
                  <a:schemeClr val="bg2"/>
                </a:solidFill>
              </a:rPr>
              <a:t> Q&amp;A</a:t>
            </a:r>
          </a:p>
        </p:txBody>
      </p:sp>
    </p:spTree>
    <p:extLst>
      <p:ext uri="{BB962C8B-B14F-4D97-AF65-F5344CB8AC3E}">
        <p14:creationId xmlns:p14="http://schemas.microsoft.com/office/powerpoint/2010/main" val="37061302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3073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999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1484882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1698786746"/>
      </p:ext>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887200" cy="574675"/>
          </a:xfrm>
          <a:prstGeom prst="rect">
            <a:avLst/>
          </a:prstGeom>
        </p:spPr>
        <p:txBody>
          <a:bodyPr lIns="192024"/>
          <a:lstStyle>
            <a:lvl1pPr marL="0" indent="0">
              <a:buNone/>
              <a:defRPr lang="en-US" sz="2800" kern="1200" smtClean="0">
                <a:gradFill>
                  <a:gsLst>
                    <a:gs pos="2917">
                      <a:schemeClr val="tx2"/>
                    </a:gs>
                    <a:gs pos="100000">
                      <a:schemeClr val="tx2"/>
                    </a:gs>
                  </a:gsLst>
                  <a:lin ang="5400000" scaled="0"/>
                </a:gra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305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a:pPr>
                <a:defRPr/>
              </a:pPr>
              <a:t>‹#›</a:t>
            </a:fld>
            <a:endParaRPr/>
          </a:p>
        </p:txBody>
      </p:sp>
      <p:sp>
        <p:nvSpPr>
          <p:cNvPr id="4" name="Rectangle 3"/>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20267395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572552"/>
      </p:ext>
    </p:extLst>
  </p:cSld>
  <p:clrMapOvr>
    <a:masterClrMapping/>
  </p:clrMapOvr>
  <p:transition spd="med">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0" y="1212849"/>
            <a:ext cx="12164203" cy="1914370"/>
          </a:xfrm>
        </p:spPr>
        <p:txBody>
          <a:bodyPr wrap="square" lIns="457200">
            <a:spAutoFit/>
          </a:bodyPr>
          <a:lstStyle>
            <a:lvl1pPr marL="0" indent="0">
              <a:buNone/>
              <a:defRPr sz="2400">
                <a:solidFill>
                  <a:schemeClr val="tx2"/>
                </a:soli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pPr>
              <a:defRPr/>
            </a:pPr>
            <a:r>
              <a:rPr>
                <a:gradFill>
                  <a:gsLst>
                    <a:gs pos="2917">
                      <a:srgbClr val="505050"/>
                    </a:gs>
                    <a:gs pos="100000">
                      <a:srgbClr val="505050"/>
                    </a:gs>
                  </a:gsLst>
                  <a:lin ang="5400000" scaled="0"/>
                </a:gradFill>
              </a:rPr>
              <a:t>Microsoft Confidential</a:t>
            </a:r>
          </a:p>
        </p:txBody>
      </p:sp>
      <p:sp>
        <p:nvSpPr>
          <p:cNvPr id="5" name="Slide Number Placeholder 4"/>
          <p:cNvSpPr>
            <a:spLocks noGrp="1"/>
          </p:cNvSpPr>
          <p:nvPr>
            <p:ph type="sldNum" sz="quarter" idx="13"/>
          </p:nvPr>
        </p:nvSpPr>
        <p:spPr/>
        <p:txBody>
          <a:bodyPr/>
          <a:lstStyle/>
          <a:p>
            <a:pPr>
              <a:defRPr/>
            </a:pPr>
            <a:fld id="{75FAD755-3BD0-2447-A9DF-109DAABEFD99}" type="slidenum">
              <a:rPr smtClean="0">
                <a:gradFill>
                  <a:gsLst>
                    <a:gs pos="2917">
                      <a:srgbClr val="505050"/>
                    </a:gs>
                    <a:gs pos="100000">
                      <a:srgbClr val="505050"/>
                    </a:gs>
                  </a:gsLst>
                  <a:lin ang="5400000" scaled="0"/>
                </a:gradFill>
              </a:rPr>
              <a:pPr>
                <a:defRPr/>
              </a:pPr>
              <a:t>‹#›</a:t>
            </a:fld>
            <a:endParaRPr>
              <a:gradFill>
                <a:gsLst>
                  <a:gs pos="2917">
                    <a:srgbClr val="505050"/>
                  </a:gs>
                  <a:gs pos="100000">
                    <a:srgbClr val="505050"/>
                  </a:gs>
                </a:gsLst>
                <a:lin ang="5400000" scaled="0"/>
              </a:gradFill>
            </a:endParaRPr>
          </a:p>
        </p:txBody>
      </p:sp>
      <p:sp>
        <p:nvSpPr>
          <p:cNvPr id="6" name="Title 5"/>
          <p:cNvSpPr>
            <a:spLocks noGrp="1"/>
          </p:cNvSpPr>
          <p:nvPr>
            <p:ph type="title"/>
          </p:nvPr>
        </p:nvSpPr>
        <p:spPr>
          <a:xfrm>
            <a:off x="0" y="295275"/>
            <a:ext cx="12163425" cy="917575"/>
          </a:xfrm>
        </p:spPr>
        <p:txBody>
          <a:bodyPr lIns="457200"/>
          <a:lstStyle>
            <a:lvl1pPr>
              <a:defRPr sz="4800">
                <a:solidFill>
                  <a:schemeClr val="tx2"/>
                </a:solidFill>
              </a:defRPr>
            </a:lvl1pPr>
          </a:lstStyle>
          <a:p>
            <a:r>
              <a:rPr lang="en-US"/>
              <a:t>Click to edit Master title style</a:t>
            </a:r>
          </a:p>
        </p:txBody>
      </p:sp>
      <p:sp>
        <p:nvSpPr>
          <p:cNvPr id="7" name="Rectangle 6"/>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22546953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6640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pPr>
              <a:defRPr/>
            </a:pPr>
            <a:r>
              <a:rPr>
                <a:gradFill>
                  <a:gsLst>
                    <a:gs pos="2917">
                      <a:srgbClr val="505050"/>
                    </a:gs>
                    <a:gs pos="100000">
                      <a:srgbClr val="505050"/>
                    </a:gs>
                  </a:gsLst>
                  <a:lin ang="5400000" scaled="0"/>
                </a:gradFill>
              </a:rPr>
              <a:t>Microsoft Confidential</a:t>
            </a:r>
          </a:p>
        </p:txBody>
      </p:sp>
      <p:sp>
        <p:nvSpPr>
          <p:cNvPr id="5" name="Slide Number Placeholder 4"/>
          <p:cNvSpPr>
            <a:spLocks noGrp="1"/>
          </p:cNvSpPr>
          <p:nvPr>
            <p:ph type="sldNum" sz="quarter" idx="13"/>
          </p:nvPr>
        </p:nvSpPr>
        <p:spPr/>
        <p:txBody>
          <a:bodyPr/>
          <a:lstStyle/>
          <a:p>
            <a:pPr>
              <a:defRPr/>
            </a:pPr>
            <a:fld id="{75FAD755-3BD0-2447-A9DF-109DAABEFD99}" type="slidenum">
              <a:rPr smtClean="0">
                <a:gradFill>
                  <a:gsLst>
                    <a:gs pos="2917">
                      <a:srgbClr val="505050"/>
                    </a:gs>
                    <a:gs pos="100000">
                      <a:srgbClr val="505050"/>
                    </a:gs>
                  </a:gsLst>
                  <a:lin ang="5400000" scaled="0"/>
                </a:gradFill>
              </a:rPr>
              <a:pPr>
                <a:defRPr/>
              </a:pPr>
              <a:t>‹#›</a:t>
            </a:fld>
            <a:endParaRPr>
              <a:gradFill>
                <a:gsLst>
                  <a:gs pos="2917">
                    <a:srgbClr val="505050"/>
                  </a:gs>
                  <a:gs pos="100000">
                    <a:srgbClr val="505050"/>
                  </a:gs>
                </a:gsLst>
                <a:lin ang="5400000" scaled="0"/>
              </a:gradFill>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062622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70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88994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7304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3331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42112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48580668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1215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9000911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12113924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262782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394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803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62340390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5800" b="0" kern="1200" cap="none" spc="-102" baseline="0" dirty="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419435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716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658280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09973"/>
            <a:ext cx="10331451" cy="2751698"/>
          </a:xfrm>
          <a:noFill/>
        </p:spPr>
        <p:txBody>
          <a:bodyPr lIns="457200"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0" y="3954457"/>
            <a:ext cx="10333039" cy="1829593"/>
          </a:xfrm>
          <a:noFill/>
        </p:spPr>
        <p:txBody>
          <a:bodyPr lIns="45720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683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022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125662"/>
            <a:ext cx="12161838" cy="1831975"/>
          </a:xfrm>
          <a:noFill/>
        </p:spPr>
        <p:txBody>
          <a:bodyPr lIns="457200" tIns="91440" bIns="91440" anchor="t" anchorCtr="0"/>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845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7984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648029478"/>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142636"/>
            <a:ext cx="11228387" cy="897427"/>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4440119"/>
            <a:ext cx="8705850" cy="1055382"/>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
        <p:nvSpPr>
          <p:cNvPr id="5" name="Text Placeholder 4"/>
          <p:cNvSpPr>
            <a:spLocks noGrp="1"/>
          </p:cNvSpPr>
          <p:nvPr>
            <p:ph type="body" sz="quarter" idx="10"/>
          </p:nvPr>
        </p:nvSpPr>
        <p:spPr>
          <a:xfrm>
            <a:off x="274638" y="2962689"/>
            <a:ext cx="11272837" cy="1377194"/>
          </a:xfrm>
        </p:spPr>
        <p:txBody>
          <a:bodyPr/>
          <a:lstStyle>
            <a:lvl1pPr marL="0" indent="0">
              <a:lnSpc>
                <a:spcPts val="4200"/>
              </a:lnSpc>
              <a:spcBef>
                <a:spcPts val="0"/>
              </a:spcBef>
              <a:buNone/>
              <a:defRPr sz="4000" b="0">
                <a:solidFill>
                  <a:schemeClr val="bg1"/>
                </a:solidFill>
                <a:latin typeface="+mj-lt"/>
              </a:defRPr>
            </a:lvl1pPr>
            <a:lvl2pPr marL="0" indent="0">
              <a:buNone/>
              <a:defRPr sz="3500" b="0">
                <a:solidFill>
                  <a:schemeClr val="bg1"/>
                </a:solidFill>
                <a:latin typeface="+mj-lt"/>
              </a:defRPr>
            </a:lvl2pPr>
            <a:lvl3pPr marL="0" indent="0">
              <a:buNone/>
              <a:defRPr sz="3500" b="0">
                <a:solidFill>
                  <a:schemeClr val="bg1"/>
                </a:solidFill>
                <a:latin typeface="+mj-lt"/>
              </a:defRPr>
            </a:lvl3pPr>
            <a:lvl4pPr marL="0" indent="0">
              <a:buNone/>
              <a:defRPr sz="3500" b="0">
                <a:solidFill>
                  <a:schemeClr val="bg1"/>
                </a:solidFill>
                <a:latin typeface="+mj-lt"/>
              </a:defRPr>
            </a:lvl4pPr>
            <a:lvl5pPr marL="0" indent="0">
              <a:buNone/>
              <a:defRPr sz="3500"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164085214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0" y="296863"/>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
        <p:nvSpPr>
          <p:cNvPr id="5" name="Rectangle 4"/>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531718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1655948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38" y="1139825"/>
            <a:ext cx="11033125" cy="819150"/>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758958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tx1"/>
                </a:solidFill>
              </a:defRPr>
            </a:lvl1pPr>
          </a:lstStyle>
          <a:p>
            <a:pPr defTabSz="931863" fontAlgn="base">
              <a:spcBef>
                <a:spcPct val="0"/>
              </a:spcBef>
              <a:spcAft>
                <a:spcPct val="0"/>
              </a:spcAft>
            </a:pPr>
            <a:r>
              <a:rPr sz="2400">
                <a:solidFill>
                  <a:srgbClr val="000000"/>
                </a:solidFill>
                <a:ea typeface="MS PGothic" charset="0"/>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tx1"/>
                </a:solidFill>
              </a:defRPr>
            </a:lvl1pPr>
          </a:lstStyle>
          <a:p>
            <a:pPr defTabSz="931863" fontAlgn="base">
              <a:spcBef>
                <a:spcPct val="0"/>
              </a:spcBef>
              <a:spcAft>
                <a:spcPct val="0"/>
              </a:spcAft>
            </a:pPr>
            <a:fld id="{27258FFF-F925-446B-8502-81C933981705}" type="slidenum">
              <a:rPr sz="2400" smtClean="0">
                <a:solidFill>
                  <a:srgbClr val="000000"/>
                </a:solidFill>
                <a:ea typeface="MS PGothic" charset="0"/>
              </a:rPr>
              <a:pPr defTabSz="931863" fontAlgn="base">
                <a:spcBef>
                  <a:spcPct val="0"/>
                </a:spcBef>
                <a:spcAft>
                  <a:spcPct val="0"/>
                </a:spcAft>
              </a:pPr>
              <a:t>‹#›</a:t>
            </a:fld>
            <a:endParaRPr sz="2400">
              <a:solidFill>
                <a:srgbClr val="000000"/>
              </a:solidFill>
              <a:ea typeface="MS PGothic" charset="0"/>
            </a:endParaRPr>
          </a:p>
        </p:txBody>
      </p:sp>
      <p:sp>
        <p:nvSpPr>
          <p:cNvPr id="4" name="Rectangle 3"/>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4143854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a:t>Click to edit Master title style</a:t>
            </a:r>
          </a:p>
        </p:txBody>
      </p:sp>
    </p:spTree>
    <p:extLst>
      <p:ext uri="{BB962C8B-B14F-4D97-AF65-F5344CB8AC3E}">
        <p14:creationId xmlns:p14="http://schemas.microsoft.com/office/powerpoint/2010/main" val="246554433"/>
      </p:ext>
    </p:extLst>
  </p:cSld>
  <p:clrMapOvr>
    <a:masterClrMapping/>
  </p:clrMapOvr>
  <p:transition spd="slow">
    <p:wipe dir="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_50pt Title/30pt Sub/Image BG">
    <p:spTree>
      <p:nvGrpSpPr>
        <p:cNvPr id="1" name=""/>
        <p:cNvGrpSpPr/>
        <p:nvPr/>
      </p:nvGrpSpPr>
      <p:grpSpPr>
        <a:xfrm>
          <a:off x="0" y="0"/>
          <a:ext cx="0" cy="0"/>
          <a:chOff x="0" y="0"/>
          <a:chExt cx="0" cy="0"/>
        </a:xfrm>
      </p:grpSpPr>
      <p:pic>
        <p:nvPicPr>
          <p:cNvPr id="2"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0" y="0"/>
            <a:ext cx="12436475"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38255405"/>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val="0"/>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val="0"/>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2377829168"/>
      </p:ext>
    </p:extLst>
  </p:cSld>
  <p:clrMapOvr>
    <a:masterClrMapping/>
  </p:clrMapOvr>
  <p:transition spd="slow">
    <p:wipe dir="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2210862"/>
          </a:xfrm>
          <a:solidFill>
            <a:srgbClr val="003963">
              <a:alpha val="90000"/>
            </a:srgbClr>
          </a:solidFill>
        </p:spPr>
        <p:txBody>
          <a:bodyPr/>
          <a:lstStyle>
            <a:lvl1pPr marL="0" indent="0">
              <a:lnSpc>
                <a:spcPts val="4800"/>
              </a:lnSpc>
              <a:spcBef>
                <a:spcPts val="0"/>
              </a:spcBef>
              <a:buFontTx/>
              <a:buNone/>
              <a:defRPr sz="4300">
                <a:solidFill>
                  <a:schemeClr val="tx1"/>
                </a:solidFill>
              </a:defRPr>
            </a:lvl1pPr>
            <a:lvl2pPr marL="0" indent="0">
              <a:lnSpc>
                <a:spcPts val="2600"/>
              </a:lnSpc>
              <a:spcBef>
                <a:spcPts val="3600"/>
              </a:spcBef>
              <a:spcAft>
                <a:spcPts val="2400"/>
              </a:spcAft>
              <a:buFontTx/>
              <a:buNone/>
              <a:defRPr sz="2000">
                <a:solidFill>
                  <a:schemeClr val="tx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338388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l="65384" t="42990" r="12315" b="23622"/>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9113282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6864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5" Type="http://schemas.openxmlformats.org/officeDocument/2006/relationships/theme" Target="../theme/theme10.xml"/><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slideLayout" Target="../slideLayouts/slideLayout295.xml"/><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5" Type="http://schemas.openxmlformats.org/officeDocument/2006/relationships/theme" Target="../theme/theme1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slideLayout" Target="../slideLayouts/slideLayout294.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24" Type="http://schemas.openxmlformats.org/officeDocument/2006/relationships/slideLayout" Target="../slideLayouts/slideLayout298.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23" Type="http://schemas.openxmlformats.org/officeDocument/2006/relationships/slideLayout" Target="../slideLayouts/slideLayout297.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 Id="rId22" Type="http://schemas.openxmlformats.org/officeDocument/2006/relationships/slideLayout" Target="../slideLayouts/slideLayout29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13.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10" Type="http://schemas.openxmlformats.org/officeDocument/2006/relationships/theme" Target="../theme/theme4.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55" Type="http://schemas.openxmlformats.org/officeDocument/2006/relationships/slideLayout" Target="../slideLayouts/slideLayout123.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5" Type="http://schemas.openxmlformats.org/officeDocument/2006/relationships/slideLayout" Target="../slideLayouts/slideLayout73.xml"/><Relationship Id="rId61" Type="http://schemas.openxmlformats.org/officeDocument/2006/relationships/theme" Target="../theme/theme5.xml"/><Relationship Id="rId19" Type="http://schemas.openxmlformats.org/officeDocument/2006/relationships/slideLayout" Target="../slideLayouts/slideLayout8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slideLayout" Target="../slideLayouts/slideLayout127.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slideLayout" Target="../slideLayouts/slideLayout12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theme" Target="../theme/theme6.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image" Target="../media/image13.png"/><Relationship Id="rId8"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theme" Target="../theme/theme7.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9" Type="http://schemas.openxmlformats.org/officeDocument/2006/relationships/slideLayout" Target="../slideLayouts/slideLayout214.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42" Type="http://schemas.openxmlformats.org/officeDocument/2006/relationships/image" Target="../media/image13.png"/><Relationship Id="rId7" Type="http://schemas.openxmlformats.org/officeDocument/2006/relationships/slideLayout" Target="../slideLayouts/slideLayout18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41" Type="http://schemas.openxmlformats.org/officeDocument/2006/relationships/theme" Target="../theme/theme8.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40" Type="http://schemas.openxmlformats.org/officeDocument/2006/relationships/slideLayout" Target="../slideLayouts/slideLayout215.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8" Type="http://schemas.openxmlformats.org/officeDocument/2006/relationships/slideLayout" Target="../slideLayouts/slideLayout183.xml"/><Relationship Id="rId3" Type="http://schemas.openxmlformats.org/officeDocument/2006/relationships/slideLayout" Target="../slideLayouts/slideLayout178.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slideLayout" Target="../slideLayouts/slideLayout21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39" Type="http://schemas.openxmlformats.org/officeDocument/2006/relationships/slideLayout" Target="../slideLayouts/slideLayout254.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42" Type="http://schemas.openxmlformats.org/officeDocument/2006/relationships/slideLayout" Target="../slideLayouts/slideLayout257.xml"/><Relationship Id="rId47" Type="http://schemas.openxmlformats.org/officeDocument/2006/relationships/image" Target="../media/image13.png"/><Relationship Id="rId7" Type="http://schemas.openxmlformats.org/officeDocument/2006/relationships/slideLayout" Target="../slideLayouts/slideLayout22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9" Type="http://schemas.openxmlformats.org/officeDocument/2006/relationships/slideLayout" Target="../slideLayouts/slideLayout244.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slideLayout" Target="../slideLayouts/slideLayout252.xml"/><Relationship Id="rId40" Type="http://schemas.openxmlformats.org/officeDocument/2006/relationships/slideLayout" Target="../slideLayouts/slideLayout255.xml"/><Relationship Id="rId45" Type="http://schemas.openxmlformats.org/officeDocument/2006/relationships/slideLayout" Target="../slideLayouts/slideLayout260.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slideLayout" Target="../slideLayouts/slideLayout251.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4" Type="http://schemas.openxmlformats.org/officeDocument/2006/relationships/slideLayout" Target="../slideLayouts/slideLayout259.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43" Type="http://schemas.openxmlformats.org/officeDocument/2006/relationships/slideLayout" Target="../slideLayouts/slideLayout258.xml"/><Relationship Id="rId8" Type="http://schemas.openxmlformats.org/officeDocument/2006/relationships/slideLayout" Target="../slideLayouts/slideLayout223.xml"/><Relationship Id="rId3" Type="http://schemas.openxmlformats.org/officeDocument/2006/relationships/slideLayout" Target="../slideLayouts/slideLayout218.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38" Type="http://schemas.openxmlformats.org/officeDocument/2006/relationships/slideLayout" Target="../slideLayouts/slideLayout253.xml"/><Relationship Id="rId46" Type="http://schemas.openxmlformats.org/officeDocument/2006/relationships/theme" Target="../theme/theme9.xml"/><Relationship Id="rId20" Type="http://schemas.openxmlformats.org/officeDocument/2006/relationships/slideLayout" Target="../slideLayouts/slideLayout235.xml"/><Relationship Id="rId41" Type="http://schemas.openxmlformats.org/officeDocument/2006/relationships/slideLayout" Target="../slideLayouts/slideLayout2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328887" y="4268397"/>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 id="2147484310" r:id="rId26"/>
    <p:sldLayoutId id="2147484351" r:id="rId27"/>
    <p:sldLayoutId id="2147484352" r:id="rId28"/>
    <p:sldLayoutId id="2147484325" r:id="rId29"/>
    <p:sldLayoutId id="2147484326" r:id="rId30"/>
    <p:sldLayoutId id="2147484328" r:id="rId31"/>
    <p:sldLayoutId id="2147484329" r:id="rId32"/>
    <p:sldLayoutId id="2147484343" r:id="rId33"/>
    <p:sldLayoutId id="2147484355" r:id="rId34"/>
    <p:sldLayoutId id="2147484356" r:id="rId35"/>
    <p:sldLayoutId id="2147484603" r:id="rId3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FC4BBDD-8236-4761-80B9-6035C809950D}" type="datetimeFigureOut">
              <a:rPr lang="en-US" smtClean="0"/>
              <a:t>12/7/2017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74FEE259-FEA1-4A4A-9756-BA4C278C124F}" type="slidenum">
              <a:rPr lang="en-US" smtClean="0"/>
              <a:t>‹#›</a:t>
            </a:fld>
            <a:endParaRPr lang="en-US"/>
          </a:p>
        </p:txBody>
      </p:sp>
    </p:spTree>
    <p:extLst>
      <p:ext uri="{BB962C8B-B14F-4D97-AF65-F5344CB8AC3E}">
        <p14:creationId xmlns:p14="http://schemas.microsoft.com/office/powerpoint/2010/main" val="1313831232"/>
      </p:ext>
    </p:extLst>
  </p:cSld>
  <p:clrMap bg1="lt1" tx1="dk1" bg2="lt2" tx2="dk2" accent1="accent1" accent2="accent2" accent3="accent3" accent4="accent4" accent5="accent5" accent6="accent6" hlink="hlink" folHlink="folHlink"/>
  <p:sldLayoutIdLst>
    <p:sldLayoutId id="2147484605" r:id="rId1"/>
    <p:sldLayoutId id="2147484606" r:id="rId2"/>
    <p:sldLayoutId id="2147484607" r:id="rId3"/>
    <p:sldLayoutId id="2147484608" r:id="rId4"/>
    <p:sldLayoutId id="2147484609" r:id="rId5"/>
    <p:sldLayoutId id="2147484610" r:id="rId6"/>
    <p:sldLayoutId id="2147484611" r:id="rId7"/>
    <p:sldLayoutId id="2147484612" r:id="rId8"/>
    <p:sldLayoutId id="2147484613" r:id="rId9"/>
    <p:sldLayoutId id="2147484614" r:id="rId10"/>
    <p:sldLayoutId id="2147484615" r:id="rId11"/>
    <p:sldLayoutId id="2147484616" r:id="rId12"/>
    <p:sldLayoutId id="2147484617" r:id="rId13"/>
    <p:sldLayoutId id="2147484618" r:id="rId1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866178180"/>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 id="2147484636" r:id="rId17"/>
    <p:sldLayoutId id="2147484637" r:id="rId18"/>
    <p:sldLayoutId id="2147484638" r:id="rId19"/>
    <p:sldLayoutId id="2147484639" r:id="rId20"/>
    <p:sldLayoutId id="2147484640" r:id="rId21"/>
    <p:sldLayoutId id="2147484641" r:id="rId22"/>
    <p:sldLayoutId id="2147484642" r:id="rId23"/>
    <p:sldLayoutId id="2147484643"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331926"/>
      </p:ext>
    </p:extLst>
  </p:cSld>
  <p:clrMap bg1="lt1" tx1="dk1" bg2="lt2" tx2="dk2" accent1="accent1" accent2="accent2" accent3="accent3" accent4="accent4" accent5="accent5" accent6="accent6" hlink="hlink" folHlink="folHlink"/>
  <p:sldLayoutIdLst>
    <p:sldLayoutId id="2147484358" r:id="rId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744484724"/>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4378" r:id="rId19"/>
    <p:sldLayoutId id="2147484379" r:id="rId20"/>
    <p:sldLayoutId id="2147484380" r:id="rId21"/>
    <p:sldLayoutId id="2147484381"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p>
        </p:txBody>
      </p:sp>
      <p:sp>
        <p:nvSpPr>
          <p:cNvPr id="2051" name="Text Placeholder 3"/>
          <p:cNvSpPr>
            <a:spLocks noGrp="1"/>
          </p:cNvSpPr>
          <p:nvPr>
            <p:ph type="body" idx="1"/>
          </p:nvPr>
        </p:nvSpPr>
        <p:spPr bwMode="auto">
          <a:xfrm>
            <a:off x="274638" y="1212850"/>
            <a:ext cx="11887200" cy="2203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0"/>
            <a:ext cx="3937000" cy="136525"/>
          </a:xfrm>
          <a:prstGeom prst="rect">
            <a:avLst/>
          </a:prstGeom>
        </p:spPr>
        <p:txBody>
          <a:bodyPr vert="horz" lIns="0" tIns="0" rIns="91440" bIns="0" rtlCol="0" anchor="ctr"/>
          <a:lstStyle>
            <a:lvl1pPr marL="0" algn="l" defTabSz="932742" rtl="0" eaLnBrk="1" fontAlgn="auto" latinLnBrk="0" hangingPunct="1">
              <a:spcBef>
                <a:spcPts val="0"/>
              </a:spcBef>
              <a:spcAft>
                <a:spcPts val="0"/>
              </a:spcAft>
              <a:defRPr lang="en-US" sz="900" kern="1200" dirty="0" smtClean="0">
                <a:gradFill>
                  <a:gsLst>
                    <a:gs pos="2917">
                      <a:schemeClr val="tx2"/>
                    </a:gs>
                    <a:gs pos="100000">
                      <a:schemeClr val="tx2"/>
                    </a:gs>
                  </a:gsLst>
                  <a:lin ang="5400000" scaled="0"/>
                </a:gradFill>
                <a:latin typeface="+mn-lt"/>
                <a:ea typeface="+mn-ea"/>
                <a:cs typeface="+mn-cs"/>
              </a:defRPr>
            </a:lvl1pPr>
          </a:lstStyle>
          <a:p>
            <a:pPr>
              <a:defRPr/>
            </a:pPr>
            <a:r>
              <a:rPr>
                <a:gradFill>
                  <a:gsLst>
                    <a:gs pos="2917">
                      <a:srgbClr val="505050"/>
                    </a:gs>
                    <a:gs pos="100000">
                      <a:srgbClr val="505050"/>
                    </a:gs>
                  </a:gsLst>
                  <a:lin ang="5400000" scaled="0"/>
                </a:gradFill>
              </a:rPr>
              <a:t>Microsoft Confidential</a:t>
            </a:r>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lIns="91440" tIns="0" rIns="0" bIns="0" rtlCol="0" anchor="ctr"/>
          <a:lstStyle>
            <a:lvl1pPr algn="r" defTabSz="932742" fontAlgn="auto">
              <a:spcBef>
                <a:spcPts val="0"/>
              </a:spcBef>
              <a:spcAft>
                <a:spcPts val="0"/>
              </a:spcAft>
              <a:defRPr lang="en-US" sz="900"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smtClean="0">
                <a:gradFill>
                  <a:gsLst>
                    <a:gs pos="2917">
                      <a:srgbClr val="505050"/>
                    </a:gs>
                    <a:gs pos="100000">
                      <a:srgbClr val="505050"/>
                    </a:gs>
                  </a:gsLst>
                  <a:lin ang="5400000" scaled="0"/>
                </a:gradFill>
              </a:rPr>
              <a:pPr>
                <a:defRPr/>
              </a:pPr>
              <a:t>‹#›</a:t>
            </a:fld>
            <a:endParaRPr>
              <a:gradFill>
                <a:gsLst>
                  <a:gs pos="2917">
                    <a:srgbClr val="505050"/>
                  </a:gs>
                  <a:gs pos="100000">
                    <a:srgbClr val="505050"/>
                  </a:gs>
                </a:gsLst>
                <a:lin ang="5400000" scaled="0"/>
              </a:gradFill>
            </a:endParaRPr>
          </a:p>
        </p:txBody>
      </p:sp>
    </p:spTree>
    <p:extLst>
      <p:ext uri="{BB962C8B-B14F-4D97-AF65-F5344CB8AC3E}">
        <p14:creationId xmlns:p14="http://schemas.microsoft.com/office/powerpoint/2010/main" val="3893406912"/>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Lst>
  <p:transition>
    <p:fade/>
  </p:transition>
  <p:txStyles>
    <p:titleStyle>
      <a:lvl1pPr algn="l" defTabSz="931863" rtl="0" fontAlgn="base">
        <a:lnSpc>
          <a:spcPct val="90000"/>
        </a:lnSpc>
        <a:spcBef>
          <a:spcPct val="0"/>
        </a:spcBef>
        <a:spcAft>
          <a:spcPct val="0"/>
        </a:spcAft>
        <a:defRPr lang="en-US" sz="5400" kern="1200" spc="-102"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p:titleStyle>
    <p:bodyStyle>
      <a:lvl1pPr marL="342900" indent="-342900" algn="l" defTabSz="931863" rtl="0" fontAlgn="base">
        <a:lnSpc>
          <a:spcPct val="90000"/>
        </a:lnSpc>
        <a:spcBef>
          <a:spcPct val="20000"/>
        </a:spcBef>
        <a:spcAft>
          <a:spcPct val="0"/>
        </a:spcAft>
        <a:buSzPct val="90000"/>
        <a:buFont typeface="Arial" charset="0"/>
        <a:buChar char="•"/>
        <a:defRPr sz="4000" kern="1200">
          <a:gradFill>
            <a:gsLst>
              <a:gs pos="2917">
                <a:schemeClr val="tx2"/>
              </a:gs>
              <a:gs pos="100000">
                <a:schemeClr val="tx2"/>
              </a:gs>
            </a:gsLst>
            <a:lin ang="5400000" scaled="0"/>
          </a:gra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gradFill>
            <a:gsLst>
              <a:gs pos="2917">
                <a:schemeClr val="tx2"/>
              </a:gs>
              <a:gs pos="100000">
                <a:schemeClr val="tx2"/>
              </a:gs>
            </a:gsLst>
            <a:lin ang="5400000" scaled="0"/>
          </a:gra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gradFill>
            <a:gsLst>
              <a:gs pos="2917">
                <a:schemeClr val="tx2"/>
              </a:gs>
              <a:gs pos="100000">
                <a:schemeClr val="tx2"/>
              </a:gs>
            </a:gsLst>
            <a:lin ang="5400000" scaled="0"/>
          </a:gra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940104"/>
      </p:ext>
    </p:extLst>
  </p:cSld>
  <p:clrMap bg1="dk1" tx1="lt1" bg2="dk2" tx2="lt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 id="2147484409" r:id="rId16"/>
    <p:sldLayoutId id="2147484410" r:id="rId17"/>
    <p:sldLayoutId id="2147484411" r:id="rId18"/>
    <p:sldLayoutId id="2147484412" r:id="rId19"/>
    <p:sldLayoutId id="2147484413" r:id="rId20"/>
    <p:sldLayoutId id="2147484414" r:id="rId21"/>
    <p:sldLayoutId id="2147484415" r:id="rId22"/>
    <p:sldLayoutId id="2147484416" r:id="rId23"/>
    <p:sldLayoutId id="2147484417" r:id="rId24"/>
    <p:sldLayoutId id="2147484418" r:id="rId25"/>
    <p:sldLayoutId id="2147484419" r:id="rId26"/>
    <p:sldLayoutId id="2147484420" r:id="rId27"/>
    <p:sldLayoutId id="2147484421" r:id="rId28"/>
    <p:sldLayoutId id="2147484422" r:id="rId29"/>
    <p:sldLayoutId id="2147484423" r:id="rId30"/>
    <p:sldLayoutId id="2147484424" r:id="rId31"/>
    <p:sldLayoutId id="2147484425" r:id="rId32"/>
    <p:sldLayoutId id="2147484426" r:id="rId33"/>
    <p:sldLayoutId id="2147484427" r:id="rId34"/>
    <p:sldLayoutId id="2147484428" r:id="rId35"/>
    <p:sldLayoutId id="2147484429" r:id="rId36"/>
    <p:sldLayoutId id="2147484430" r:id="rId37"/>
    <p:sldLayoutId id="2147484431" r:id="rId38"/>
    <p:sldLayoutId id="2147484432" r:id="rId39"/>
    <p:sldLayoutId id="2147484433" r:id="rId40"/>
    <p:sldLayoutId id="2147484434" r:id="rId41"/>
    <p:sldLayoutId id="2147484435" r:id="rId42"/>
    <p:sldLayoutId id="2147484436" r:id="rId43"/>
    <p:sldLayoutId id="2147484437" r:id="rId44"/>
    <p:sldLayoutId id="2147484438" r:id="rId45"/>
    <p:sldLayoutId id="2147484439" r:id="rId46"/>
    <p:sldLayoutId id="2147484440" r:id="rId47"/>
    <p:sldLayoutId id="2147484441" r:id="rId48"/>
    <p:sldLayoutId id="2147484442" r:id="rId49"/>
    <p:sldLayoutId id="2147484443" r:id="rId50"/>
    <p:sldLayoutId id="2147484444" r:id="rId51"/>
    <p:sldLayoutId id="2147484445" r:id="rId52"/>
    <p:sldLayoutId id="2147484446" r:id="rId53"/>
    <p:sldLayoutId id="2147484447" r:id="rId54"/>
    <p:sldLayoutId id="2147484448" r:id="rId55"/>
    <p:sldLayoutId id="2147484449" r:id="rId56"/>
    <p:sldLayoutId id="2147484450" r:id="rId57"/>
    <p:sldLayoutId id="2147484451" r:id="rId58"/>
    <p:sldLayoutId id="2147484452" r:id="rId59"/>
    <p:sldLayoutId id="2147484602" r:id="rId6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5"/>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2710520989"/>
      </p:ext>
    </p:extLst>
  </p:cSld>
  <p:clrMap bg1="dk1" tx1="lt1" bg2="dk2" tx2="lt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60" r:id="rId7"/>
    <p:sldLayoutId id="2147484461" r:id="rId8"/>
    <p:sldLayoutId id="2147484462" r:id="rId9"/>
    <p:sldLayoutId id="2147484463" r:id="rId10"/>
    <p:sldLayoutId id="2147484464" r:id="rId11"/>
    <p:sldLayoutId id="2147484465" r:id="rId12"/>
    <p:sldLayoutId id="2147484466" r:id="rId13"/>
    <p:sldLayoutId id="2147484467" r:id="rId14"/>
    <p:sldLayoutId id="2147484468" r:id="rId15"/>
    <p:sldLayoutId id="2147484469" r:id="rId16"/>
    <p:sldLayoutId id="2147484470" r:id="rId17"/>
    <p:sldLayoutId id="2147484471" r:id="rId18"/>
    <p:sldLayoutId id="2147484472" r:id="rId19"/>
    <p:sldLayoutId id="2147484473" r:id="rId20"/>
    <p:sldLayoutId id="2147484474" r:id="rId21"/>
    <p:sldLayoutId id="2147484475" r:id="rId22"/>
    <p:sldLayoutId id="2147484476" r:id="rId23"/>
    <p:sldLayoutId id="2147484477" r:id="rId24"/>
    <p:sldLayoutId id="2147484478" r:id="rId25"/>
    <p:sldLayoutId id="2147484479" r:id="rId26"/>
    <p:sldLayoutId id="2147484480" r:id="rId27"/>
    <p:sldLayoutId id="2147484481" r:id="rId28"/>
    <p:sldLayoutId id="2147484482" r:id="rId29"/>
    <p:sldLayoutId id="2147484483" r:id="rId30"/>
    <p:sldLayoutId id="2147484484" r:id="rId31"/>
    <p:sldLayoutId id="2147484485" r:id="rId32"/>
    <p:sldLayoutId id="2147484486" r:id="rId33"/>
  </p:sldLayoutIdLst>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p>
        </p:txBody>
      </p:sp>
      <p:sp>
        <p:nvSpPr>
          <p:cNvPr id="2051" name="Text Placeholder 3"/>
          <p:cNvSpPr>
            <a:spLocks noGrp="1"/>
          </p:cNvSpPr>
          <p:nvPr>
            <p:ph type="body" idx="1"/>
          </p:nvPr>
        </p:nvSpPr>
        <p:spPr bwMode="auto">
          <a:xfrm>
            <a:off x="274638" y="1212850"/>
            <a:ext cx="11887200" cy="2203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0"/>
            <a:ext cx="3937000" cy="136525"/>
          </a:xfrm>
          <a:prstGeom prst="rect">
            <a:avLst/>
          </a:prstGeom>
        </p:spPr>
        <p:txBody>
          <a:bodyPr vert="horz" lIns="0" tIns="0" rIns="91440" bIns="0" rtlCol="0" anchor="ctr"/>
          <a:lstStyle>
            <a:lvl1pPr marL="0" algn="l" defTabSz="932742" rtl="0" eaLnBrk="1" fontAlgn="auto" latinLnBrk="0" hangingPunct="1">
              <a:spcBef>
                <a:spcPts val="0"/>
              </a:spcBef>
              <a:spcAft>
                <a:spcPts val="0"/>
              </a:spcAft>
              <a:defRPr lang="en-US" sz="900" kern="1200" dirty="0" smtClean="0">
                <a:gradFill>
                  <a:gsLst>
                    <a:gs pos="2917">
                      <a:schemeClr val="tx2"/>
                    </a:gs>
                    <a:gs pos="100000">
                      <a:schemeClr val="tx2"/>
                    </a:gs>
                  </a:gsLst>
                  <a:lin ang="5400000" scaled="0"/>
                </a:gradFill>
                <a:latin typeface="+mn-lt"/>
                <a:ea typeface="+mn-ea"/>
                <a:cs typeface="+mn-cs"/>
              </a:defRPr>
            </a:lvl1pPr>
          </a:lstStyle>
          <a:p>
            <a:pPr>
              <a:defRPr/>
            </a:pPr>
            <a:endParaRPr lang="en-US"/>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lIns="91440" tIns="0" rIns="0" bIns="0" rtlCol="0" anchor="ctr"/>
          <a:lstStyle>
            <a:lvl1pPr algn="r" defTabSz="932742" fontAlgn="auto">
              <a:spcBef>
                <a:spcPts val="0"/>
              </a:spcBef>
              <a:spcAft>
                <a:spcPts val="0"/>
              </a:spcAft>
              <a:defRPr lang="en-US" sz="900"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a:p>
        </p:txBody>
      </p:sp>
    </p:spTree>
    <p:extLst>
      <p:ext uri="{BB962C8B-B14F-4D97-AF65-F5344CB8AC3E}">
        <p14:creationId xmlns:p14="http://schemas.microsoft.com/office/powerpoint/2010/main" val="530126216"/>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 id="2147484512" r:id="rId12"/>
    <p:sldLayoutId id="2147484513" r:id="rId13"/>
    <p:sldLayoutId id="2147484514" r:id="rId14"/>
  </p:sldLayoutIdLst>
  <p:hf sldNum="0" hdr="0" ftr="0" dt="0"/>
  <p:txStyles>
    <p:titleStyle>
      <a:lvl1pPr algn="l" defTabSz="931863" rtl="0" fontAlgn="base">
        <a:lnSpc>
          <a:spcPct val="90000"/>
        </a:lnSpc>
        <a:spcBef>
          <a:spcPct val="0"/>
        </a:spcBef>
        <a:spcAft>
          <a:spcPct val="0"/>
        </a:spcAft>
        <a:defRPr lang="en-US" sz="5400" kern="1200" spc="-102"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p:titleStyle>
    <p:bodyStyle>
      <a:lvl1pPr marL="342900" indent="-342900" algn="l" defTabSz="931863" rtl="0" fontAlgn="base">
        <a:lnSpc>
          <a:spcPct val="90000"/>
        </a:lnSpc>
        <a:spcBef>
          <a:spcPct val="20000"/>
        </a:spcBef>
        <a:spcAft>
          <a:spcPct val="0"/>
        </a:spcAft>
        <a:buSzPct val="90000"/>
        <a:buFont typeface="Arial" charset="0"/>
        <a:buChar char="•"/>
        <a:defRPr sz="4000" kern="1200">
          <a:gradFill>
            <a:gsLst>
              <a:gs pos="2917">
                <a:schemeClr val="tx2"/>
              </a:gs>
              <a:gs pos="100000">
                <a:schemeClr val="tx2"/>
              </a:gs>
            </a:gsLst>
            <a:lin ang="5400000" scaled="0"/>
          </a:gra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gradFill>
            <a:gsLst>
              <a:gs pos="2917">
                <a:schemeClr val="tx2"/>
              </a:gs>
              <a:gs pos="100000">
                <a:schemeClr val="tx2"/>
              </a:gs>
            </a:gsLst>
            <a:lin ang="5400000" scaled="0"/>
          </a:gra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gradFill>
            <a:gsLst>
              <a:gs pos="2917">
                <a:schemeClr val="tx2"/>
              </a:gs>
              <a:gs pos="100000">
                <a:schemeClr val="tx2"/>
              </a:gs>
            </a:gsLst>
            <a:lin ang="5400000" scaled="0"/>
          </a:gra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982903306"/>
      </p:ext>
    </p:extLst>
  </p:cSld>
  <p:clrMap bg1="dk1" tx1="lt1" bg2="dk2" tx2="lt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 id="2147484533" r:id="rId18"/>
    <p:sldLayoutId id="2147484534" r:id="rId19"/>
    <p:sldLayoutId id="2147484535" r:id="rId20"/>
    <p:sldLayoutId id="2147484536" r:id="rId21"/>
    <p:sldLayoutId id="2147484537" r:id="rId22"/>
    <p:sldLayoutId id="2147484538" r:id="rId23"/>
    <p:sldLayoutId id="2147484539" r:id="rId24"/>
    <p:sldLayoutId id="2147484540" r:id="rId25"/>
    <p:sldLayoutId id="2147484541" r:id="rId26"/>
    <p:sldLayoutId id="2147484542" r:id="rId27"/>
    <p:sldLayoutId id="2147484543" r:id="rId28"/>
    <p:sldLayoutId id="2147484544" r:id="rId29"/>
    <p:sldLayoutId id="2147484545" r:id="rId30"/>
    <p:sldLayoutId id="2147484546" r:id="rId31"/>
    <p:sldLayoutId id="2147484547" r:id="rId32"/>
    <p:sldLayoutId id="2147484548" r:id="rId33"/>
    <p:sldLayoutId id="2147484549" r:id="rId34"/>
    <p:sldLayoutId id="2147484550" r:id="rId35"/>
    <p:sldLayoutId id="2147484551" r:id="rId36"/>
    <p:sldLayoutId id="2147484552" r:id="rId37"/>
    <p:sldLayoutId id="2147484553" r:id="rId38"/>
    <p:sldLayoutId id="2147484554" r:id="rId39"/>
    <p:sldLayoutId id="2147484555" r:id="rId4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61397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7"/>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082506161"/>
      </p:ext>
    </p:extLst>
  </p:cSld>
  <p:clrMap bg1="dk1" tx1="lt1" bg2="dk2" tx2="lt2" accent1="accent1" accent2="accent2" accent3="accent3" accent4="accent4" accent5="accent5" accent6="accent6" hlink="hlink" folHlink="folHlink"/>
  <p:sldLayoutIdLst>
    <p:sldLayoutId id="2147484557" r:id="rId1"/>
    <p:sldLayoutId id="2147484558" r:id="rId2"/>
    <p:sldLayoutId id="2147484559" r:id="rId3"/>
    <p:sldLayoutId id="2147484560" r:id="rId4"/>
    <p:sldLayoutId id="2147484561" r:id="rId5"/>
    <p:sldLayoutId id="2147484562" r:id="rId6"/>
    <p:sldLayoutId id="2147484563" r:id="rId7"/>
    <p:sldLayoutId id="2147484564" r:id="rId8"/>
    <p:sldLayoutId id="2147484565" r:id="rId9"/>
    <p:sldLayoutId id="2147484566" r:id="rId10"/>
    <p:sldLayoutId id="2147484567" r:id="rId11"/>
    <p:sldLayoutId id="2147484568" r:id="rId12"/>
    <p:sldLayoutId id="2147484569" r:id="rId13"/>
    <p:sldLayoutId id="2147484570" r:id="rId14"/>
    <p:sldLayoutId id="2147484571" r:id="rId15"/>
    <p:sldLayoutId id="2147484572" r:id="rId16"/>
    <p:sldLayoutId id="2147484573" r:id="rId17"/>
    <p:sldLayoutId id="2147484574" r:id="rId18"/>
    <p:sldLayoutId id="2147484575" r:id="rId19"/>
    <p:sldLayoutId id="2147484576" r:id="rId20"/>
    <p:sldLayoutId id="2147484577" r:id="rId21"/>
    <p:sldLayoutId id="2147484578" r:id="rId22"/>
    <p:sldLayoutId id="2147484579" r:id="rId23"/>
    <p:sldLayoutId id="2147484580" r:id="rId24"/>
    <p:sldLayoutId id="2147484581" r:id="rId25"/>
    <p:sldLayoutId id="2147484582" r:id="rId26"/>
    <p:sldLayoutId id="2147484583" r:id="rId27"/>
    <p:sldLayoutId id="2147484584" r:id="rId28"/>
    <p:sldLayoutId id="2147484585" r:id="rId29"/>
    <p:sldLayoutId id="2147484586" r:id="rId30"/>
    <p:sldLayoutId id="2147484587" r:id="rId31"/>
    <p:sldLayoutId id="2147484588" r:id="rId32"/>
    <p:sldLayoutId id="2147484589" r:id="rId33"/>
    <p:sldLayoutId id="2147484590" r:id="rId34"/>
    <p:sldLayoutId id="2147484591" r:id="rId35"/>
    <p:sldLayoutId id="2147484592" r:id="rId36"/>
    <p:sldLayoutId id="2147484593" r:id="rId37"/>
    <p:sldLayoutId id="2147484594" r:id="rId38"/>
    <p:sldLayoutId id="2147484595" r:id="rId39"/>
    <p:sldLayoutId id="2147484596" r:id="rId40"/>
    <p:sldLayoutId id="2147484597" r:id="rId41"/>
    <p:sldLayoutId id="2147484598" r:id="rId42"/>
    <p:sldLayoutId id="2147484599" r:id="rId43"/>
    <p:sldLayoutId id="2147484600" r:id="rId44"/>
    <p:sldLayoutId id="2147484601" r:id="rId45"/>
  </p:sldLayoutIdLst>
  <p:transition>
    <p:fade/>
  </p:transition>
  <p:txStyles>
    <p:titleStyle>
      <a:lvl1pPr algn="l" defTabSz="932384"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ts val="1836"/>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29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2.xml"/></Relationships>
</file>

<file path=ppt/slides/_rels/slide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38.png"/></Relationships>
</file>

<file path=ppt/slides/_rels/slide1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1.xml"/><Relationship Id="rId1" Type="http://schemas.openxmlformats.org/officeDocument/2006/relationships/slideLayout" Target="../slideLayouts/slideLayout37.xml"/><Relationship Id="rId5" Type="http://schemas.openxmlformats.org/officeDocument/2006/relationships/image" Target="../media/image141.jpeg"/><Relationship Id="rId4"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xml"/><Relationship Id="rId1" Type="http://schemas.openxmlformats.org/officeDocument/2006/relationships/slideLayout" Target="../slideLayouts/slideLayout156.xml"/><Relationship Id="rId4" Type="http://schemas.openxmlformats.org/officeDocument/2006/relationships/image" Target="../media/image14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7.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46.png"/><Relationship Id="rId4" Type="http://schemas.openxmlformats.org/officeDocument/2006/relationships/image" Target="../media/image1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16.xml"/><Relationship Id="rId1" Type="http://schemas.openxmlformats.org/officeDocument/2006/relationships/slideLayout" Target="../slideLayouts/slideLayout165.xml"/><Relationship Id="rId4" Type="http://schemas.openxmlformats.org/officeDocument/2006/relationships/image" Target="../media/image148.png"/></Relationships>
</file>

<file path=ppt/slides/_rels/slide17.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49.emf"/><Relationship Id="rId7" Type="http://schemas.openxmlformats.org/officeDocument/2006/relationships/image" Target="../media/image153.png"/><Relationship Id="rId2" Type="http://schemas.openxmlformats.org/officeDocument/2006/relationships/notesSlide" Target="../notesSlides/notesSlide17.xml"/><Relationship Id="rId1" Type="http://schemas.openxmlformats.org/officeDocument/2006/relationships/slideLayout" Target="../slideLayouts/slideLayout165.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xml"/><Relationship Id="rId1" Type="http://schemas.openxmlformats.org/officeDocument/2006/relationships/slideLayout" Target="../slideLayouts/slideLayout167.xml"/></Relationships>
</file>

<file path=ppt/slides/_rels/slide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20.xml"/><Relationship Id="rId1" Type="http://schemas.openxmlformats.org/officeDocument/2006/relationships/slideLayout" Target="../slideLayouts/slideLayout167.xml"/></Relationships>
</file>

<file path=ppt/slides/_rels/slide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1.xml"/><Relationship Id="rId1" Type="http://schemas.openxmlformats.org/officeDocument/2006/relationships/slideLayout" Target="../slideLayouts/slideLayout167.xml"/><Relationship Id="rId4" Type="http://schemas.openxmlformats.org/officeDocument/2006/relationships/image" Target="../media/image160.png"/></Relationships>
</file>

<file path=ppt/slides/_rels/slide2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jpeg"/><Relationship Id="rId7" Type="http://schemas.openxmlformats.org/officeDocument/2006/relationships/image" Target="../media/image165.png"/><Relationship Id="rId2" Type="http://schemas.openxmlformats.org/officeDocument/2006/relationships/notesSlide" Target="../notesSlides/notesSlide22.xml"/><Relationship Id="rId1" Type="http://schemas.openxmlformats.org/officeDocument/2006/relationships/slideLayout" Target="../slideLayouts/slideLayout284.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jpeg"/><Relationship Id="rId9" Type="http://schemas.openxmlformats.org/officeDocument/2006/relationships/image" Target="../media/image167.png"/></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28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3.xml"/></Relationships>
</file>

<file path=ppt/slides/_rels/slide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71.png"/></Relationships>
</file>

<file path=ppt/slides/_rels/slide2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7.xml"/><Relationship Id="rId1" Type="http://schemas.openxmlformats.org/officeDocument/2006/relationships/slideLayout" Target="../slideLayouts/slideLayout283.xml"/><Relationship Id="rId4" Type="http://schemas.openxmlformats.org/officeDocument/2006/relationships/image" Target="../media/image173.png"/></Relationships>
</file>

<file path=ppt/slides/_rels/slide2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8.xml"/><Relationship Id="rId1" Type="http://schemas.openxmlformats.org/officeDocument/2006/relationships/slideLayout" Target="../slideLayouts/slideLayout28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20.jpeg"/><Relationship Id="rId18" Type="http://schemas.openxmlformats.org/officeDocument/2006/relationships/image" Target="../media/image125.jpe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19.jpeg"/><Relationship Id="rId17" Type="http://schemas.openxmlformats.org/officeDocument/2006/relationships/image" Target="../media/image124.jpeg"/><Relationship Id="rId2" Type="http://schemas.openxmlformats.org/officeDocument/2006/relationships/tags" Target="../tags/tag3.xml"/><Relationship Id="rId16" Type="http://schemas.openxmlformats.org/officeDocument/2006/relationships/image" Target="../media/image123.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18.jpeg"/><Relationship Id="rId5" Type="http://schemas.openxmlformats.org/officeDocument/2006/relationships/tags" Target="../tags/tag6.xml"/><Relationship Id="rId15" Type="http://schemas.openxmlformats.org/officeDocument/2006/relationships/image" Target="../media/image122.jpeg"/><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65.xml"/><Relationship Id="rId14" Type="http://schemas.openxmlformats.org/officeDocument/2006/relationships/image" Target="../media/image12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4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hyperlink" Target="https://gallery.cortanaintelligence.com/"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9.xml"/><Relationship Id="rId1" Type="http://schemas.openxmlformats.org/officeDocument/2006/relationships/slideLayout" Target="../slideLayouts/slideLayout36.xml"/><Relationship Id="rId4" Type="http://schemas.openxmlformats.org/officeDocument/2006/relationships/image" Target="../media/image178.png"/></Relationships>
</file>

<file path=ppt/slides/_rels/slide5.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tags" Target="../tags/tag12.xml"/><Relationship Id="rId7" Type="http://schemas.openxmlformats.org/officeDocument/2006/relationships/image" Target="../media/image127.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6.png"/><Relationship Id="rId5" Type="http://schemas.openxmlformats.org/officeDocument/2006/relationships/notesSlide" Target="../notesSlides/notesSlide5.xml"/><Relationship Id="rId4" Type="http://schemas.openxmlformats.org/officeDocument/2006/relationships/slideLayout" Target="../slideLayouts/slideLayout114.xml"/><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180.png"/></Relationships>
</file>

<file path=ppt/slides/_rels/slide5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3.xml"/><Relationship Id="rId1" Type="http://schemas.openxmlformats.org/officeDocument/2006/relationships/slideLayout" Target="../slideLayouts/slideLayout34.xml"/><Relationship Id="rId5" Type="http://schemas.openxmlformats.org/officeDocument/2006/relationships/image" Target="../media/image183.png"/><Relationship Id="rId4" Type="http://schemas.openxmlformats.org/officeDocument/2006/relationships/image" Target="../media/image182.png"/></Relationships>
</file>

<file path=ppt/slides/_rels/slide54.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54.xml"/><Relationship Id="rId1" Type="http://schemas.openxmlformats.org/officeDocument/2006/relationships/slideLayout" Target="../slideLayouts/slideLayout1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128.xml"/><Relationship Id="rId4" Type="http://schemas.openxmlformats.org/officeDocument/2006/relationships/image" Target="../media/image132.png"/></Relationships>
</file>

<file path=ppt/slides/_rels/slide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3734353"/>
            <a:ext cx="11771632" cy="917575"/>
          </a:xfrm>
        </p:spPr>
        <p:txBody>
          <a:bodyPr/>
          <a:lstStyle/>
          <a:p>
            <a:r>
              <a:rPr lang="en-US"/>
              <a:t>Streaming Analytics on Microsoft Azure</a:t>
            </a:r>
            <a:br>
              <a:rPr lang="en-US">
                <a:solidFill>
                  <a:schemeClr val="tx1"/>
                </a:solidFill>
              </a:rPr>
            </a:br>
            <a:br>
              <a:rPr lang="en-US">
                <a:solidFill>
                  <a:schemeClr val="tx1"/>
                </a:solidFill>
              </a:rPr>
            </a:br>
            <a:r>
              <a:rPr lang="en-US">
                <a:solidFill>
                  <a:srgbClr val="FFFFFF"/>
                </a:solidFill>
                <a:latin typeface="Segoe UI Light"/>
              </a:rPr>
              <a:t>Presenter Name</a:t>
            </a:r>
            <a:br>
              <a:rPr lang="en-US">
                <a:solidFill>
                  <a:schemeClr val="tx1"/>
                </a:solidFill>
              </a:rPr>
            </a:br>
            <a:r>
              <a:rPr lang="en-US" sz="3600" i="1">
                <a:solidFill>
                  <a:srgbClr val="FFFFFF"/>
                </a:solidFill>
                <a:latin typeface="Segoe UI Light"/>
              </a:rPr>
              <a:t>Role</a:t>
            </a:r>
            <a:endParaRPr lang="en-US" sz="2448">
              <a:solidFill>
                <a:schemeClr val="tx1"/>
              </a:solidFill>
            </a:endParaRPr>
          </a:p>
        </p:txBody>
      </p:sp>
      <p:sp>
        <p:nvSpPr>
          <p:cNvPr id="6" name="TextBox 5"/>
          <p:cNvSpPr txBox="1"/>
          <p:nvPr/>
        </p:nvSpPr>
        <p:spPr>
          <a:xfrm>
            <a:off x="731837" y="1240000"/>
            <a:ext cx="5088155" cy="766797"/>
          </a:xfrm>
          <a:prstGeom prst="rect">
            <a:avLst/>
          </a:prstGeom>
          <a:noFill/>
        </p:spPr>
        <p:txBody>
          <a:bodyPr wrap="square" lIns="186521" tIns="149217" rIns="186521" bIns="149217" rtlCol="0">
            <a:spAutoFit/>
          </a:bodyPr>
          <a:lstStyle/>
          <a:p>
            <a:pPr defTabSz="932597">
              <a:lnSpc>
                <a:spcPts val="4080"/>
              </a:lnSpc>
              <a:defRPr/>
            </a:pPr>
            <a:r>
              <a:rPr lang="en-US" sz="2448">
                <a:solidFill>
                  <a:srgbClr val="0070C0"/>
                </a:solidFill>
                <a:latin typeface="Segoe UI"/>
              </a:rPr>
              <a:t>   Real Time Analytics</a:t>
            </a:r>
            <a:endParaRPr lang="en-US" sz="4080">
              <a:solidFill>
                <a:srgbClr val="0070C0"/>
              </a:solidFill>
              <a:latin typeface="Segoe UI Light"/>
            </a:endParaRPr>
          </a:p>
        </p:txBody>
      </p:sp>
      <p:sp>
        <p:nvSpPr>
          <p:cNvPr id="4" name="Rectangle 3"/>
          <p:cNvSpPr/>
          <p:nvPr/>
        </p:nvSpPr>
        <p:spPr bwMode="auto">
          <a:xfrm>
            <a:off x="5030542" y="6371546"/>
            <a:ext cx="2484456" cy="477493"/>
          </a:xfrm>
          <a:prstGeom prst="rect">
            <a:avLst/>
          </a:prstGeom>
          <a:solidFill>
            <a:srgbClr val="1572B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28485006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773" y="-28959"/>
            <a:ext cx="12436475" cy="6625832"/>
          </a:xfrm>
          <a:prstGeom prst="rect">
            <a:avLst/>
          </a:prstGeom>
        </p:spPr>
      </p:pic>
      <p:sp>
        <p:nvSpPr>
          <p:cNvPr id="11" name="Rectangle 10"/>
          <p:cNvSpPr/>
          <p:nvPr/>
        </p:nvSpPr>
        <p:spPr bwMode="auto">
          <a:xfrm>
            <a:off x="-30163" y="-7938"/>
            <a:ext cx="12436475" cy="6994529"/>
          </a:xfrm>
          <a:prstGeom prst="rect">
            <a:avLst/>
          </a:prstGeom>
          <a:gradFill flip="none" rotWithShape="1">
            <a:gsLst>
              <a:gs pos="25000">
                <a:srgbClr val="000000">
                  <a:alpha val="63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p:cNvSpPr/>
          <p:nvPr/>
        </p:nvSpPr>
        <p:spPr bwMode="auto">
          <a:xfrm>
            <a:off x="0" y="6596873"/>
            <a:ext cx="12436156" cy="397652"/>
          </a:xfrm>
          <a:prstGeom prst="rect">
            <a:avLst/>
          </a:prstGeom>
          <a:solidFill>
            <a:srgbClr val="009E4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485" tIns="59743" rIns="119485" bIns="59743" rtlCol="0" anchor="ctr">
            <a:spAutoFit/>
          </a:bodyPr>
          <a:lstStyle/>
          <a:p>
            <a:pPr marL="0" marR="0" lvl="0" indent="0" algn="ctr" defTabSz="895826" eaLnBrk="1" fontAlgn="base"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rPr>
              <a:t>Benefits</a:t>
            </a:r>
            <a:r>
              <a:rPr kumimoji="0" lang="en-US" sz="1800" b="0" i="0" u="none" strike="noStrike" kern="0" cap="none" spc="0" normalizeH="0" baseline="0" noProof="0">
                <a:ln>
                  <a:noFill/>
                </a:ln>
                <a:solidFill>
                  <a:srgbClr val="FFFFFF"/>
                </a:solidFill>
                <a:effectLst/>
                <a:uLnTx/>
                <a:uFillTx/>
              </a:rPr>
              <a:t> </a:t>
            </a:r>
            <a:r>
              <a:rPr kumimoji="0" lang="en-US" sz="1800" b="0" i="0" u="none" strike="noStrike" kern="0" cap="none" spc="0" normalizeH="0" baseline="0" noProof="0">
                <a:ln>
                  <a:noFill/>
                </a:ln>
                <a:solidFill>
                  <a:srgbClr val="FFFFFF"/>
                </a:solidFill>
                <a:effectLst/>
                <a:uLnTx/>
                <a:uFillTx/>
                <a:sym typeface="Wingdings" panose="05000000000000000000" pitchFamily="2" charset="2"/>
              </a:rPr>
              <a:t></a:t>
            </a:r>
            <a:r>
              <a:rPr kumimoji="0" lang="en-US" sz="1800" b="0" i="0" u="none" strike="noStrike" kern="0" cap="none" spc="0" normalizeH="0" baseline="0" noProof="0">
                <a:ln>
                  <a:noFill/>
                </a:ln>
                <a:solidFill>
                  <a:srgbClr val="FFFFFF"/>
                </a:solidFill>
                <a:effectLst/>
                <a:uLnTx/>
                <a:uFillTx/>
              </a:rPr>
              <a:t> More healthy choices for patients </a:t>
            </a:r>
            <a:r>
              <a:rPr kumimoji="0" lang="en-US" sz="1800" b="0" i="0" u="none" strike="noStrike" kern="0" cap="none" spc="0" normalizeH="0" baseline="0" noProof="0">
                <a:ln>
                  <a:noFill/>
                </a:ln>
                <a:solidFill>
                  <a:srgbClr val="FFFFFF"/>
                </a:solidFill>
                <a:effectLst/>
                <a:uLnTx/>
                <a:uFillTx/>
                <a:sym typeface="Wingdings" panose="05000000000000000000" pitchFamily="2" charset="2"/>
              </a:rPr>
              <a:t> Newer revenue </a:t>
            </a:r>
            <a:r>
              <a:rPr kumimoji="0" lang="en-US" sz="1800" b="0" i="0" u="none" strike="noStrike" kern="0" cap="none" spc="0" normalizeH="0" baseline="0" noProof="0" err="1">
                <a:ln>
                  <a:noFill/>
                </a:ln>
                <a:solidFill>
                  <a:srgbClr val="FFFFFF"/>
                </a:solidFill>
                <a:effectLst/>
                <a:uLnTx/>
                <a:uFillTx/>
                <a:sym typeface="Wingdings" panose="05000000000000000000" pitchFamily="2" charset="2"/>
              </a:rPr>
              <a:t>opportunties</a:t>
            </a:r>
            <a:endParaRPr kumimoji="0" lang="en-US" sz="1800" b="0" i="0" u="none" strike="noStrike" kern="0" cap="none" spc="0" normalizeH="0" baseline="0" noProof="0">
              <a:ln>
                <a:noFill/>
              </a:ln>
              <a:solidFill>
                <a:srgbClr val="FFFFFF"/>
              </a:solidFill>
              <a:effectLst/>
              <a:uLnTx/>
              <a:uFillTx/>
            </a:endParaRPr>
          </a:p>
        </p:txBody>
      </p:sp>
      <p:sp>
        <p:nvSpPr>
          <p:cNvPr id="24" name="TextBox 23"/>
          <p:cNvSpPr txBox="1"/>
          <p:nvPr/>
        </p:nvSpPr>
        <p:spPr>
          <a:xfrm>
            <a:off x="-55300" y="-4"/>
            <a:ext cx="7492737" cy="15142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4400" kern="0" dirty="0">
                <a:solidFill>
                  <a:schemeClr val="bg1"/>
                </a:solidFill>
                <a:latin typeface="+mj-lt"/>
              </a:rPr>
              <a:t>Innovative farming helps improve patient lives</a:t>
            </a:r>
            <a:endParaRPr kumimoji="0" lang="en-US" sz="4400" b="0" i="0" u="none" strike="noStrike" kern="0" cap="none" spc="0" normalizeH="0" baseline="0" noProof="0" dirty="0">
              <a:ln>
                <a:noFill/>
              </a:ln>
              <a:solidFill>
                <a:schemeClr val="bg1"/>
              </a:solidFill>
              <a:effectLst/>
              <a:uLnTx/>
              <a:uFillTx/>
              <a:latin typeface="+mj-lt"/>
            </a:endParaRPr>
          </a:p>
        </p:txBody>
      </p:sp>
      <p:sp>
        <p:nvSpPr>
          <p:cNvPr id="31" name="TextBox 30"/>
          <p:cNvSpPr txBox="1"/>
          <p:nvPr/>
        </p:nvSpPr>
        <p:spPr>
          <a:xfrm>
            <a:off x="5684837" y="4247959"/>
            <a:ext cx="6553200" cy="1695849"/>
          </a:xfrm>
          <a:prstGeom prst="rect">
            <a:avLst/>
          </a:prstGeom>
          <a:solidFill>
            <a:schemeClr val="bg2">
              <a:lumMod val="50000"/>
              <a:alpha val="71000"/>
            </a:schemeClr>
          </a:solidFill>
          <a:ln w="19050">
            <a:noFill/>
          </a:ln>
          <a:effectLst>
            <a:outerShdw blurRad="50800" dist="38100" algn="l" rotWithShape="0">
              <a:prstClr val="black">
                <a:alpha val="40000"/>
              </a:prstClr>
            </a:outerShdw>
          </a:effectLst>
        </p:spPr>
        <p:txBody>
          <a:bodyPr wrap="square" lIns="182880" tIns="146304" rIns="182880" bIns="146304" rtlCol="0">
            <a:spAutoFit/>
          </a:bodyPr>
          <a:lstStyle/>
          <a:p>
            <a:pPr lvl="0" defTabSz="914400">
              <a:lnSpc>
                <a:spcPct val="90000"/>
              </a:lnSpc>
              <a:spcAft>
                <a:spcPts val="600"/>
              </a:spcAft>
              <a:defRPr/>
            </a:pPr>
            <a:r>
              <a:rPr lang="en-US" kern="0" dirty="0">
                <a:solidFill>
                  <a:schemeClr val="bg1"/>
                </a:solidFill>
              </a:rPr>
              <a:t>“By leveraging the Microsoft Azure IoT and the Fujitsu platform, we are able to deliver real-time visualization of big data analytics to improve the entire production”</a:t>
            </a:r>
            <a:endParaRPr kumimoji="0" lang="en-US" sz="18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 </a:t>
            </a:r>
            <a:r>
              <a:rPr lang="en-US" kern="0" dirty="0">
                <a:solidFill>
                  <a:schemeClr val="bg1"/>
                </a:solidFill>
              </a:rPr>
              <a:t>Hiroyuki Sakai</a:t>
            </a:r>
            <a:r>
              <a:rPr kumimoji="0" lang="en-US" sz="1800" b="0" i="0" u="none" strike="noStrike" kern="0" cap="none" spc="0" normalizeH="0" baseline="0" noProof="0" dirty="0">
                <a:ln>
                  <a:noFill/>
                </a:ln>
                <a:solidFill>
                  <a:schemeClr val="bg1"/>
                </a:solidFill>
                <a:effectLst/>
                <a:uLnTx/>
                <a:uFillTx/>
              </a:rPr>
              <a:t>, Vice President</a:t>
            </a:r>
          </a:p>
        </p:txBody>
      </p:sp>
      <p:pic>
        <p:nvPicPr>
          <p:cNvPr id="6" name="Picture 5"/>
          <p:cNvPicPr>
            <a:picLocks noChangeAspect="1"/>
          </p:cNvPicPr>
          <p:nvPr/>
        </p:nvPicPr>
        <p:blipFill>
          <a:blip r:embed="rId4"/>
          <a:stretch>
            <a:fillRect/>
          </a:stretch>
        </p:blipFill>
        <p:spPr>
          <a:xfrm>
            <a:off x="10409237" y="220662"/>
            <a:ext cx="1695449" cy="850495"/>
          </a:xfrm>
          <a:prstGeom prst="rect">
            <a:avLst/>
          </a:prstGeom>
        </p:spPr>
      </p:pic>
    </p:spTree>
    <p:extLst>
      <p:ext uri="{BB962C8B-B14F-4D97-AF65-F5344CB8AC3E}">
        <p14:creationId xmlns:p14="http://schemas.microsoft.com/office/powerpoint/2010/main" val="212920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r="3992"/>
          <a:stretch/>
        </p:blipFill>
        <p:spPr>
          <a:xfrm>
            <a:off x="0" y="0"/>
            <a:ext cx="12436476" cy="699452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393" y="6499225"/>
            <a:ext cx="973179" cy="37465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9712" y="144462"/>
            <a:ext cx="1961743" cy="609600"/>
          </a:xfrm>
          <a:prstGeom prst="rect">
            <a:avLst/>
          </a:prstGeom>
        </p:spPr>
      </p:pic>
      <p:sp>
        <p:nvSpPr>
          <p:cNvPr id="11" name="Rectangle 10"/>
          <p:cNvSpPr/>
          <p:nvPr/>
        </p:nvSpPr>
        <p:spPr bwMode="auto">
          <a:xfrm>
            <a:off x="0" y="6596873"/>
            <a:ext cx="12436156" cy="397652"/>
          </a:xfrm>
          <a:prstGeom prst="rect">
            <a:avLst/>
          </a:prstGeom>
          <a:solidFill>
            <a:srgbClr val="009E4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485" tIns="59743" rIns="119485" bIns="59743" rtlCol="0" anchor="ctr">
            <a:spAutoFit/>
          </a:bodyPr>
          <a:lstStyle/>
          <a:p>
            <a:pPr lvl="0" algn="ctr" defTabSz="895826" fontAlgn="base">
              <a:defRPr/>
            </a:pPr>
            <a:r>
              <a:rPr kumimoji="0" lang="en-US" sz="1800" b="1" i="0" u="none" strike="noStrike" kern="0" cap="none" spc="0" normalizeH="0" baseline="0" noProof="0">
                <a:ln>
                  <a:noFill/>
                </a:ln>
                <a:solidFill>
                  <a:srgbClr val="FFFFFF"/>
                </a:solidFill>
                <a:effectLst/>
                <a:uLnTx/>
                <a:uFillTx/>
              </a:rPr>
              <a:t>Benefits</a:t>
            </a:r>
            <a:r>
              <a:rPr kumimoji="0" lang="en-US" sz="1800" b="0" i="0" u="none" strike="noStrike" kern="0" cap="none" spc="0" normalizeH="0" baseline="0" noProof="0">
                <a:ln>
                  <a:noFill/>
                </a:ln>
                <a:solidFill>
                  <a:srgbClr val="FFFFFF"/>
                </a:solidFill>
                <a:effectLst/>
                <a:uLnTx/>
                <a:uFillTx/>
              </a:rPr>
              <a:t> </a:t>
            </a:r>
            <a:r>
              <a:rPr kumimoji="0" lang="en-US" sz="1800" b="0" i="0" u="none" strike="noStrike" kern="0" cap="none" spc="0" normalizeH="0" baseline="0" noProof="0">
                <a:ln>
                  <a:noFill/>
                </a:ln>
                <a:solidFill>
                  <a:srgbClr val="FFFFFF"/>
                </a:solidFill>
                <a:effectLst/>
                <a:uLnTx/>
                <a:uFillTx/>
                <a:sym typeface="Wingdings" panose="05000000000000000000" pitchFamily="2" charset="2"/>
              </a:rPr>
              <a:t></a:t>
            </a:r>
            <a:r>
              <a:rPr kumimoji="0" lang="en-US" sz="1800" b="0" i="0" u="none" strike="noStrike" kern="0" cap="none" spc="0" normalizeH="0" baseline="0" noProof="0">
                <a:ln>
                  <a:noFill/>
                </a:ln>
                <a:solidFill>
                  <a:srgbClr val="FFFFFF"/>
                </a:solidFill>
                <a:effectLst/>
                <a:uLnTx/>
                <a:uFillTx/>
              </a:rPr>
              <a:t> Lower equipment failures and downtime </a:t>
            </a:r>
            <a:r>
              <a:rPr kumimoji="0" lang="en-US" sz="1800" b="0" i="0" u="none" strike="noStrike" kern="0" cap="none" spc="0" normalizeH="0" baseline="0" noProof="0">
                <a:ln>
                  <a:noFill/>
                </a:ln>
                <a:solidFill>
                  <a:srgbClr val="FFFFFF"/>
                </a:solidFill>
                <a:effectLst/>
                <a:uLnTx/>
                <a:uFillTx/>
                <a:sym typeface="Wingdings" panose="05000000000000000000" pitchFamily="2" charset="2"/>
              </a:rPr>
              <a:t> </a:t>
            </a:r>
            <a:r>
              <a:rPr lang="en-US" kern="0">
                <a:solidFill>
                  <a:srgbClr val="FFFFFF"/>
                </a:solidFill>
                <a:sym typeface="Wingdings" panose="05000000000000000000" pitchFamily="2" charset="2"/>
              </a:rPr>
              <a:t>Secure infrastructure  Lower operational costs</a:t>
            </a:r>
            <a:endParaRPr kumimoji="0" lang="en-US" sz="1800" b="0" i="0" u="none" strike="noStrike" kern="0" cap="none" spc="0" normalizeH="0" baseline="0" noProof="0">
              <a:ln>
                <a:noFill/>
              </a:ln>
              <a:solidFill>
                <a:srgbClr val="FFFFFF"/>
              </a:solidFill>
              <a:effectLst/>
              <a:uLnTx/>
              <a:uFillTx/>
            </a:endParaRPr>
          </a:p>
        </p:txBody>
      </p:sp>
      <p:sp>
        <p:nvSpPr>
          <p:cNvPr id="12" name="TextBox 11"/>
          <p:cNvSpPr txBox="1"/>
          <p:nvPr/>
        </p:nvSpPr>
        <p:spPr>
          <a:xfrm>
            <a:off x="0" y="-13193"/>
            <a:ext cx="9723437" cy="1403461"/>
          </a:xfrm>
          <a:prstGeom prst="rect">
            <a:avLst/>
          </a:prstGeom>
          <a:solidFill>
            <a:schemeClr val="tx1">
              <a:lumMod val="75000"/>
              <a:alpha val="69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4000" kern="0">
                <a:solidFill>
                  <a:schemeClr val="bg1"/>
                </a:solidFill>
                <a:latin typeface="+mj-lt"/>
              </a:rPr>
              <a:t>Real time analytics enable better business outcomes</a:t>
            </a:r>
            <a:endParaRPr kumimoji="0" lang="en-US" sz="4000" b="0" i="0" u="none" strike="noStrike" kern="0" cap="none" spc="0" normalizeH="0" baseline="0" noProof="0">
              <a:ln>
                <a:noFill/>
              </a:ln>
              <a:solidFill>
                <a:schemeClr val="bg1"/>
              </a:solidFill>
              <a:effectLst/>
              <a:uLnTx/>
              <a:uFillTx/>
              <a:latin typeface="+mj-lt"/>
            </a:endParaRPr>
          </a:p>
        </p:txBody>
      </p:sp>
      <p:sp>
        <p:nvSpPr>
          <p:cNvPr id="13" name="TextBox 12"/>
          <p:cNvSpPr txBox="1"/>
          <p:nvPr/>
        </p:nvSpPr>
        <p:spPr>
          <a:xfrm>
            <a:off x="4008437" y="4792662"/>
            <a:ext cx="8382000" cy="1778949"/>
          </a:xfrm>
          <a:prstGeom prst="rect">
            <a:avLst/>
          </a:prstGeom>
          <a:solidFill>
            <a:schemeClr val="bg2">
              <a:lumMod val="50000"/>
              <a:alpha val="71000"/>
            </a:schemeClr>
          </a:solidFill>
          <a:ln w="19050">
            <a:noFill/>
          </a:ln>
          <a:effectLst>
            <a:outerShdw blurRad="50800" dist="38100" algn="l" rotWithShape="0">
              <a:prstClr val="black">
                <a:alpha val="40000"/>
              </a:prstClr>
            </a:outerShdw>
          </a:effectLst>
        </p:spPr>
        <p:txBody>
          <a:bodyPr wrap="square" lIns="182880" tIns="146304" rIns="182880" bIns="146304" rtlCol="0">
            <a:spAutoFit/>
          </a:bodyPr>
          <a:lstStyle/>
          <a:p>
            <a:pPr lvl="0" defTabSz="914400">
              <a:lnSpc>
                <a:spcPct val="90000"/>
              </a:lnSpc>
              <a:spcAft>
                <a:spcPts val="600"/>
              </a:spcAft>
              <a:defRPr/>
            </a:pPr>
            <a:r>
              <a:rPr lang="en-US" sz="1600" kern="0">
                <a:solidFill>
                  <a:srgbClr val="FFFFFF"/>
                </a:solidFill>
              </a:rPr>
              <a:t>“Plant equipment heat and vibration readings are passed along to asset management teams to ensure our equipment is being maintained correctly. Production output can be tracked and provided to our regulator to ensure compliance, and our commercial teams use this telemetry for billing purposes”</a:t>
            </a:r>
            <a:endParaRPr kumimoji="0" lang="en-US" sz="1600" b="0" i="0" u="none" strike="noStrike" kern="0" cap="none" spc="0" normalizeH="0" baseline="0" noProof="0">
              <a:ln>
                <a:noFill/>
              </a:ln>
              <a:solidFill>
                <a:srgbClr val="FFFFFF"/>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rPr>
              <a:t>- Kent </a:t>
            </a:r>
            <a:r>
              <a:rPr kumimoji="0" lang="en-US" sz="1600" b="0" i="0" u="none" strike="noStrike" kern="0" cap="none" spc="0" normalizeH="0" baseline="0" noProof="0" err="1">
                <a:ln>
                  <a:noFill/>
                </a:ln>
                <a:solidFill>
                  <a:srgbClr val="FFFFFF"/>
                </a:solidFill>
                <a:effectLst/>
                <a:uLnTx/>
                <a:uFillTx/>
              </a:rPr>
              <a:t>Weare</a:t>
            </a:r>
            <a:r>
              <a:rPr kumimoji="0" lang="en-US" sz="1600" b="0" i="0" u="none" strike="noStrike" kern="0" cap="none" spc="0" normalizeH="0" baseline="0" noProof="0">
                <a:ln>
                  <a:noFill/>
                </a:ln>
                <a:solidFill>
                  <a:srgbClr val="FFFFFF"/>
                </a:solidFill>
                <a:effectLst/>
                <a:uLnTx/>
                <a:uFillTx/>
              </a:rPr>
              <a:t>, Lead Architect</a:t>
            </a:r>
          </a:p>
        </p:txBody>
      </p:sp>
    </p:spTree>
    <p:extLst>
      <p:ext uri="{BB962C8B-B14F-4D97-AF65-F5344CB8AC3E}">
        <p14:creationId xmlns:p14="http://schemas.microsoft.com/office/powerpoint/2010/main" val="31403589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6000" y="141287"/>
            <a:ext cx="11888787" cy="917575"/>
          </a:xfrm>
        </p:spPr>
        <p:txBody>
          <a:bodyPr/>
          <a:lstStyle/>
          <a:p>
            <a:r>
              <a:rPr lang="en-US" sz="4000">
                <a:latin typeface="Segoe UI Light" panose="020B0502040204020203" pitchFamily="34" charset="0"/>
                <a:cs typeface="Segoe UI Light" panose="020B0502040204020203" pitchFamily="34" charset="0"/>
              </a:rPr>
              <a:t>Azure Stream Analytics Usage Pattern</a:t>
            </a:r>
          </a:p>
        </p:txBody>
      </p:sp>
      <p:grpSp>
        <p:nvGrpSpPr>
          <p:cNvPr id="7" name="Group 6"/>
          <p:cNvGrpSpPr/>
          <p:nvPr/>
        </p:nvGrpSpPr>
        <p:grpSpPr>
          <a:xfrm>
            <a:off x="274566" y="1242994"/>
            <a:ext cx="11917767" cy="5484813"/>
            <a:chOff x="274638" y="1212850"/>
            <a:chExt cx="11917767"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145" name="Rectangle 144"/>
              <p:cNvSpPr/>
              <p:nvPr/>
            </p:nvSpPr>
            <p:spPr bwMode="auto">
              <a:xfrm>
                <a:off x="10334625" y="1867939"/>
                <a:ext cx="1828800" cy="482048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grpSp>
            <p:nvGrpSpPr>
              <p:cNvPr id="23" name="Group 22"/>
              <p:cNvGrpSpPr/>
              <p:nvPr/>
            </p:nvGrpSpPr>
            <p:grpSpPr>
              <a:xfrm>
                <a:off x="274638" y="1212850"/>
                <a:ext cx="11888787" cy="731520"/>
                <a:chOff x="274638" y="1212850"/>
                <a:chExt cx="11888787" cy="731520"/>
              </a:xfrm>
            </p:grpSpPr>
            <p:sp>
              <p:nvSpPr>
                <p:cNvPr id="132" name="Rectangle 131"/>
                <p:cNvSpPr/>
                <p:nvPr/>
              </p:nvSpPr>
              <p:spPr bwMode="auto">
                <a:xfrm>
                  <a:off x="10334625"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chemeClr val="tx1">
                    <a:lumMod val="75000"/>
                  </a:schemeClr>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Storage and</a:t>
                  </a:r>
                </a:p>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Batch Analysis</a:t>
                  </a:r>
                </a:p>
              </p:txBody>
            </p:sp>
            <p:sp>
              <p:nvSpPr>
                <p:cNvPr id="130" name="Rectangle 129"/>
                <p:cNvSpPr/>
                <p:nvPr/>
              </p:nvSpPr>
              <p:spPr bwMode="auto">
                <a:xfrm>
                  <a:off x="6310629"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Stream</a:t>
                  </a:r>
                  <a:b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b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Analytics</a:t>
                  </a:r>
                </a:p>
              </p:txBody>
            </p:sp>
            <p:sp>
              <p:nvSpPr>
                <p:cNvPr id="86" name="Right Arrow 85"/>
                <p:cNvSpPr/>
                <p:nvPr/>
              </p:nvSpPr>
              <p:spPr bwMode="auto">
                <a:xfrm>
                  <a:off x="6104369" y="1441450"/>
                  <a:ext cx="420624" cy="274320"/>
                </a:xfrm>
                <a:prstGeom prst="rightArrow">
                  <a:avLst/>
                </a:prstGeom>
                <a:solidFill>
                  <a:schemeClr val="tx1">
                    <a:lumMod val="75000"/>
                  </a:schemeClr>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Stream</a:t>
                  </a:r>
                </a:p>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chemeClr val="tx1">
                    <a:lumMod val="75000"/>
                  </a:schemeClr>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chemeClr val="tx1">
                    <a:lumMod val="75000"/>
                  </a:schemeClr>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Event production</a:t>
                  </a:r>
                </a:p>
              </p:txBody>
            </p:sp>
            <p:sp>
              <p:nvSpPr>
                <p:cNvPr id="133" name="Left-Right Arrow 132"/>
                <p:cNvSpPr/>
                <p:nvPr/>
              </p:nvSpPr>
              <p:spPr bwMode="auto">
                <a:xfrm>
                  <a:off x="8029872" y="1441450"/>
                  <a:ext cx="385116" cy="274320"/>
                </a:xfrm>
                <a:prstGeom prst="leftRightArrow">
                  <a:avLst/>
                </a:prstGeom>
                <a:solidFill>
                  <a:schemeClr val="tx1">
                    <a:lumMod val="75000"/>
                  </a:schemeClr>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sp>
            <p:nvSpPr>
              <p:cNvPr id="80" name="Oval 79"/>
              <p:cNvSpPr/>
              <p:nvPr/>
            </p:nvSpPr>
            <p:spPr bwMode="auto">
              <a:xfrm>
                <a:off x="4545006" y="3475922"/>
                <a:ext cx="1040375" cy="105323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IOT hubs</a:t>
                </a:r>
              </a:p>
            </p:txBody>
          </p:sp>
          <p:grpSp>
            <p:nvGrpSpPr>
              <p:cNvPr id="195" name="Group 194"/>
              <p:cNvGrpSpPr/>
              <p:nvPr/>
            </p:nvGrpSpPr>
            <p:grpSpPr>
              <a:xfrm>
                <a:off x="2579112" y="3630590"/>
                <a:ext cx="1331205" cy="1183968"/>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t>Cloud gateways</a:t>
                  </a:r>
                  <a:b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b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44B0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grpSp>
            <p:nvGrpSpPr>
              <p:cNvPr id="197" name="Group 196"/>
              <p:cNvGrpSpPr/>
              <p:nvPr/>
            </p:nvGrpSpPr>
            <p:grpSpPr>
              <a:xfrm>
                <a:off x="2476892" y="5722659"/>
                <a:ext cx="1477898" cy="700913"/>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t>Field </a:t>
                  </a:r>
                  <a:b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b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44B0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404040"/>
                    </a:solidFill>
                    <a:effectLst/>
                    <a:uLnTx/>
                    <a:uFillTx/>
                  </a:endParaRPr>
                </a:p>
              </p:txBody>
            </p:sp>
          </p:grpSp>
          <p:grpSp>
            <p:nvGrpSpPr>
              <p:cNvPr id="204" name="Group 203"/>
              <p:cNvGrpSpPr/>
              <p:nvPr/>
            </p:nvGrpSpPr>
            <p:grpSpPr>
              <a:xfrm>
                <a:off x="642168" y="2233902"/>
                <a:ext cx="976229" cy="676919"/>
                <a:chOff x="642168" y="2233902"/>
                <a:chExt cx="976229" cy="676919"/>
              </a:xfrm>
            </p:grpSpPr>
            <p:sp>
              <p:nvSpPr>
                <p:cNvPr id="202" name="Freeform 34"/>
                <p:cNvSpPr>
                  <a:spLocks noChangeAspect="1" noEditPoints="1"/>
                </p:cNvSpPr>
                <p:nvPr/>
              </p:nvSpPr>
              <p:spPr bwMode="auto">
                <a:xfrm>
                  <a:off x="873043" y="2233902"/>
                  <a:ext cx="457902" cy="450795"/>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03" name="TextBox 202"/>
                <p:cNvSpPr txBox="1"/>
                <p:nvPr/>
              </p:nvSpPr>
              <p:spPr>
                <a:xfrm>
                  <a:off x="642168" y="2716922"/>
                  <a:ext cx="976229" cy="1938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tx2">
                          <a:lumMod val="50000"/>
                        </a:schemeClr>
                      </a:solidFill>
                      <a:effectLst/>
                      <a:uLnTx/>
                      <a:uFillTx/>
                    </a:rPr>
                    <a:t>Applications</a:t>
                  </a:r>
                </a:p>
              </p:txBody>
            </p:sp>
          </p:grpSp>
          <p:sp>
            <p:nvSpPr>
              <p:cNvPr id="205" name="Rectangle 204"/>
              <p:cNvSpPr/>
              <p:nvPr/>
            </p:nvSpPr>
            <p:spPr bwMode="auto">
              <a:xfrm>
                <a:off x="430245" y="3932160"/>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Legacy IOT </a:t>
                </a:r>
                <a:b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b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(custom protocols)</a:t>
                </a:r>
              </a:p>
            </p:txBody>
          </p:sp>
          <p:sp>
            <p:nvSpPr>
              <p:cNvPr id="206" name="Rectangle 205"/>
              <p:cNvSpPr/>
              <p:nvPr/>
            </p:nvSpPr>
            <p:spPr bwMode="auto">
              <a:xfrm>
                <a:off x="440845" y="3165486"/>
                <a:ext cx="1554480" cy="42000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Devices</a:t>
                </a:r>
              </a:p>
            </p:txBody>
          </p:sp>
          <p:sp>
            <p:nvSpPr>
              <p:cNvPr id="207" name="Rectangle 206"/>
              <p:cNvSpPr/>
              <p:nvPr/>
            </p:nvSpPr>
            <p:spPr bwMode="auto">
              <a:xfrm>
                <a:off x="411798" y="48841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IP-capable devices</a:t>
                </a:r>
                <a:b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b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(Windows/Linux)</a:t>
                </a:r>
              </a:p>
            </p:txBody>
          </p:sp>
          <p:sp>
            <p:nvSpPr>
              <p:cNvPr id="208" name="Rectangle 207"/>
              <p:cNvSpPr/>
              <p:nvPr/>
            </p:nvSpPr>
            <p:spPr bwMode="auto">
              <a:xfrm>
                <a:off x="419452" y="580235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MS PGothic" charset="0"/>
                    <a:cs typeface="MS PGothic" charset="0"/>
                  </a:rPr>
                  <a:t>Low-power devices (RTOS)</a:t>
                </a:r>
              </a:p>
            </p:txBody>
          </p:sp>
          <p:grpSp>
            <p:nvGrpSpPr>
              <p:cNvPr id="6" name="Group 5"/>
              <p:cNvGrpSpPr/>
              <p:nvPr/>
            </p:nvGrpSpPr>
            <p:grpSpPr>
              <a:xfrm>
                <a:off x="10603070" y="2032768"/>
                <a:ext cx="1381789" cy="3121848"/>
                <a:chOff x="10603070" y="1858097"/>
                <a:chExt cx="1381789" cy="312184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44B0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404040"/>
                      </a:solidFill>
                      <a:effectLst/>
                      <a:uLnTx/>
                      <a:uFillTx/>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latin typeface="+mn-lt"/>
                      </a:rPr>
                      <a:t>Search and query</a:t>
                    </a:r>
                  </a:p>
                </p:txBody>
              </p:sp>
            </p:grpSp>
            <p:sp>
              <p:nvSpPr>
                <p:cNvPr id="212" name="TextBox 211"/>
                <p:cNvSpPr txBox="1"/>
                <p:nvPr/>
              </p:nvSpPr>
              <p:spPr>
                <a:xfrm>
                  <a:off x="10928477" y="4786046"/>
                  <a:ext cx="694100"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00188F"/>
                          </a:gs>
                          <a:gs pos="30000">
                            <a:srgbClr val="00188F"/>
                          </a:gs>
                        </a:gsLst>
                        <a:lin ang="5400000" scaled="0"/>
                      </a:gradFill>
                      <a:effectLst/>
                      <a:uLnTx/>
                      <a:uFillTx/>
                      <a:latin typeface="+mn-lt"/>
                    </a:rPr>
                    <a:t>Power BI</a:t>
                  </a:r>
                </a:p>
              </p:txBody>
            </p:sp>
            <p:grpSp>
              <p:nvGrpSpPr>
                <p:cNvPr id="5" name="Group 4"/>
                <p:cNvGrpSpPr/>
                <p:nvPr/>
              </p:nvGrpSpPr>
              <p:grpSpPr>
                <a:xfrm>
                  <a:off x="10755076" y="1858097"/>
                  <a:ext cx="936587" cy="1039473"/>
                  <a:chOff x="10755076" y="1858097"/>
                  <a:chExt cx="936587" cy="1039473"/>
                </a:xfrm>
              </p:grpSpPr>
              <p:sp>
                <p:nvSpPr>
                  <p:cNvPr id="213" name="Freeform 27"/>
                  <p:cNvSpPr>
                    <a:spLocks noChangeAspect="1" noEditPoints="1"/>
                  </p:cNvSpPr>
                  <p:nvPr/>
                </p:nvSpPr>
                <p:spPr bwMode="black">
                  <a:xfrm>
                    <a:off x="10775687" y="1858097"/>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44B0FF"/>
                  </a:solidFill>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14" name="TextBox 213"/>
                  <p:cNvSpPr txBox="1"/>
                  <p:nvPr/>
                </p:nvSpPr>
                <p:spPr>
                  <a:xfrm>
                    <a:off x="10755076" y="2509772"/>
                    <a:ext cx="92333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00188F"/>
                            </a:gs>
                            <a:gs pos="30000">
                              <a:srgbClr val="00188F"/>
                            </a:gs>
                          </a:gsLst>
                          <a:lin ang="5400000" scaled="0"/>
                        </a:gradFill>
                        <a:effectLst/>
                        <a:uLnTx/>
                        <a:uFillTx/>
                        <a:latin typeface="+mn-lt"/>
                      </a:rPr>
                      <a:t>Web clients</a:t>
                    </a:r>
                    <a:br>
                      <a:rPr kumimoji="0" lang="en-US" sz="1400" b="0" i="0" u="none" strike="noStrike" kern="0" cap="none" spc="0" normalizeH="0" baseline="0" noProof="0" dirty="0">
                        <a:ln>
                          <a:noFill/>
                        </a:ln>
                        <a:gradFill>
                          <a:gsLst>
                            <a:gs pos="2917">
                              <a:srgbClr val="00188F"/>
                            </a:gs>
                            <a:gs pos="30000">
                              <a:srgbClr val="00188F"/>
                            </a:gs>
                          </a:gsLst>
                          <a:lin ang="5400000" scaled="0"/>
                        </a:gradFill>
                        <a:effectLst/>
                        <a:uLnTx/>
                        <a:uFillTx/>
                        <a:latin typeface="+mn-lt"/>
                      </a:rPr>
                    </a:br>
                    <a:endParaRPr kumimoji="0" lang="en-US" sz="1400" b="0" i="0" u="none" strike="noStrike" kern="0" cap="none" spc="0" normalizeH="0" baseline="0" noProof="0" dirty="0">
                      <a:ln>
                        <a:noFill/>
                      </a:ln>
                      <a:gradFill>
                        <a:gsLst>
                          <a:gs pos="2917">
                            <a:srgbClr val="00188F"/>
                          </a:gs>
                          <a:gs pos="30000">
                            <a:srgbClr val="00188F"/>
                          </a:gs>
                        </a:gsLst>
                        <a:lin ang="5400000" scaled="0"/>
                      </a:gradFill>
                      <a:effectLst/>
                      <a:uLnTx/>
                      <a:uFillTx/>
                      <a:latin typeface="+mn-lt"/>
                    </a:endParaRPr>
                  </a:p>
                </p:txBody>
              </p:sp>
            </p:grpSp>
          </p:grpSp>
          <p:sp>
            <p:nvSpPr>
              <p:cNvPr id="225" name="Freeform 38"/>
              <p:cNvSpPr>
                <a:spLocks noEditPoints="1"/>
              </p:cNvSpPr>
              <p:nvPr/>
            </p:nvSpPr>
            <p:spPr bwMode="auto">
              <a:xfrm>
                <a:off x="9425828" y="2765329"/>
                <a:ext cx="675436" cy="2785487"/>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44B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226" name="Group 225"/>
              <p:cNvGrpSpPr/>
              <p:nvPr/>
            </p:nvGrpSpPr>
            <p:grpSpPr>
              <a:xfrm>
                <a:off x="8122990" y="2026293"/>
                <a:ext cx="2193885" cy="4591687"/>
                <a:chOff x="8122990" y="2000422"/>
                <a:chExt cx="2193885" cy="4591687"/>
              </a:xfrm>
            </p:grpSpPr>
            <p:sp>
              <p:nvSpPr>
                <p:cNvPr id="216" name="Right Arrow 215"/>
                <p:cNvSpPr/>
                <p:nvPr/>
              </p:nvSpPr>
              <p:spPr bwMode="auto">
                <a:xfrm>
                  <a:off x="8138455" y="2000422"/>
                  <a:ext cx="1280253"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Event</a:t>
                  </a: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 </a:t>
                  </a: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Hubs</a:t>
                  </a:r>
                </a:p>
              </p:txBody>
            </p:sp>
            <p:sp>
              <p:nvSpPr>
                <p:cNvPr id="217" name="Right Arrow 216"/>
                <p:cNvSpPr/>
                <p:nvPr/>
              </p:nvSpPr>
              <p:spPr bwMode="auto">
                <a:xfrm>
                  <a:off x="8138455" y="3364712"/>
                  <a:ext cx="1280253"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SQL DB</a:t>
                  </a:r>
                </a:p>
              </p:txBody>
            </p:sp>
            <p:sp>
              <p:nvSpPr>
                <p:cNvPr id="218" name="Right Arrow 217"/>
                <p:cNvSpPr/>
                <p:nvPr/>
              </p:nvSpPr>
              <p:spPr bwMode="auto">
                <a:xfrm>
                  <a:off x="8122990" y="4080992"/>
                  <a:ext cx="1280253"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Document DB</a:t>
                  </a:r>
                </a:p>
              </p:txBody>
            </p:sp>
          </p:grpSp>
          <p:cxnSp>
            <p:nvCxnSpPr>
              <p:cNvPr id="8" name="Straight Arrow Connector 7"/>
              <p:cNvCxnSpPr/>
              <p:nvPr/>
            </p:nvCxnSpPr>
            <p:spPr>
              <a:xfrm flipV="1">
                <a:off x="1489074" y="2506255"/>
                <a:ext cx="2990488" cy="1003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183915"/>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183915"/>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009419" y="4435671"/>
                <a:ext cx="2563434" cy="73799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253939" y="4625992"/>
                <a:ext cx="1450780" cy="112893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73930" y="6076673"/>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603131" y="4045899"/>
                <a:ext cx="826212" cy="4500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7285108" y="4847270"/>
                <a:ext cx="1" cy="258587"/>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683506" y="5863656"/>
                <a:ext cx="826418" cy="7600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cxnSp>
            <p:nvCxnSpPr>
              <p:cNvPr id="87" name="Straight Arrow Connector 86"/>
              <p:cNvCxnSpPr/>
              <p:nvPr/>
            </p:nvCxnSpPr>
            <p:spPr>
              <a:xfrm flipV="1">
                <a:off x="5585381" y="4654735"/>
                <a:ext cx="1068394" cy="144045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3268663"/>
              <a:ext cx="1545152" cy="1592688"/>
            </a:xfrm>
            <a:prstGeom prst="ellipse">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Stream Analytics</a:t>
              </a:r>
            </a:p>
          </p:txBody>
        </p:sp>
        <p:sp>
          <p:nvSpPr>
            <p:cNvPr id="81" name="TextBox 80"/>
            <p:cNvSpPr txBox="1"/>
            <p:nvPr/>
          </p:nvSpPr>
          <p:spPr>
            <a:xfrm>
              <a:off x="10453339" y="6394176"/>
              <a:ext cx="1739066"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latin typeface="+mn-lt"/>
                </a:rPr>
                <a:t>Devices to take action</a:t>
              </a:r>
            </a:p>
          </p:txBody>
        </p:sp>
        <p:sp>
          <p:nvSpPr>
            <p:cNvPr id="82" name="Oval 81"/>
            <p:cNvSpPr/>
            <p:nvPr/>
          </p:nvSpPr>
          <p:spPr bwMode="auto">
            <a:xfrm>
              <a:off x="6766346" y="5105857"/>
              <a:ext cx="1052163" cy="1083505"/>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Machine</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Learning</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1904" y="4392912"/>
            <a:ext cx="604537" cy="604537"/>
          </a:xfrm>
          <a:prstGeom prst="rect">
            <a:avLst/>
          </a:prstGeom>
        </p:spPr>
      </p:pic>
      <p:sp>
        <p:nvSpPr>
          <p:cNvPr id="76" name="Freeform 75"/>
          <p:cNvSpPr>
            <a:spLocks noChangeAspect="1" noEditPoints="1"/>
          </p:cNvSpPr>
          <p:nvPr/>
        </p:nvSpPr>
        <p:spPr bwMode="black">
          <a:xfrm>
            <a:off x="11077133" y="5684643"/>
            <a:ext cx="408214" cy="66690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mn-lt"/>
              <a:ea typeface="+mn-ea"/>
              <a:cs typeface="+mn-cs"/>
            </a:endParaRPr>
          </a:p>
        </p:txBody>
      </p:sp>
      <p:pic>
        <p:nvPicPr>
          <p:cNvPr id="17" name="Picture 16"/>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7267002" y="5773897"/>
            <a:ext cx="270586" cy="270586"/>
          </a:xfrm>
          <a:prstGeom prst="rect">
            <a:avLst/>
          </a:prstGeom>
        </p:spPr>
      </p:pic>
      <p:sp>
        <p:nvSpPr>
          <p:cNvPr id="2" name="TextBox 1"/>
          <p:cNvSpPr txBox="1"/>
          <p:nvPr/>
        </p:nvSpPr>
        <p:spPr>
          <a:xfrm>
            <a:off x="8370309" y="6540707"/>
            <a:ext cx="1248162"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00188F"/>
                    </a:gs>
                    <a:gs pos="30000">
                      <a:srgbClr val="00188F"/>
                    </a:gs>
                  </a:gsLst>
                  <a:lin ang="5400000" scaled="0"/>
                </a:gradFill>
                <a:effectLst/>
                <a:uLnTx/>
                <a:uFillTx/>
              </a:rPr>
              <a:t>more to come…</a:t>
            </a:r>
          </a:p>
        </p:txBody>
      </p:sp>
      <p:sp>
        <p:nvSpPr>
          <p:cNvPr id="88" name="TextBox 87"/>
          <p:cNvSpPr txBox="1"/>
          <p:nvPr/>
        </p:nvSpPr>
        <p:spPr>
          <a:xfrm>
            <a:off x="4661030" y="6014324"/>
            <a:ext cx="847449" cy="409343"/>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Reference</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 Data</a:t>
            </a:r>
          </a:p>
        </p:txBody>
      </p:sp>
      <p:sp>
        <p:nvSpPr>
          <p:cNvPr id="89" name="Right Arrow 88"/>
          <p:cNvSpPr/>
          <p:nvPr/>
        </p:nvSpPr>
        <p:spPr bwMode="auto">
          <a:xfrm>
            <a:off x="8145503" y="2724345"/>
            <a:ext cx="1280253"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Service Bus Queues, Topics</a:t>
            </a:r>
          </a:p>
        </p:txBody>
      </p:sp>
      <p:sp>
        <p:nvSpPr>
          <p:cNvPr id="90" name="Oval 89"/>
          <p:cNvSpPr/>
          <p:nvPr/>
        </p:nvSpPr>
        <p:spPr bwMode="auto">
          <a:xfrm>
            <a:off x="4460441" y="2195107"/>
            <a:ext cx="1073548" cy="1140634"/>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Event Hubs</a:t>
            </a:r>
          </a:p>
        </p:txBody>
      </p:sp>
      <p:cxnSp>
        <p:nvCxnSpPr>
          <p:cNvPr id="91" name="Straight Arrow Connector 90"/>
          <p:cNvCxnSpPr/>
          <p:nvPr/>
        </p:nvCxnSpPr>
        <p:spPr>
          <a:xfrm>
            <a:off x="5595409" y="2840345"/>
            <a:ext cx="1163300" cy="52408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851406" y="3930571"/>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94" name="Group 93"/>
          <p:cNvGrpSpPr/>
          <p:nvPr/>
        </p:nvGrpSpPr>
        <p:grpSpPr>
          <a:xfrm>
            <a:off x="4739501" y="2755017"/>
            <a:ext cx="469691" cy="463990"/>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03" name="Straight Arrow Connector 102"/>
          <p:cNvCxnSpPr/>
          <p:nvPr/>
        </p:nvCxnSpPr>
        <p:spPr>
          <a:xfrm flipV="1">
            <a:off x="1995253" y="2876097"/>
            <a:ext cx="2422021" cy="5486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548719" y="4724082"/>
            <a:ext cx="1040375" cy="105323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Blobs</a:t>
            </a:r>
          </a:p>
        </p:txBody>
      </p:sp>
      <p:grpSp>
        <p:nvGrpSpPr>
          <p:cNvPr id="114" name="Group 113"/>
          <p:cNvGrpSpPr/>
          <p:nvPr/>
        </p:nvGrpSpPr>
        <p:grpSpPr>
          <a:xfrm>
            <a:off x="4852160" y="5266466"/>
            <a:ext cx="458787" cy="398463"/>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20" name="Straight Arrow Connector 119"/>
          <p:cNvCxnSpPr/>
          <p:nvPr/>
        </p:nvCxnSpPr>
        <p:spPr>
          <a:xfrm flipV="1">
            <a:off x="5529191" y="4358825"/>
            <a:ext cx="931286" cy="57383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163427" y="5442961"/>
            <a:ext cx="1262329" cy="640080"/>
          </a:xfrm>
          <a:prstGeom prst="rightArrow">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lumMod val="75000"/>
                  </a:schemeClr>
                </a:solidFill>
                <a:effectLst/>
                <a:uLnTx/>
                <a:uFillTx/>
                <a:ea typeface="Segoe UI" pitchFamily="34" charset="0"/>
                <a:cs typeface="Segoe UI" pitchFamily="34" charset="0"/>
              </a:rPr>
              <a:t>Azure Data Lake</a:t>
            </a:r>
          </a:p>
        </p:txBody>
      </p:sp>
      <p:grpSp>
        <p:nvGrpSpPr>
          <p:cNvPr id="105" name="Group 104"/>
          <p:cNvGrpSpPr/>
          <p:nvPr/>
        </p:nvGrpSpPr>
        <p:grpSpPr>
          <a:xfrm>
            <a:off x="6897898" y="4090261"/>
            <a:ext cx="654117" cy="508398"/>
            <a:chOff x="1107857" y="-3310276"/>
            <a:chExt cx="641349" cy="498475"/>
          </a:xfrm>
          <a:solidFill>
            <a:schemeClr val="tx1"/>
          </a:solidFill>
        </p:grpSpPr>
        <p:sp>
          <p:nvSpPr>
            <p:cNvPr id="10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0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0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0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256796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274637" y="3241073"/>
            <a:ext cx="1394048" cy="2310461"/>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156" eaLnBrk="1" fontAlgn="auto" latinLnBrk="0" hangingPunct="1">
              <a:lnSpc>
                <a:spcPct val="100000"/>
              </a:lnSpc>
              <a:spcBef>
                <a:spcPts val="0"/>
              </a:spcBef>
              <a:spcAft>
                <a:spcPts val="0"/>
              </a:spcAft>
              <a:buClrTx/>
              <a:buSzTx/>
              <a:buFontTx/>
              <a:buNone/>
              <a:tabLst/>
              <a:defRPr/>
            </a:pPr>
            <a:r>
              <a:rPr kumimoji="0" lang="en-US" altLang="en-US" sz="1632"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Devices</a:t>
            </a:r>
            <a:endParaRPr kumimoji="0" lang="en-US" sz="1632"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6" name="Azuee Iot Suite"/>
          <p:cNvSpPr>
            <a:spLocks noChangeArrowheads="1"/>
          </p:cNvSpPr>
          <p:nvPr/>
        </p:nvSpPr>
        <p:spPr bwMode="auto">
          <a:xfrm>
            <a:off x="2926467" y="2067049"/>
            <a:ext cx="6691521" cy="4173413"/>
          </a:xfrm>
          <a:prstGeom prst="rect">
            <a:avLst/>
          </a:prstGeom>
          <a:solidFill>
            <a:srgbClr val="02162E"/>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chemeClr val="bg1"/>
              </a:solidFill>
              <a:effectLst/>
              <a:uLnTx/>
              <a:uFillTx/>
            </a:endParaRPr>
          </a:p>
        </p:txBody>
      </p:sp>
      <p:sp>
        <p:nvSpPr>
          <p:cNvPr id="115" name="Title 1"/>
          <p:cNvSpPr>
            <a:spLocks noGrp="1"/>
          </p:cNvSpPr>
          <p:nvPr>
            <p:ph type="title"/>
          </p:nvPr>
        </p:nvSpPr>
        <p:spPr>
          <a:xfrm>
            <a:off x="39482" y="153882"/>
            <a:ext cx="11191875" cy="1166813"/>
          </a:xfrm>
        </p:spPr>
        <p:txBody>
          <a:bodyPr>
            <a:normAutofit/>
          </a:bodyPr>
          <a:lstStyle/>
          <a:p>
            <a:r>
              <a:rPr lang="en-US" sz="4400" b="1"/>
              <a:t>Microsoft Azure IoT Suite</a:t>
            </a:r>
          </a:p>
        </p:txBody>
      </p:sp>
      <p:sp>
        <p:nvSpPr>
          <p:cNvPr id="3080" name="Rectangle 148"/>
          <p:cNvSpPr>
            <a:spLocks noChangeArrowheads="1"/>
          </p:cNvSpPr>
          <p:nvPr/>
        </p:nvSpPr>
        <p:spPr bwMode="auto">
          <a:xfrm>
            <a:off x="6977282" y="3150583"/>
            <a:ext cx="3434436" cy="2412283"/>
          </a:xfrm>
          <a:prstGeom prst="rect">
            <a:avLst/>
          </a:prstGeom>
          <a:no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nvGrpSpPr>
          <p:cNvPr id="12293" name="Group 12292"/>
          <p:cNvGrpSpPr/>
          <p:nvPr/>
        </p:nvGrpSpPr>
        <p:grpSpPr>
          <a:xfrm>
            <a:off x="1735068" y="4393874"/>
            <a:ext cx="1075084" cy="118195"/>
            <a:chOff x="2220913" y="3722688"/>
            <a:chExt cx="1054100" cy="115888"/>
          </a:xfrm>
          <a:solidFill>
            <a:schemeClr val="bg1">
              <a:lumMod val="75000"/>
            </a:schemeClr>
          </a:solidFill>
        </p:grpSpPr>
        <p:sp>
          <p:nvSpPr>
            <p:cNvPr id="3208" name="Line 18"/>
            <p:cNvSpPr>
              <a:spLocks noChangeShapeType="1"/>
            </p:cNvSpPr>
            <p:nvPr/>
          </p:nvSpPr>
          <p:spPr bwMode="auto">
            <a:xfrm>
              <a:off x="2220913" y="3779838"/>
              <a:ext cx="966788" cy="0"/>
            </a:xfrm>
            <a:prstGeom prst="line">
              <a:avLst/>
            </a:prstGeom>
            <a:grpFill/>
            <a:ln w="22225" cap="rnd">
              <a:solidFill>
                <a:schemeClr val="bg1">
                  <a:lumMod val="75000"/>
                </a:schemeClr>
              </a:solidFill>
              <a:prstDash val="solid"/>
              <a:round/>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grpSp>
        <p:nvGrpSpPr>
          <p:cNvPr id="12295" name="Group 12294"/>
          <p:cNvGrpSpPr/>
          <p:nvPr/>
        </p:nvGrpSpPr>
        <p:grpSpPr>
          <a:xfrm>
            <a:off x="1735067" y="4659407"/>
            <a:ext cx="1062132" cy="118195"/>
            <a:chOff x="2220913" y="3983038"/>
            <a:chExt cx="1041400" cy="115888"/>
          </a:xfrm>
        </p:grpSpPr>
        <p:sp>
          <p:nvSpPr>
            <p:cNvPr id="209"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grpSp>
        <p:nvGrpSpPr>
          <p:cNvPr id="12289" name="Group 12288"/>
          <p:cNvGrpSpPr/>
          <p:nvPr/>
        </p:nvGrpSpPr>
        <p:grpSpPr>
          <a:xfrm>
            <a:off x="804084" y="3866046"/>
            <a:ext cx="333535" cy="344869"/>
            <a:chOff x="1308100" y="3205163"/>
            <a:chExt cx="327025" cy="338138"/>
          </a:xfrm>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sp>
        <p:nvSpPr>
          <p:cNvPr id="3210" name="Rectangle 20"/>
          <p:cNvSpPr>
            <a:spLocks noChangeArrowheads="1"/>
          </p:cNvSpPr>
          <p:nvPr/>
        </p:nvSpPr>
        <p:spPr bwMode="auto">
          <a:xfrm>
            <a:off x="10793128" y="3510078"/>
            <a:ext cx="1341810" cy="1861968"/>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156" eaLnBrk="1" fontAlgn="auto" latinLnBrk="0" hangingPunct="1">
              <a:lnSpc>
                <a:spcPct val="100000"/>
              </a:lnSpc>
              <a:spcBef>
                <a:spcPts val="0"/>
              </a:spcBef>
              <a:spcAft>
                <a:spcPts val="0"/>
              </a:spcAft>
              <a:buClrTx/>
              <a:buSzTx/>
              <a:buFontTx/>
              <a:buNone/>
              <a:tabLst/>
              <a:defRPr/>
            </a:pPr>
            <a:r>
              <a:rPr kumimoji="0" lang="en-US" altLang="en-US" sz="1632"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Back end systems and processes</a:t>
            </a:r>
          </a:p>
          <a:p>
            <a:pPr marL="0" marR="0" lvl="0" indent="0" defTabSz="951156"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53" name="Rectangle 127"/>
          <p:cNvSpPr>
            <a:spLocks noChangeArrowheads="1"/>
          </p:cNvSpPr>
          <p:nvPr/>
        </p:nvSpPr>
        <p:spPr bwMode="auto">
          <a:xfrm>
            <a:off x="685889" y="4321014"/>
            <a:ext cx="35968"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32597" eaLnBrk="0" fontAlgn="base" latinLnBrk="0" hangingPunct="0">
              <a:lnSpc>
                <a:spcPct val="100000"/>
              </a:lnSpc>
              <a:spcBef>
                <a:spcPct val="0"/>
              </a:spcBef>
              <a:spcAft>
                <a:spcPct val="0"/>
              </a:spcAft>
              <a:buClrTx/>
              <a:buSzTx/>
              <a:buFontTx/>
              <a:buNone/>
              <a:tabLst/>
              <a:defRPr/>
            </a:pPr>
            <a:r>
              <a:rPr kumimoji="0" lang="en-US" altLang="en-US" sz="1020" b="0" i="0" u="none" strike="noStrike" kern="0" cap="none" spc="0" normalizeH="0" baseline="0" noProof="0">
                <a:ln>
                  <a:noFill/>
                </a:ln>
                <a:solidFill>
                  <a:srgbClr val="00188F"/>
                </a:solidFill>
                <a:effectLst/>
                <a:uLnTx/>
                <a:uFillTx/>
                <a:latin typeface="Segoe UI" panose="020B0502040204020203" pitchFamily="34" charset="0"/>
              </a:rPr>
              <a:t> </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87" name="Freeform 386"/>
          <p:cNvSpPr>
            <a:spLocks noChangeAspect="1"/>
          </p:cNvSpPr>
          <p:nvPr/>
        </p:nvSpPr>
        <p:spPr bwMode="auto">
          <a:xfrm rot="5280000">
            <a:off x="3220387"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5417">
                    <a:schemeClr val="accent6"/>
                  </a:gs>
                  <a:gs pos="100000">
                    <a:schemeClr val="accent6"/>
                  </a:gs>
                </a:gsLst>
                <a:lin ang="5400000" scaled="0"/>
              </a:gradFill>
              <a:effectLst/>
              <a:uLnTx/>
              <a:uFillTx/>
            </a:endParaRPr>
          </a:p>
        </p:txBody>
      </p:sp>
      <p:grpSp>
        <p:nvGrpSpPr>
          <p:cNvPr id="12575" name="Group 12574"/>
          <p:cNvGrpSpPr/>
          <p:nvPr/>
        </p:nvGrpSpPr>
        <p:grpSpPr>
          <a:xfrm>
            <a:off x="5397466" y="4104136"/>
            <a:ext cx="493826" cy="508398"/>
            <a:chOff x="2296894" y="-3310276"/>
            <a:chExt cx="484187" cy="498475"/>
          </a:xfrm>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sp>
        <p:nvSpPr>
          <p:cNvPr id="12369" name="Rectangle 180"/>
          <p:cNvSpPr>
            <a:spLocks noChangeArrowheads="1"/>
          </p:cNvSpPr>
          <p:nvPr/>
        </p:nvSpPr>
        <p:spPr bwMode="auto">
          <a:xfrm>
            <a:off x="5319749"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32597" eaLnBrk="0" fontAlgn="base" latinLnBrk="0" hangingPunct="0">
              <a:lnSpc>
                <a:spcPct val="100000"/>
              </a:lnSpc>
              <a:spcBef>
                <a:spcPct val="0"/>
              </a:spcBef>
              <a:spcAft>
                <a:spcPct val="0"/>
              </a:spcAft>
              <a:buClrTx/>
              <a:buSzTx/>
              <a:buFontTx/>
              <a:buNone/>
              <a:tabLst/>
              <a:defRPr/>
            </a:pPr>
            <a:r>
              <a:rPr kumimoji="0" lang="en-US" altLang="en-US" sz="1122" b="0" i="0" u="none" strike="noStrike" kern="0" cap="none" spc="0" normalizeH="0" baseline="0" noProof="0">
                <a:ln>
                  <a:noFill/>
                </a:ln>
                <a:solidFill>
                  <a:srgbClr val="0078D7"/>
                </a:solidFill>
                <a:effectLst/>
                <a:uLnTx/>
                <a:uFillTx/>
                <a:latin typeface="Segoe UI" panose="020B0502040204020203" pitchFamily="34" charset="0"/>
              </a:rPr>
              <a:t>Event Hub</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370" name="Line 181"/>
          <p:cNvSpPr>
            <a:spLocks noChangeShapeType="1"/>
          </p:cNvSpPr>
          <p:nvPr/>
        </p:nvSpPr>
        <p:spPr bwMode="auto">
          <a:xfrm>
            <a:off x="3689312"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71" name="Freeform 182"/>
          <p:cNvSpPr>
            <a:spLocks/>
          </p:cNvSpPr>
          <p:nvPr/>
        </p:nvSpPr>
        <p:spPr bwMode="auto">
          <a:xfrm>
            <a:off x="4045515"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72" name="Line 183"/>
          <p:cNvSpPr>
            <a:spLocks noChangeShapeType="1"/>
          </p:cNvSpPr>
          <p:nvPr/>
        </p:nvSpPr>
        <p:spPr bwMode="auto">
          <a:xfrm>
            <a:off x="5899388"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73" name="Freeform 184"/>
          <p:cNvSpPr>
            <a:spLocks/>
          </p:cNvSpPr>
          <p:nvPr/>
        </p:nvSpPr>
        <p:spPr bwMode="auto">
          <a:xfrm>
            <a:off x="6338165"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nvGrpSpPr>
          <p:cNvPr id="12574" name="Group 12573"/>
          <p:cNvGrpSpPr/>
          <p:nvPr/>
        </p:nvGrpSpPr>
        <p:grpSpPr>
          <a:xfrm>
            <a:off x="5418515" y="3247630"/>
            <a:ext cx="467920" cy="406395"/>
            <a:chOff x="2317532" y="-4150064"/>
            <a:chExt cx="458787" cy="398463"/>
          </a:xfrm>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sp>
        <p:nvSpPr>
          <p:cNvPr id="12378" name="Rectangle 189"/>
          <p:cNvSpPr>
            <a:spLocks noChangeArrowheads="1"/>
          </p:cNvSpPr>
          <p:nvPr/>
        </p:nvSpPr>
        <p:spPr bwMode="auto">
          <a:xfrm>
            <a:off x="5212888"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32597" eaLnBrk="0" fontAlgn="base" latinLnBrk="0" hangingPunct="0">
              <a:lnSpc>
                <a:spcPct val="100000"/>
              </a:lnSpc>
              <a:spcBef>
                <a:spcPct val="0"/>
              </a:spcBef>
              <a:spcAft>
                <a:spcPct val="0"/>
              </a:spcAft>
              <a:buClrTx/>
              <a:buSzTx/>
              <a:buFontTx/>
              <a:buNone/>
              <a:tabLst/>
              <a:defRPr/>
            </a:pPr>
            <a:r>
              <a:rPr kumimoji="0" lang="en-US" altLang="en-US" sz="1122" b="0" i="0" u="none" strike="noStrike" kern="0" cap="none" spc="0" normalizeH="0" baseline="0" noProof="0">
                <a:ln>
                  <a:noFill/>
                </a:ln>
                <a:solidFill>
                  <a:srgbClr val="0078D7"/>
                </a:solidFill>
                <a:effectLst/>
                <a:uLnTx/>
                <a:uFillTx/>
                <a:latin typeface="Segoe UI" panose="020B0502040204020203" pitchFamily="34" charset="0"/>
              </a:rPr>
              <a:t>Storage blobs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379" name="Freeform 190"/>
          <p:cNvSpPr>
            <a:spLocks noEditPoints="1"/>
          </p:cNvSpPr>
          <p:nvPr/>
        </p:nvSpPr>
        <p:spPr bwMode="auto">
          <a:xfrm>
            <a:off x="7584874"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80" name="Rectangle 191"/>
          <p:cNvSpPr>
            <a:spLocks noChangeArrowheads="1"/>
          </p:cNvSpPr>
          <p:nvPr/>
        </p:nvSpPr>
        <p:spPr bwMode="auto">
          <a:xfrm>
            <a:off x="7342009"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32597" eaLnBrk="0" fontAlgn="base" latinLnBrk="0" hangingPunct="0">
              <a:lnSpc>
                <a:spcPct val="100000"/>
              </a:lnSpc>
              <a:spcBef>
                <a:spcPct val="0"/>
              </a:spcBef>
              <a:spcAft>
                <a:spcPct val="0"/>
              </a:spcAft>
              <a:buClrTx/>
              <a:buSzTx/>
              <a:buFontTx/>
              <a:buNone/>
              <a:tabLst/>
              <a:defRPr/>
            </a:pPr>
            <a:r>
              <a:rPr kumimoji="0" lang="en-US" altLang="en-US" sz="1122" b="0" i="0" u="none" strike="noStrike" kern="0" cap="none" spc="0" normalizeH="0" baseline="0" noProof="0">
                <a:ln>
                  <a:noFill/>
                </a:ln>
                <a:solidFill>
                  <a:srgbClr val="0078D7"/>
                </a:solidFill>
                <a:effectLst/>
                <a:uLnTx/>
                <a:uFillTx/>
                <a:latin typeface="Segoe UI" panose="020B0502040204020203" pitchFamily="34" charset="0"/>
              </a:rPr>
              <a:t>DocumentDB</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381" name="Freeform 192"/>
          <p:cNvSpPr>
            <a:spLocks/>
          </p:cNvSpPr>
          <p:nvPr/>
        </p:nvSpPr>
        <p:spPr bwMode="auto">
          <a:xfrm>
            <a:off x="6940471"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82" name="Freeform 193"/>
          <p:cNvSpPr>
            <a:spLocks/>
          </p:cNvSpPr>
          <p:nvPr/>
        </p:nvSpPr>
        <p:spPr bwMode="auto">
          <a:xfrm>
            <a:off x="7678782"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83" name="Freeform 194"/>
          <p:cNvSpPr>
            <a:spLocks/>
          </p:cNvSpPr>
          <p:nvPr/>
        </p:nvSpPr>
        <p:spPr bwMode="auto">
          <a:xfrm>
            <a:off x="4511816"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84" name="Freeform 195"/>
          <p:cNvSpPr>
            <a:spLocks/>
          </p:cNvSpPr>
          <p:nvPr/>
        </p:nvSpPr>
        <p:spPr bwMode="auto">
          <a:xfrm>
            <a:off x="5267938"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nvGrpSpPr>
          <p:cNvPr id="12579" name="Group 12578"/>
          <p:cNvGrpSpPr/>
          <p:nvPr/>
        </p:nvGrpSpPr>
        <p:grpSpPr>
          <a:xfrm>
            <a:off x="6435311" y="2463984"/>
            <a:ext cx="518113" cy="459825"/>
            <a:chOff x="3314482" y="-4918414"/>
            <a:chExt cx="508000" cy="450850"/>
          </a:xfrm>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nvGrpSpPr>
            <p:cNvPr id="12578" name="Group 12577"/>
            <p:cNvGrpSpPr/>
            <p:nvPr/>
          </p:nvGrpSpPr>
          <p:grpSpPr>
            <a:xfrm>
              <a:off x="3395444" y="-4880314"/>
              <a:ext cx="363537" cy="342900"/>
              <a:chOff x="3395444" y="-4880314"/>
              <a:chExt cx="363537" cy="342900"/>
            </a:xfrm>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grpSp>
      <p:sp>
        <p:nvSpPr>
          <p:cNvPr id="12402" name="Rectangle 212"/>
          <p:cNvSpPr>
            <a:spLocks noChangeArrowheads="1"/>
          </p:cNvSpPr>
          <p:nvPr/>
        </p:nvSpPr>
        <p:spPr bwMode="auto">
          <a:xfrm>
            <a:off x="6217471"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122" b="0" i="0" u="none" strike="noStrike" kern="0" cap="none" spc="0" normalizeH="0" baseline="0" noProof="0">
                <a:ln>
                  <a:noFill/>
                </a:ln>
                <a:solidFill>
                  <a:srgbClr val="0078D7"/>
                </a:solidFill>
                <a:effectLst/>
                <a:uLnTx/>
                <a:uFillTx/>
                <a:latin typeface="Segoe UI" panose="020B0502040204020203" pitchFamily="34" charset="0"/>
              </a:rPr>
              <a:t>Web/Mobile App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403" name="Freeform 213"/>
          <p:cNvSpPr>
            <a:spLocks/>
          </p:cNvSpPr>
          <p:nvPr/>
        </p:nvSpPr>
        <p:spPr bwMode="auto">
          <a:xfrm>
            <a:off x="7037617"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404" name="Freeform 214"/>
          <p:cNvSpPr>
            <a:spLocks/>
          </p:cNvSpPr>
          <p:nvPr/>
        </p:nvSpPr>
        <p:spPr bwMode="auto">
          <a:xfrm>
            <a:off x="6940471"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405" name="Freeform 215"/>
          <p:cNvSpPr>
            <a:spLocks/>
          </p:cNvSpPr>
          <p:nvPr/>
        </p:nvSpPr>
        <p:spPr bwMode="auto">
          <a:xfrm>
            <a:off x="7678782"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406" name="Freeform 216"/>
          <p:cNvSpPr>
            <a:spLocks/>
          </p:cNvSpPr>
          <p:nvPr/>
        </p:nvSpPr>
        <p:spPr bwMode="auto">
          <a:xfrm>
            <a:off x="5653284"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407" name="Line 217"/>
          <p:cNvSpPr>
            <a:spLocks noChangeShapeType="1"/>
          </p:cNvSpPr>
          <p:nvPr/>
        </p:nvSpPr>
        <p:spPr bwMode="auto">
          <a:xfrm flipV="1">
            <a:off x="6694367"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408" name="Freeform 218"/>
          <p:cNvSpPr>
            <a:spLocks/>
          </p:cNvSpPr>
          <p:nvPr/>
        </p:nvSpPr>
        <p:spPr bwMode="auto">
          <a:xfrm>
            <a:off x="6629603"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34" name="Freeform 234"/>
          <p:cNvSpPr>
            <a:spLocks/>
          </p:cNvSpPr>
          <p:nvPr/>
        </p:nvSpPr>
        <p:spPr bwMode="auto">
          <a:xfrm>
            <a:off x="3410827"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35" name="Freeform 235"/>
          <p:cNvSpPr>
            <a:spLocks/>
          </p:cNvSpPr>
          <p:nvPr/>
        </p:nvSpPr>
        <p:spPr bwMode="auto">
          <a:xfrm>
            <a:off x="3346063"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nvGrpSpPr>
          <p:cNvPr id="12576" name="Group 12575"/>
          <p:cNvGrpSpPr/>
          <p:nvPr/>
        </p:nvGrpSpPr>
        <p:grpSpPr>
          <a:xfrm>
            <a:off x="4184758" y="4104136"/>
            <a:ext cx="654117" cy="508398"/>
            <a:chOff x="1107857" y="-3310276"/>
            <a:chExt cx="641349" cy="498475"/>
          </a:xfrm>
          <a:solidFill>
            <a:srgbClr val="F78C1F"/>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sp>
        <p:nvSpPr>
          <p:cNvPr id="340" name="Rectangle 240"/>
          <p:cNvSpPr>
            <a:spLocks noChangeArrowheads="1"/>
          </p:cNvSpPr>
          <p:nvPr/>
        </p:nvSpPr>
        <p:spPr bwMode="auto">
          <a:xfrm>
            <a:off x="3987228"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32597" eaLnBrk="0" fontAlgn="base" latinLnBrk="0" hangingPunct="0">
              <a:lnSpc>
                <a:spcPct val="100000"/>
              </a:lnSpc>
              <a:spcBef>
                <a:spcPct val="0"/>
              </a:spcBef>
              <a:spcAft>
                <a:spcPct val="0"/>
              </a:spcAft>
              <a:buClrTx/>
              <a:buSzTx/>
              <a:buFontTx/>
              <a:buNone/>
              <a:tabLst/>
              <a:defRPr/>
            </a:pPr>
            <a:r>
              <a:rPr kumimoji="0" lang="en-US" altLang="en-US" sz="1122" b="0" i="0" u="none" strike="noStrike" kern="0" cap="none" spc="0" normalizeH="0" baseline="0" noProof="0">
                <a:ln>
                  <a:noFill/>
                </a:ln>
                <a:solidFill>
                  <a:schemeClr val="accent2">
                    <a:lumMod val="20000"/>
                    <a:lumOff val="80000"/>
                  </a:schemeClr>
                </a:solidFill>
                <a:effectLst/>
                <a:uLnTx/>
                <a:uFillTx/>
                <a:latin typeface="Segoe UI" panose="020B0502040204020203" pitchFamily="34" charset="0"/>
              </a:rPr>
              <a:t>Stream Analytics</a:t>
            </a:r>
            <a:endParaRPr kumimoji="0" lang="en-US" altLang="en-US" sz="1800" b="0" i="0" u="none" strike="noStrike" kern="0" cap="none" spc="0" normalizeH="0" baseline="0" noProof="0">
              <a:ln>
                <a:noFill/>
              </a:ln>
              <a:solidFill>
                <a:schemeClr val="accent2">
                  <a:lumMod val="20000"/>
                  <a:lumOff val="80000"/>
                </a:schemeClr>
              </a:solidFill>
              <a:effectLst/>
              <a:uLnTx/>
              <a:uFillTx/>
              <a:latin typeface="Arial" panose="020B0604020202020204" pitchFamily="34" charset="0"/>
            </a:endParaRPr>
          </a:p>
        </p:txBody>
      </p:sp>
      <p:sp>
        <p:nvSpPr>
          <p:cNvPr id="341" name="Line 241"/>
          <p:cNvSpPr>
            <a:spLocks noChangeShapeType="1"/>
          </p:cNvSpPr>
          <p:nvPr/>
        </p:nvSpPr>
        <p:spPr bwMode="auto">
          <a:xfrm>
            <a:off x="4856686"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42" name="Freeform 242"/>
          <p:cNvSpPr>
            <a:spLocks/>
          </p:cNvSpPr>
          <p:nvPr/>
        </p:nvSpPr>
        <p:spPr bwMode="auto">
          <a:xfrm>
            <a:off x="5259843"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nvGrpSpPr>
          <p:cNvPr id="12577" name="Group 12576"/>
          <p:cNvGrpSpPr/>
          <p:nvPr/>
        </p:nvGrpSpPr>
        <p:grpSpPr>
          <a:xfrm>
            <a:off x="8906062" y="4115469"/>
            <a:ext cx="433920" cy="435539"/>
            <a:chOff x="5737007" y="-3299164"/>
            <a:chExt cx="425450" cy="427038"/>
          </a:xfrm>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49"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sp>
        <p:nvSpPr>
          <p:cNvPr id="350" name="Rectangle 250"/>
          <p:cNvSpPr>
            <a:spLocks noChangeArrowheads="1"/>
          </p:cNvSpPr>
          <p:nvPr/>
        </p:nvSpPr>
        <p:spPr bwMode="auto">
          <a:xfrm>
            <a:off x="8740914"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32597" eaLnBrk="0" fontAlgn="base" latinLnBrk="0" hangingPunct="0">
              <a:lnSpc>
                <a:spcPct val="100000"/>
              </a:lnSpc>
              <a:spcBef>
                <a:spcPct val="0"/>
              </a:spcBef>
              <a:spcAft>
                <a:spcPct val="0"/>
              </a:spcAft>
              <a:buClrTx/>
              <a:buSzTx/>
              <a:buFontTx/>
              <a:buNone/>
              <a:tabLst/>
              <a:defRPr/>
            </a:pPr>
            <a:r>
              <a:rPr kumimoji="0" lang="en-US" altLang="en-US" sz="1122" b="0" i="0" u="none" strike="noStrike" kern="0" cap="none" spc="0" normalizeH="0" baseline="0" noProof="0">
                <a:ln>
                  <a:noFill/>
                </a:ln>
                <a:solidFill>
                  <a:srgbClr val="0078D7"/>
                </a:solidFill>
                <a:effectLst/>
                <a:uLnTx/>
                <a:uFillTx/>
                <a:latin typeface="Segoe UI" panose="020B0502040204020203" pitchFamily="34" charset="0"/>
              </a:rPr>
              <a:t>Logic Apps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52" name="Line 251"/>
          <p:cNvSpPr>
            <a:spLocks noChangeShapeType="1"/>
          </p:cNvSpPr>
          <p:nvPr/>
        </p:nvSpPr>
        <p:spPr bwMode="auto">
          <a:xfrm>
            <a:off x="6940471"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53" name="Freeform 252"/>
          <p:cNvSpPr>
            <a:spLocks/>
          </p:cNvSpPr>
          <p:nvPr/>
        </p:nvSpPr>
        <p:spPr bwMode="auto">
          <a:xfrm>
            <a:off x="8765200"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nvGrpSpPr>
          <p:cNvPr id="12571" name="Group 12570"/>
          <p:cNvGrpSpPr/>
          <p:nvPr/>
        </p:nvGrpSpPr>
        <p:grpSpPr>
          <a:xfrm>
            <a:off x="7497443" y="5078836"/>
            <a:ext cx="488969" cy="495446"/>
            <a:chOff x="4355882" y="-2354601"/>
            <a:chExt cx="479425" cy="485775"/>
          </a:xfrm>
        </p:grpSpPr>
        <p:sp>
          <p:nvSpPr>
            <p:cNvPr id="35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5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5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sp>
        <p:nvSpPr>
          <p:cNvPr id="375" name="Rectangle 256"/>
          <p:cNvSpPr>
            <a:spLocks noChangeArrowheads="1"/>
          </p:cNvSpPr>
          <p:nvPr/>
        </p:nvSpPr>
        <p:spPr bwMode="auto">
          <a:xfrm>
            <a:off x="7563825"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32597" eaLnBrk="0" fontAlgn="base" latinLnBrk="0" hangingPunct="0">
              <a:lnSpc>
                <a:spcPct val="100000"/>
              </a:lnSpc>
              <a:spcBef>
                <a:spcPct val="0"/>
              </a:spcBef>
              <a:spcAft>
                <a:spcPct val="0"/>
              </a:spcAft>
              <a:buClrTx/>
              <a:buSzTx/>
              <a:buFontTx/>
              <a:buNone/>
              <a:tabLst/>
              <a:defRPr/>
            </a:pPr>
            <a:r>
              <a:rPr kumimoji="0" lang="en-US" altLang="en-US" sz="1122" b="0" i="0" u="none" strike="noStrike" kern="0" cap="none" spc="0" normalizeH="0" baseline="0" noProof="0">
                <a:ln>
                  <a:noFill/>
                </a:ln>
                <a:solidFill>
                  <a:srgbClr val="0078D7"/>
                </a:solidFill>
                <a:effectLst/>
                <a:uLnTx/>
                <a:uFillTx/>
                <a:latin typeface="Segoe UI" panose="020B0502040204020203" pitchFamily="34" charset="0"/>
              </a:rPr>
              <a:t>Azure </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76" name="Rectangle 257"/>
          <p:cNvSpPr>
            <a:spLocks noChangeArrowheads="1"/>
          </p:cNvSpPr>
          <p:nvPr/>
        </p:nvSpPr>
        <p:spPr bwMode="auto">
          <a:xfrm>
            <a:off x="7240005"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32597" eaLnBrk="0" fontAlgn="base" latinLnBrk="0" hangingPunct="0">
              <a:lnSpc>
                <a:spcPct val="100000"/>
              </a:lnSpc>
              <a:spcBef>
                <a:spcPct val="0"/>
              </a:spcBef>
              <a:spcAft>
                <a:spcPct val="0"/>
              </a:spcAft>
              <a:buClrTx/>
              <a:buSzTx/>
              <a:buFontTx/>
              <a:buNone/>
              <a:tabLst/>
              <a:defRPr/>
            </a:pPr>
            <a:r>
              <a:rPr kumimoji="0" lang="en-US" altLang="en-US" sz="1122" b="0" i="0" u="none" strike="noStrike" kern="0" cap="none" spc="0" normalizeH="0" baseline="0" noProof="0">
                <a:ln>
                  <a:noFill/>
                </a:ln>
                <a:solidFill>
                  <a:srgbClr val="0078D7"/>
                </a:solidFill>
                <a:effectLst/>
                <a:uLnTx/>
                <a:uFillTx/>
                <a:latin typeface="Segoe UI" panose="020B0502040204020203" pitchFamily="34" charset="0"/>
              </a:rPr>
              <a:t>Active Directory</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78" name="Rectangle 260"/>
          <p:cNvSpPr>
            <a:spLocks noChangeArrowheads="1"/>
          </p:cNvSpPr>
          <p:nvPr/>
        </p:nvSpPr>
        <p:spPr bwMode="auto">
          <a:xfrm>
            <a:off x="3180914"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32597" eaLnBrk="0" fontAlgn="base" latinLnBrk="0" hangingPunct="0">
              <a:lnSpc>
                <a:spcPct val="100000"/>
              </a:lnSpc>
              <a:spcBef>
                <a:spcPct val="0"/>
              </a:spcBef>
              <a:spcAft>
                <a:spcPct val="0"/>
              </a:spcAft>
              <a:buClrTx/>
              <a:buSzTx/>
              <a:buFontTx/>
              <a:buNone/>
              <a:tabLst/>
              <a:defRPr/>
            </a:pPr>
            <a:r>
              <a:rPr kumimoji="0" lang="en-US" altLang="en-US" sz="1122" b="0" i="0" u="none" strike="noStrike" kern="0" cap="none" spc="0" normalizeH="0" baseline="0" noProof="0">
                <a:ln>
                  <a:noFill/>
                </a:ln>
                <a:solidFill>
                  <a:srgbClr val="0078D7"/>
                </a:solidFill>
                <a:effectLst/>
                <a:uLnTx/>
                <a:uFillTx/>
                <a:latin typeface="Segoe UI" panose="020B0502040204020203" pitchFamily="34" charset="0"/>
              </a:rPr>
              <a:t>IoT Hub</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nvGrpSpPr>
          <p:cNvPr id="12570" name="Group 12569"/>
          <p:cNvGrpSpPr/>
          <p:nvPr/>
        </p:nvGrpSpPr>
        <p:grpSpPr>
          <a:xfrm>
            <a:off x="6435311" y="4104136"/>
            <a:ext cx="518113" cy="458207"/>
            <a:chOff x="3314482" y="-3310276"/>
            <a:chExt cx="508000" cy="449263"/>
          </a:xfrm>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sp>
        <p:nvSpPr>
          <p:cNvPr id="12559" name="Rectangle 275"/>
          <p:cNvSpPr>
            <a:spLocks noChangeArrowheads="1"/>
          </p:cNvSpPr>
          <p:nvPr/>
        </p:nvSpPr>
        <p:spPr bwMode="auto">
          <a:xfrm>
            <a:off x="6389977"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32597" eaLnBrk="0" fontAlgn="base" latinLnBrk="0" hangingPunct="0">
              <a:lnSpc>
                <a:spcPct val="100000"/>
              </a:lnSpc>
              <a:spcBef>
                <a:spcPct val="0"/>
              </a:spcBef>
              <a:spcAft>
                <a:spcPct val="0"/>
              </a:spcAft>
              <a:buClrTx/>
              <a:buSzTx/>
              <a:buFontTx/>
              <a:buNone/>
              <a:tabLst/>
              <a:defRPr/>
            </a:pPr>
            <a:r>
              <a:rPr kumimoji="0" lang="en-US" altLang="en-US" sz="1122" b="0" i="0" u="none" strike="noStrike" kern="0" cap="none" spc="0" normalizeH="0" baseline="0" noProof="0">
                <a:ln>
                  <a:noFill/>
                </a:ln>
                <a:solidFill>
                  <a:srgbClr val="0078D7"/>
                </a:solidFill>
                <a:effectLst/>
                <a:uLnTx/>
                <a:uFillTx/>
                <a:latin typeface="Segoe UI" panose="020B0502040204020203" pitchFamily="34" charset="0"/>
              </a:rPr>
              <a:t>Web Jobs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nvGrpSpPr>
          <p:cNvPr id="12582" name="Group 12581"/>
          <p:cNvGrpSpPr/>
          <p:nvPr/>
        </p:nvGrpSpPr>
        <p:grpSpPr>
          <a:xfrm>
            <a:off x="8557361" y="2425056"/>
            <a:ext cx="565680" cy="762176"/>
            <a:chOff x="8694268" y="2095333"/>
            <a:chExt cx="554639" cy="747299"/>
          </a:xfrm>
        </p:grpSpPr>
        <p:sp>
          <p:nvSpPr>
            <p:cNvPr id="12569" name="Rectangle 287"/>
            <p:cNvSpPr>
              <a:spLocks noChangeArrowheads="1"/>
            </p:cNvSpPr>
            <p:nvPr/>
          </p:nvSpPr>
          <p:spPr bwMode="auto">
            <a:xfrm>
              <a:off x="8694268" y="2669956"/>
              <a:ext cx="554639"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32597" eaLnBrk="0" fontAlgn="base" latinLnBrk="0" hangingPunct="0">
                <a:lnSpc>
                  <a:spcPct val="100000"/>
                </a:lnSpc>
                <a:spcBef>
                  <a:spcPct val="0"/>
                </a:spcBef>
                <a:spcAft>
                  <a:spcPct val="0"/>
                </a:spcAft>
                <a:buClrTx/>
                <a:buSzTx/>
                <a:buFontTx/>
                <a:buNone/>
                <a:tabLst/>
                <a:defRPr/>
              </a:pPr>
              <a:r>
                <a:rPr kumimoji="0" lang="en-US" altLang="en-US" sz="1122" b="0" i="0" u="none" strike="noStrike" kern="0" cap="none" spc="0" normalizeH="0" baseline="0" noProof="0">
                  <a:ln>
                    <a:noFill/>
                  </a:ln>
                  <a:solidFill>
                    <a:srgbClr val="0070C0"/>
                  </a:solidFill>
                  <a:effectLst/>
                  <a:uLnTx/>
                  <a:uFillTx/>
                  <a:latin typeface="Segoe UI" panose="020B0502040204020203" pitchFamily="34" charset="0"/>
                </a:rPr>
                <a:t>Power BI</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581" name="Rectangle 12580"/>
            <p:cNvSpPr/>
            <p:nvPr>
              <p:custDataLst>
                <p:tags r:id="rId1"/>
              </p:custDataLst>
            </p:nvPr>
          </p:nvSpPr>
          <p:spPr bwMode="auto">
            <a:xfrm>
              <a:off x="8699209" y="2095333"/>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1530" b="0" i="0" u="none" strike="noStrike" kern="0" cap="none" spc="0" normalizeH="0" baseline="0" noProof="0">
                <a:ln>
                  <a:noFill/>
                </a:ln>
                <a:gradFill flip="none" rotWithShape="1">
                  <a:gsLst>
                    <a:gs pos="5417">
                      <a:srgbClr val="FFFFFF"/>
                    </a:gs>
                    <a:gs pos="100000">
                      <a:srgbClr val="FFFFFF"/>
                    </a:gs>
                  </a:gsLst>
                  <a:lin ang="5400000" scaled="0"/>
                  <a:tileRect/>
                </a:gradFill>
                <a:effectLst/>
                <a:uLnTx/>
                <a:uFillTx/>
              </a:endParaRPr>
            </a:p>
          </p:txBody>
        </p:sp>
        <p:grpSp>
          <p:nvGrpSpPr>
            <p:cNvPr id="326" name="Group 325"/>
            <p:cNvGrpSpPr/>
            <p:nvPr/>
          </p:nvGrpSpPr>
          <p:grpSpPr>
            <a:xfrm>
              <a:off x="8831399" y="2232704"/>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auto" latinLnBrk="0" hangingPunct="1">
                  <a:lnSpc>
                    <a:spcPct val="90000"/>
                  </a:lnSpc>
                  <a:spcBef>
                    <a:spcPts val="0"/>
                  </a:spcBef>
                  <a:spcAft>
                    <a:spcPts val="0"/>
                  </a:spcAft>
                  <a:buClrTx/>
                  <a:buSzTx/>
                  <a:buFontTx/>
                  <a:buNone/>
                  <a:tabLst/>
                  <a:defRPr/>
                </a:pPr>
                <a:endParaRPr kumimoji="0" lang="en-US" sz="2040"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auto" latinLnBrk="0" hangingPunct="1">
                  <a:lnSpc>
                    <a:spcPct val="90000"/>
                  </a:lnSpc>
                  <a:spcBef>
                    <a:spcPts val="0"/>
                  </a:spcBef>
                  <a:spcAft>
                    <a:spcPts val="0"/>
                  </a:spcAft>
                  <a:buClrTx/>
                  <a:buSzTx/>
                  <a:buFontTx/>
                  <a:buNone/>
                  <a:tabLst/>
                  <a:defRPr/>
                </a:pPr>
                <a:endParaRPr kumimoji="0" lang="en-US" sz="2040"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auto" latinLnBrk="0" hangingPunct="1">
                  <a:lnSpc>
                    <a:spcPct val="90000"/>
                  </a:lnSpc>
                  <a:spcBef>
                    <a:spcPts val="0"/>
                  </a:spcBef>
                  <a:spcAft>
                    <a:spcPts val="0"/>
                  </a:spcAft>
                  <a:buClrTx/>
                  <a:buSzTx/>
                  <a:buFontTx/>
                  <a:buNone/>
                  <a:tabLst/>
                  <a:defRPr/>
                </a:pPr>
                <a:endParaRPr kumimoji="0" lang="en-US" sz="2040"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auto" latinLnBrk="0" hangingPunct="1">
                  <a:lnSpc>
                    <a:spcPct val="90000"/>
                  </a:lnSpc>
                  <a:spcBef>
                    <a:spcPts val="0"/>
                  </a:spcBef>
                  <a:spcAft>
                    <a:spcPts val="0"/>
                  </a:spcAft>
                  <a:buClrTx/>
                  <a:buSzTx/>
                  <a:buFontTx/>
                  <a:buNone/>
                  <a:tabLst/>
                  <a:defRPr/>
                </a:pPr>
                <a:endParaRPr kumimoji="0" lang="en-US" sz="2040"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prstClr val="white"/>
                  </a:solidFill>
                  <a:effectLst/>
                  <a:uLnTx/>
                  <a:uFillTx/>
                </a:endParaRPr>
              </a:p>
            </p:txBody>
          </p:sp>
        </p:grpSp>
      </p:grpSp>
      <p:grpSp>
        <p:nvGrpSpPr>
          <p:cNvPr id="299" name="Group 298"/>
          <p:cNvGrpSpPr/>
          <p:nvPr/>
        </p:nvGrpSpPr>
        <p:grpSpPr>
          <a:xfrm>
            <a:off x="9697711" y="4728469"/>
            <a:ext cx="1075084" cy="118195"/>
            <a:chOff x="2220913" y="3722688"/>
            <a:chExt cx="1054100" cy="115888"/>
          </a:xfrm>
          <a:solidFill>
            <a:schemeClr val="bg1">
              <a:lumMod val="75000"/>
            </a:schemeClr>
          </a:solidFill>
        </p:grpSpPr>
        <p:sp>
          <p:nvSpPr>
            <p:cNvPr id="300" name="Line 18"/>
            <p:cNvSpPr>
              <a:spLocks noChangeShapeType="1"/>
            </p:cNvSpPr>
            <p:nvPr/>
          </p:nvSpPr>
          <p:spPr bwMode="auto">
            <a:xfrm>
              <a:off x="2220913" y="3779838"/>
              <a:ext cx="966788" cy="0"/>
            </a:xfrm>
            <a:prstGeom prst="line">
              <a:avLst/>
            </a:prstGeom>
            <a:grpFill/>
            <a:ln w="22225" cap="rnd">
              <a:solidFill>
                <a:schemeClr val="bg1">
                  <a:lumMod val="75000"/>
                </a:schemeClr>
              </a:solidFill>
              <a:prstDash val="solid"/>
              <a:round/>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grpSp>
        <p:nvGrpSpPr>
          <p:cNvPr id="302" name="Group 301"/>
          <p:cNvGrpSpPr/>
          <p:nvPr/>
        </p:nvGrpSpPr>
        <p:grpSpPr>
          <a:xfrm>
            <a:off x="9638613" y="4487191"/>
            <a:ext cx="1062132" cy="118195"/>
            <a:chOff x="2220913" y="3983038"/>
            <a:chExt cx="1041400" cy="115888"/>
          </a:xfrm>
        </p:grpSpPr>
        <p:sp>
          <p:nvSpPr>
            <p:cNvPr id="303"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54246130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30681"/>
            <a:ext cx="12436475" cy="1179432"/>
          </a:xfrm>
          <a:prstGeom prst="rect">
            <a:avLst/>
          </a:prstGeom>
          <a:solidFill>
            <a:schemeClr val="tx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27" name="Title 26"/>
          <p:cNvSpPr>
            <a:spLocks noGrp="1"/>
          </p:cNvSpPr>
          <p:nvPr>
            <p:ph type="title"/>
          </p:nvPr>
        </p:nvSpPr>
        <p:spPr>
          <a:xfrm>
            <a:off x="37959" y="32122"/>
            <a:ext cx="11889564" cy="917575"/>
          </a:xfrm>
        </p:spPr>
        <p:txBody>
          <a:bodyPr/>
          <a:lstStyle/>
          <a:p>
            <a:r>
              <a:rPr lang="en-US" b="1">
                <a:solidFill>
                  <a:schemeClr val="bg1"/>
                </a:solidFill>
              </a:rPr>
              <a:t>Microsoft Cortana Intelligence Suite</a:t>
            </a:r>
          </a:p>
        </p:txBody>
      </p:sp>
      <p:grpSp>
        <p:nvGrpSpPr>
          <p:cNvPr id="364" name="Group 363"/>
          <p:cNvGrpSpPr/>
          <p:nvPr/>
        </p:nvGrpSpPr>
        <p:grpSpPr>
          <a:xfrm>
            <a:off x="9588237" y="1503099"/>
            <a:ext cx="2240721" cy="4614638"/>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marL="0" marR="0" lvl="0" indent="0" defTabSz="914224"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a:ln>
                    <a:noFill/>
                  </a:ln>
                  <a:solidFill>
                    <a:srgbClr val="002050"/>
                  </a:solidFill>
                  <a:effectLst/>
                  <a:uLnTx/>
                  <a:uFillTx/>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367" name="TextBox 366"/>
            <p:cNvSpPr txBox="1"/>
            <p:nvPr/>
          </p:nvSpPr>
          <p:spPr>
            <a:xfrm>
              <a:off x="10381650" y="1978779"/>
              <a:ext cx="1090058" cy="461622"/>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ct val="0"/>
                </a:spcBef>
                <a:spcAft>
                  <a:spcPts val="600"/>
                </a:spcAft>
                <a:buClrTx/>
                <a:buSzTx/>
                <a:buFontTx/>
                <a:buNone/>
                <a:tabLst/>
                <a:defRPr/>
              </a:pPr>
              <a: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8802"/>
            </a:xfrm>
            <a:prstGeom prst="rect">
              <a:avLst/>
            </a:prstGeom>
            <a:noFill/>
          </p:spPr>
          <p:txBody>
            <a:bodyPr wrap="square" lIns="0" tIns="0" rIns="0" bIns="0" rtlCol="0">
              <a:spAutoFit/>
            </a:bodyPr>
            <a:lstStyle/>
            <a:p>
              <a:pPr marL="0" marR="0" lvl="0" indent="0" defTabSz="932384" eaLnBrk="1" fontAlgn="auto" latinLnBrk="0" hangingPunct="1">
                <a:lnSpc>
                  <a:spcPct val="90000"/>
                </a:lnSpc>
                <a:spcBef>
                  <a:spcPct val="0"/>
                </a:spcBef>
                <a:spcAft>
                  <a:spcPts val="600"/>
                </a:spcAft>
                <a:buClrTx/>
                <a:buSzTx/>
                <a:buFontTx/>
                <a:buNone/>
                <a:tabLst/>
                <a:defRPr/>
              </a:pPr>
              <a: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ct val="0"/>
                  </a:spcBef>
                  <a:spcAft>
                    <a:spcPts val="600"/>
                  </a:spcAft>
                  <a:buClrTx/>
                  <a:buSzTx/>
                  <a:buFontTx/>
                  <a:buNone/>
                  <a:tabLst/>
                  <a:defRPr/>
                </a:pPr>
                <a: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212738" y="3022354"/>
                  <a:ext cx="473389" cy="164692"/>
                </a:xfrm>
                <a:prstGeom prst="rect">
                  <a:avLst/>
                </a:prstGeom>
                <a:noFill/>
              </p:spPr>
              <p:txBody>
                <a:bodyPr wrap="square" lIns="0" tIns="0" rIns="0" bIns="0" rtlCol="0">
                  <a:spAutoFit/>
                </a:bodyPr>
                <a:lstStyle/>
                <a:p>
                  <a:pPr marL="0" marR="0" lvl="0" indent="0" defTabSz="932384" eaLnBrk="1" fontAlgn="auto" latinLnBrk="0" hangingPunct="1">
                    <a:lnSpc>
                      <a:spcPct val="100000"/>
                    </a:lnSpc>
                    <a:spcBef>
                      <a:spcPct val="0"/>
                    </a:spcBef>
                    <a:spcAft>
                      <a:spcPts val="600"/>
                    </a:spcAft>
                    <a:buClrTx/>
                    <a:buSzTx/>
                    <a:buFontTx/>
                    <a:buNone/>
                    <a:tabLst/>
                    <a:defRPr/>
                  </a:pPr>
                  <a:r>
                    <a:rPr kumimoji="0" lang="en-US" sz="1049" b="0" i="0" u="none" strike="noStrike" kern="0" cap="none" spc="0" normalizeH="0" baseline="0" noProof="0">
                      <a:ln>
                        <a:noFill/>
                      </a:ln>
                      <a:solidFill>
                        <a:srgbClr val="505050"/>
                      </a:solidFill>
                      <a:effectLst/>
                      <a:uLnTx/>
                      <a:uFillTx/>
                      <a:cs typeface="Segoe UI Semilight" panose="020B0402040204020203" pitchFamily="34" charset="0"/>
                    </a:rPr>
                    <a:t>Web</a:t>
                  </a:r>
                </a:p>
              </p:txBody>
            </p:sp>
            <p:sp>
              <p:nvSpPr>
                <p:cNvPr id="377" name="TextBox 376"/>
                <p:cNvSpPr txBox="1"/>
                <p:nvPr/>
              </p:nvSpPr>
              <p:spPr>
                <a:xfrm>
                  <a:off x="11212738" y="3571986"/>
                  <a:ext cx="473389" cy="164692"/>
                </a:xfrm>
                <a:prstGeom prst="rect">
                  <a:avLst/>
                </a:prstGeom>
                <a:noFill/>
              </p:spPr>
              <p:txBody>
                <a:bodyPr wrap="square" lIns="0" tIns="0" rIns="0" bIns="0" rtlCol="0">
                  <a:spAutoFit/>
                </a:bodyPr>
                <a:lstStyle/>
                <a:p>
                  <a:pPr marL="0" marR="0" lvl="0" indent="0" defTabSz="932384" eaLnBrk="1" fontAlgn="auto" latinLnBrk="0" hangingPunct="1">
                    <a:lnSpc>
                      <a:spcPct val="100000"/>
                    </a:lnSpc>
                    <a:spcBef>
                      <a:spcPct val="0"/>
                    </a:spcBef>
                    <a:spcAft>
                      <a:spcPts val="600"/>
                    </a:spcAft>
                    <a:buClrTx/>
                    <a:buSzTx/>
                    <a:buFontTx/>
                    <a:buNone/>
                    <a:tabLst/>
                    <a:defRPr/>
                  </a:pPr>
                  <a:r>
                    <a:rPr kumimoji="0" lang="en-US" sz="1049" b="0" i="0" u="none" strike="noStrike" kern="0" cap="none" spc="0" normalizeH="0" baseline="0" noProof="0">
                      <a:ln>
                        <a:noFill/>
                      </a:ln>
                      <a:solidFill>
                        <a:srgbClr val="505050"/>
                      </a:solidFill>
                      <a:effectLst/>
                      <a:uLnTx/>
                      <a:uFillTx/>
                      <a:cs typeface="Segoe UI Semilight" panose="020B0402040204020203" pitchFamily="34" charset="0"/>
                    </a:rPr>
                    <a:t>Mobile</a:t>
                  </a:r>
                </a:p>
              </p:txBody>
            </p:sp>
            <p:sp>
              <p:nvSpPr>
                <p:cNvPr id="378" name="TextBox 377"/>
                <p:cNvSpPr txBox="1"/>
                <p:nvPr/>
              </p:nvSpPr>
              <p:spPr>
                <a:xfrm>
                  <a:off x="11212738" y="4160203"/>
                  <a:ext cx="473389" cy="164692"/>
                </a:xfrm>
                <a:prstGeom prst="rect">
                  <a:avLst/>
                </a:prstGeom>
                <a:noFill/>
              </p:spPr>
              <p:txBody>
                <a:bodyPr wrap="square" lIns="0" tIns="0" rIns="0" bIns="0" rtlCol="0">
                  <a:spAutoFit/>
                </a:bodyPr>
                <a:lstStyle/>
                <a:p>
                  <a:pPr marL="0" marR="0" lvl="0" indent="0" defTabSz="932384" eaLnBrk="1" fontAlgn="auto" latinLnBrk="0" hangingPunct="1">
                    <a:lnSpc>
                      <a:spcPct val="100000"/>
                    </a:lnSpc>
                    <a:spcBef>
                      <a:spcPct val="0"/>
                    </a:spcBef>
                    <a:spcAft>
                      <a:spcPts val="600"/>
                    </a:spcAft>
                    <a:buClrTx/>
                    <a:buSzTx/>
                    <a:buFontTx/>
                    <a:buNone/>
                    <a:tabLst/>
                    <a:defRPr/>
                  </a:pPr>
                  <a:r>
                    <a:rPr kumimoji="0" lang="en-US" sz="1049" b="0" i="0" u="none" strike="noStrike" kern="0" cap="none" spc="0" normalizeH="0" baseline="0" noProof="0">
                      <a:ln>
                        <a:noFill/>
                      </a:ln>
                      <a:solidFill>
                        <a:srgbClr val="505050"/>
                      </a:solidFill>
                      <a:effectLst/>
                      <a:uLnTx/>
                      <a:uFillTx/>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329299" y="1493953"/>
            <a:ext cx="2567367" cy="4550586"/>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6725"/>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3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3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1750"/>
              <a:ext cx="1268870" cy="439266"/>
            </a:xfrm>
            <a:prstGeom prst="rect">
              <a:avLst/>
            </a:prstGeom>
          </p:spPr>
          <p:txBody>
            <a:bodyPr wrap="square" anchor="ctr">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Bot </a:t>
              </a:r>
              <a:b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b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Framework</a:t>
              </a:r>
            </a:p>
          </p:txBody>
        </p:sp>
        <p:sp>
          <p:nvSpPr>
            <p:cNvPr id="400" name="Rectangle 399"/>
            <p:cNvSpPr/>
            <p:nvPr/>
          </p:nvSpPr>
          <p:spPr>
            <a:xfrm>
              <a:off x="8282077" y="2443589"/>
              <a:ext cx="1268870" cy="439266"/>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27" tIns="45713" rIns="91427" bIns="45713" numCol="1" anchor="t" anchorCtr="0" compatLnSpc="1">
                <a:prstTxWarp prst="textNoShape">
                  <a:avLst/>
                </a:prstTxWarp>
                <a:noAutofit/>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402" name="Rectangle 401"/>
            <p:cNvSpPr/>
            <p:nvPr/>
          </p:nvSpPr>
          <p:spPr>
            <a:xfrm>
              <a:off x="8241821" y="5297166"/>
              <a:ext cx="1271016" cy="266725"/>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16" name="Group 415"/>
          <p:cNvGrpSpPr/>
          <p:nvPr/>
        </p:nvGrpSpPr>
        <p:grpSpPr>
          <a:xfrm>
            <a:off x="2019964" y="1493953"/>
            <a:ext cx="2377103" cy="4550586"/>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6725"/>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Event Hubs</a:t>
              </a:r>
              <a:endParaRPr kumimoji="0" lang="en-US" sz="1099" b="0" i="0" u="none" strike="noStrike" kern="0" cap="none" spc="0" normalizeH="0" baseline="0" noProof="0">
                <a:ln>
                  <a:noFill/>
                </a:ln>
                <a:solidFill>
                  <a:srgbClr val="FFFFFF"/>
                </a:solidFill>
                <a:effectLst/>
                <a:uLnTx/>
                <a:uFillTx/>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6725"/>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423" name="Rectangle 422"/>
            <p:cNvSpPr/>
            <p:nvPr/>
          </p:nvSpPr>
          <p:spPr>
            <a:xfrm>
              <a:off x="2652706" y="2528227"/>
              <a:ext cx="1271016" cy="266725"/>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Data Factory </a:t>
              </a:r>
              <a:endParaRPr kumimoji="0" lang="en-US" sz="1099" b="0" i="0" u="none" strike="noStrike" kern="0" cap="none" spc="0" normalizeH="0" baseline="0" noProof="0">
                <a:ln>
                  <a:noFill/>
                </a:ln>
                <a:solidFill>
                  <a:srgbClr val="FFFFFF"/>
                </a:solidFill>
                <a:effectLst/>
                <a:uLnTx/>
                <a:uFillTx/>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31" name="Group 430"/>
          <p:cNvGrpSpPr/>
          <p:nvPr/>
        </p:nvGrpSpPr>
        <p:grpSpPr>
          <a:xfrm>
            <a:off x="5108635" y="1493954"/>
            <a:ext cx="2530075" cy="4648191"/>
            <a:chOff x="5108477" y="1657049"/>
            <a:chExt cx="2530434" cy="4648851"/>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11807"/>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1" i="0" u="none" strike="noStrike" kern="0" cap="none" spc="0" normalizeH="0" baseline="0" noProof="0" dirty="0">
                  <a:ln>
                    <a:noFill/>
                  </a:ln>
                  <a:solidFill>
                    <a:schemeClr val="bg1"/>
                  </a:solidFill>
                  <a:effectLst/>
                  <a:uLnTx/>
                  <a:uFillTx/>
                  <a:cs typeface="Segoe UI Semilight" panose="020B0402040204020203" pitchFamily="34" charset="0"/>
                </a:rPr>
                <a:t>HDInsight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1099" b="1" i="0" u="none" strike="noStrike" kern="0" cap="none" spc="0" normalizeH="0" baseline="0" noProof="0" dirty="0">
                  <a:ln>
                    <a:noFill/>
                  </a:ln>
                  <a:solidFill>
                    <a:schemeClr val="bg1"/>
                  </a:solidFill>
                  <a:effectLst/>
                  <a:uLnTx/>
                  <a:uFillTx/>
                  <a:cs typeface="Segoe UI Semilight" panose="020B0402040204020203" pitchFamily="34" charset="0"/>
                </a:rPr>
                <a:t>(Hadoop and Spark)</a:t>
              </a:r>
            </a:p>
          </p:txBody>
        </p:sp>
        <p:sp>
          <p:nvSpPr>
            <p:cNvPr id="434" name="Rectangle 433"/>
            <p:cNvSpPr/>
            <p:nvPr/>
          </p:nvSpPr>
          <p:spPr>
            <a:xfrm>
              <a:off x="6340519" y="4213261"/>
              <a:ext cx="1268870" cy="43069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1" i="0" u="none" strike="noStrike" kern="0" cap="none" spc="0" normalizeH="0" baseline="0" noProof="0">
                  <a:ln>
                    <a:noFill/>
                  </a:ln>
                  <a:solidFill>
                    <a:srgbClr val="FFC000"/>
                  </a:solidFill>
                  <a:effectLst/>
                  <a:uLnTx/>
                  <a:uFillTx/>
                  <a:cs typeface="Segoe UI Semilight" panose="020B0402040204020203" pitchFamily="34" charset="0"/>
                </a:rPr>
                <a:t>Stream Analytics</a:t>
              </a:r>
            </a:p>
          </p:txBody>
        </p:sp>
        <p:sp>
          <p:nvSpPr>
            <p:cNvPr id="435" name="Rectangle 434"/>
            <p:cNvSpPr/>
            <p:nvPr/>
          </p:nvSpPr>
          <p:spPr>
            <a:xfrm>
              <a:off x="5108477" y="5929162"/>
              <a:ext cx="1484714" cy="376738"/>
            </a:xfrm>
            <a:prstGeom prst="rect">
              <a:avLst/>
            </a:prstGeom>
          </p:spPr>
          <p:txBody>
            <a:bodyPr wrap="none" lIns="0" tIns="0" rIns="0" bIns="0" anchor="ctr">
              <a:sp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a:ln>
                    <a:noFill/>
                  </a:ln>
                  <a:solidFill>
                    <a:srgbClr val="002050"/>
                  </a:solidFill>
                  <a:effectLst/>
                  <a:uLnTx/>
                  <a:uFillTx/>
                  <a:latin typeface="Segoe UI Light"/>
                </a:rPr>
                <a:t>Intelligence</a:t>
              </a:r>
              <a:endParaRPr kumimoji="0" lang="en-US" sz="1800" b="1"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9266"/>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438" name="Rectangle 437"/>
            <p:cNvSpPr/>
            <p:nvPr/>
          </p:nvSpPr>
          <p:spPr>
            <a:xfrm>
              <a:off x="6340519" y="2443589"/>
              <a:ext cx="1268870" cy="439266"/>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Machine Learning</a:t>
              </a:r>
            </a:p>
          </p:txBody>
        </p:sp>
        <p:grpSp>
          <p:nvGrpSpPr>
            <p:cNvPr id="439" name="Group 438"/>
            <p:cNvGrpSpPr/>
            <p:nvPr/>
          </p:nvGrpSpPr>
          <p:grpSpPr>
            <a:xfrm>
              <a:off x="5982707"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1620372" y="5858391"/>
                <a:ext cx="1892302" cy="604840"/>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w="6350">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solidFill>
                  <a:srgbClr val="FFFFFF"/>
                </a:solidFill>
                <a:effectLst/>
                <a:uLnTx/>
                <a:uFillTx/>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49" name="Group 448"/>
          <p:cNvGrpSpPr/>
          <p:nvPr/>
        </p:nvGrpSpPr>
        <p:grpSpPr>
          <a:xfrm>
            <a:off x="4044094" y="1493955"/>
            <a:ext cx="1737113" cy="4186803"/>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9266"/>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SQL Data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Warehouse</a:t>
              </a:r>
            </a:p>
          </p:txBody>
        </p:sp>
        <p:sp>
          <p:nvSpPr>
            <p:cNvPr id="452" name="Rectangle 451"/>
            <p:cNvSpPr/>
            <p:nvPr/>
          </p:nvSpPr>
          <p:spPr>
            <a:xfrm>
              <a:off x="4494875" y="2528227"/>
              <a:ext cx="1271016" cy="266725"/>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FFFFFF"/>
                  </a:solidFill>
                  <a:effectLst/>
                  <a:uLnTx/>
                  <a:uFillTx/>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474" name="Group 473"/>
          <p:cNvGrpSpPr/>
          <p:nvPr/>
        </p:nvGrpSpPr>
        <p:grpSpPr>
          <a:xfrm>
            <a:off x="814657" y="1503098"/>
            <a:ext cx="1537321" cy="4611255"/>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6262" rIns="182828" bIns="146262" rtlCol="0">
              <a:no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6262" rIns="182828" bIns="146262" rtlCol="0">
              <a:noAutofit/>
            </a:bodyPr>
            <a:lstStyle/>
            <a:p>
              <a:pPr marL="0" marR="0" lvl="0" indent="0" defTabSz="932384" eaLnBrk="1" fontAlgn="auto" latinLnBrk="0" hangingPunct="1">
                <a:lnSpc>
                  <a:spcPct val="90000"/>
                </a:lnSpc>
                <a:spcBef>
                  <a:spcPct val="0"/>
                </a:spcBef>
                <a:spcAft>
                  <a:spcPts val="600"/>
                </a:spcAft>
                <a:buClrTx/>
                <a:buSzTx/>
                <a:buFontTx/>
                <a:buNone/>
                <a:tabLst/>
                <a:defRPr/>
              </a:pPr>
              <a: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6262" rIns="182828" bIns="146262" rtlCol="0">
              <a:noAutofit/>
            </a:bodyPr>
            <a:lstStyle/>
            <a:p>
              <a:pPr marL="0" marR="0" lvl="0" indent="0" defTabSz="932384" eaLnBrk="1" fontAlgn="auto" latinLnBrk="0" hangingPunct="1">
                <a:lnSpc>
                  <a:spcPct val="90000"/>
                </a:lnSpc>
                <a:spcBef>
                  <a:spcPct val="0"/>
                </a:spcBef>
                <a:spcAft>
                  <a:spcPts val="600"/>
                </a:spcAft>
                <a:buClrTx/>
                <a:buSzTx/>
                <a:buFontTx/>
                <a:buNone/>
                <a:tabLst/>
                <a:defRPr/>
              </a:pPr>
              <a: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99" b="0" i="0" u="none" strike="noStrike" kern="0" cap="none" spc="-30" normalizeH="0" baseline="0" noProof="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marL="0" marR="0" lvl="0" indent="0" defTabSz="914224"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a:ln>
                    <a:noFill/>
                  </a:ln>
                  <a:solidFill>
                    <a:srgbClr val="002050"/>
                  </a:solidFill>
                  <a:effectLst/>
                  <a:uLnTx/>
                  <a:uFillTx/>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860" y="3155345"/>
            <a:ext cx="739294" cy="865023"/>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312" y="4761855"/>
            <a:ext cx="717194" cy="83916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451" y="1697623"/>
            <a:ext cx="653205" cy="764293"/>
          </a:xfrm>
          <a:prstGeom prst="rect">
            <a:avLst/>
          </a:prstGeom>
        </p:spPr>
      </p:pic>
      <p:sp>
        <p:nvSpPr>
          <p:cNvPr id="3" name="Rectangle 2"/>
          <p:cNvSpPr/>
          <p:nvPr/>
        </p:nvSpPr>
        <p:spPr bwMode="auto">
          <a:xfrm>
            <a:off x="5941788" y="4020368"/>
            <a:ext cx="1427703" cy="632019"/>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12996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354262"/>
            <a:ext cx="4571278" cy="1181862"/>
          </a:xfrm>
        </p:spPr>
        <p:txBody>
          <a:bodyPr/>
          <a:lstStyle/>
          <a:p>
            <a:r>
              <a:rPr lang="en-US"/>
              <a:t>Demo</a:t>
            </a:r>
            <a:endParaRPr lang="en-GB"/>
          </a:p>
        </p:txBody>
      </p:sp>
    </p:spTree>
    <p:extLst>
      <p:ext uri="{BB962C8B-B14F-4D97-AF65-F5344CB8AC3E}">
        <p14:creationId xmlns:p14="http://schemas.microsoft.com/office/powerpoint/2010/main" val="459845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 y="0"/>
            <a:ext cx="5303520" cy="6994525"/>
          </a:xfrm>
          <a:prstGeom prst="rect">
            <a:avLst/>
          </a:prstGeom>
          <a:solidFill>
            <a:srgbClr val="4F6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4" name="Cloud Callout 3"/>
          <p:cNvSpPr/>
          <p:nvPr/>
        </p:nvSpPr>
        <p:spPr bwMode="auto">
          <a:xfrm>
            <a:off x="183192" y="1759921"/>
            <a:ext cx="4572021" cy="3108926"/>
          </a:xfrm>
          <a:prstGeom prst="cloudCallout">
            <a:avLst>
              <a:gd name="adj1" fmla="val -37568"/>
              <a:gd name="adj2" fmla="val 634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37" name="Title 1"/>
          <p:cNvSpPr txBox="1">
            <a:spLocks/>
          </p:cNvSpPr>
          <p:nvPr/>
        </p:nvSpPr>
        <p:spPr>
          <a:xfrm>
            <a:off x="442126" y="91457"/>
            <a:ext cx="4861391" cy="932563"/>
          </a:xfrm>
          <a:prstGeom prst="rect">
            <a:avLst/>
          </a:prstGeom>
        </p:spPr>
        <p:txBody>
          <a:bodyPr vert="horz" wrap="square" lIns="146304" tIns="91440" rIns="146304" bIns="91440" rtlCol="0" anchor="t">
            <a:spAutoFit/>
          </a:bodyPr>
          <a:lstStyle>
            <a:defPPr>
              <a:defRPr lang="en-US"/>
            </a:defPPr>
            <a:lvl1pPr>
              <a:lnSpc>
                <a:spcPct val="90000"/>
              </a:lnSpc>
              <a:defRPr sz="5400" spc="-102">
                <a:ln w="3175">
                  <a:noFill/>
                </a:ln>
                <a:gradFill>
                  <a:gsLst>
                    <a:gs pos="0">
                      <a:srgbClr val="FFFFFF"/>
                    </a:gs>
                    <a:gs pos="100000">
                      <a:srgbClr val="FFFFFF"/>
                    </a:gs>
                  </a:gsLst>
                  <a:lin ang="5400000" scaled="0"/>
                </a:gradFill>
                <a:latin typeface="+mj-lt"/>
                <a:ea typeface="ＭＳ Ｐゴシック" charset="0"/>
                <a:cs typeface="Segoe UI" pitchFamily="34" charset="0"/>
              </a:defRPr>
            </a:lvl1pPr>
            <a:lvl2pPr>
              <a:lnSpc>
                <a:spcPct val="90000"/>
              </a:lnSpc>
              <a:defRPr sz="5400">
                <a:solidFill>
                  <a:schemeClr val="tx2"/>
                </a:solidFill>
                <a:latin typeface="Segoe UI Light" charset="0"/>
                <a:ea typeface="ＭＳ Ｐゴシック" charset="0"/>
                <a:cs typeface="Segoe UI" charset="0"/>
              </a:defRPr>
            </a:lvl2pPr>
            <a:lvl3pPr>
              <a:lnSpc>
                <a:spcPct val="90000"/>
              </a:lnSpc>
              <a:defRPr sz="5400">
                <a:solidFill>
                  <a:schemeClr val="tx2"/>
                </a:solidFill>
                <a:latin typeface="Segoe UI Light" charset="0"/>
                <a:ea typeface="ＭＳ Ｐゴシック" charset="0"/>
                <a:cs typeface="Segoe UI" charset="0"/>
              </a:defRPr>
            </a:lvl3pPr>
            <a:lvl4pPr>
              <a:lnSpc>
                <a:spcPct val="90000"/>
              </a:lnSpc>
              <a:defRPr sz="5400">
                <a:solidFill>
                  <a:schemeClr val="tx2"/>
                </a:solidFill>
                <a:latin typeface="Segoe UI Light" charset="0"/>
                <a:ea typeface="ＭＳ Ｐゴシック" charset="0"/>
                <a:cs typeface="Segoe UI" charset="0"/>
              </a:defRPr>
            </a:lvl4pPr>
            <a:lvl5pPr>
              <a:lnSpc>
                <a:spcPct val="90000"/>
              </a:lnSpc>
              <a:defRPr sz="5400">
                <a:solidFill>
                  <a:schemeClr val="tx2"/>
                </a:solidFill>
                <a:latin typeface="Segoe UI Light" charset="0"/>
                <a:ea typeface="ＭＳ Ｐゴシック" charset="0"/>
                <a:cs typeface="Segoe UI" charset="0"/>
              </a:defRPr>
            </a:lvl5pPr>
            <a:lvl6pPr marL="4572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defTabSz="914400" eaLnBrk="1" fontAlgn="auto" latinLnBrk="0" hangingPunct="1">
              <a:lnSpc>
                <a:spcPct val="90000"/>
              </a:lnSpc>
              <a:spcBef>
                <a:spcPts val="0"/>
              </a:spcBef>
              <a:spcAft>
                <a:spcPts val="0"/>
              </a:spcAft>
              <a:buClrTx/>
              <a:buSzTx/>
              <a:buFontTx/>
              <a:buNone/>
              <a:tabLst/>
              <a:defRPr/>
            </a:pPr>
            <a:r>
              <a:rPr lang="en-US" kern="0" dirty="0"/>
              <a:t>Fully Managed</a:t>
            </a:r>
            <a:endParaRPr kumimoji="0" lang="en-US" sz="5400" b="0" i="0" u="none" strike="noStrike" kern="0" cap="none" spc="-102" normalizeH="0" baseline="0" noProof="0" dirty="0">
              <a:ln w="3175">
                <a:noFill/>
              </a:ln>
              <a:gradFill>
                <a:gsLst>
                  <a:gs pos="0">
                    <a:srgbClr val="FFFFFF"/>
                  </a:gs>
                  <a:gs pos="100000">
                    <a:srgbClr val="FFFFFF"/>
                  </a:gs>
                </a:gsLst>
                <a:lin ang="5400000" scaled="0"/>
              </a:gradFill>
              <a:effectLst/>
              <a:uLnTx/>
              <a:uFillTx/>
              <a:latin typeface="+mj-lt"/>
              <a:ea typeface="ＭＳ Ｐゴシック" charset="0"/>
              <a:cs typeface="Segoe UI" pitchFamily="34" charset="0"/>
            </a:endParaRPr>
          </a:p>
        </p:txBody>
      </p:sp>
      <p:sp>
        <p:nvSpPr>
          <p:cNvPr id="38" name="Text Placeholder 21"/>
          <p:cNvSpPr txBox="1">
            <a:spLocks/>
          </p:cNvSpPr>
          <p:nvPr/>
        </p:nvSpPr>
        <p:spPr bwMode="auto">
          <a:xfrm>
            <a:off x="5121354" y="832055"/>
            <a:ext cx="7315121" cy="29054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65760" tIns="146304" rIns="182880" bIns="146304"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85775" marR="0" lvl="1"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2917">
                      <a:schemeClr val="tx2"/>
                    </a:gs>
                    <a:gs pos="100000">
                      <a:schemeClr val="tx2"/>
                    </a:gs>
                  </a:gsLst>
                  <a:lin ang="5400000" scaled="0"/>
                </a:gradFill>
                <a:effectLst/>
                <a:uLnTx/>
                <a:uFillTx/>
                <a:latin typeface="+mj-lt"/>
                <a:ea typeface="ＭＳ Ｐゴシック" charset="0"/>
                <a:cs typeface="ＭＳ Ｐゴシック" charset="0"/>
              </a:rPr>
              <a:t>Zero upfront costs</a:t>
            </a:r>
          </a:p>
          <a:p>
            <a:pPr marL="485775" marR="0" lvl="1"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2917">
                      <a:schemeClr val="tx2"/>
                    </a:gs>
                    <a:gs pos="100000">
                      <a:schemeClr val="tx2"/>
                    </a:gs>
                  </a:gsLst>
                  <a:lin ang="5400000" scaled="0"/>
                </a:gradFill>
                <a:effectLst/>
                <a:uLnTx/>
                <a:uFillTx/>
                <a:latin typeface="+mj-lt"/>
                <a:ea typeface="ＭＳ Ｐゴシック" charset="0"/>
                <a:cs typeface="ＭＳ Ｐゴシック" charset="0"/>
              </a:rPr>
              <a:t>Up and running in seconds</a:t>
            </a:r>
          </a:p>
          <a:p>
            <a:pPr marL="485775" marR="0" lvl="1"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2917">
                      <a:schemeClr val="tx2"/>
                    </a:gs>
                    <a:gs pos="100000">
                      <a:schemeClr val="tx2"/>
                    </a:gs>
                  </a:gsLst>
                  <a:lin ang="5400000" scaled="0"/>
                </a:gradFill>
                <a:effectLst/>
                <a:uLnTx/>
                <a:uFillTx/>
                <a:latin typeface="+mj-lt"/>
                <a:ea typeface="ＭＳ Ｐゴシック" charset="0"/>
                <a:cs typeface="ＭＳ Ｐゴシック" charset="0"/>
              </a:rPr>
              <a:t>No SW or HW maintenance</a:t>
            </a:r>
          </a:p>
          <a:p>
            <a:pPr marL="485775" marR="0" lvl="1"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2917">
                      <a:schemeClr val="tx2"/>
                    </a:gs>
                    <a:gs pos="100000">
                      <a:schemeClr val="tx2"/>
                    </a:gs>
                  </a:gsLst>
                  <a:lin ang="5400000" scaled="0"/>
                </a:gradFill>
                <a:effectLst/>
                <a:uLnTx/>
                <a:uFillTx/>
                <a:latin typeface="+mj-lt"/>
                <a:ea typeface="ＭＳ Ｐゴシック" charset="0"/>
                <a:cs typeface="ＭＳ Ｐゴシック" charset="0"/>
              </a:rPr>
              <a:t>No performance tuning</a:t>
            </a:r>
          </a:p>
          <a:p>
            <a:pPr marL="485775" marR="0" lvl="1"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3200" b="0" i="0" u="none" strike="noStrike" kern="1200" cap="none" spc="0" normalizeH="0" baseline="0" noProof="0" dirty="0">
                <a:ln>
                  <a:noFill/>
                </a:ln>
                <a:gradFill>
                  <a:gsLst>
                    <a:gs pos="2917">
                      <a:schemeClr val="tx2"/>
                    </a:gs>
                    <a:gs pos="100000">
                      <a:schemeClr val="tx2"/>
                    </a:gs>
                  </a:gsLst>
                  <a:lin ang="5400000" scaled="0"/>
                </a:gradFill>
                <a:effectLst/>
                <a:uLnTx/>
                <a:uFillTx/>
                <a:latin typeface="+mj-lt"/>
                <a:ea typeface="ＭＳ Ｐゴシック" charset="0"/>
                <a:cs typeface="ＭＳ Ｐゴシック" charset="0"/>
              </a:rPr>
              <a:t>Pay only for usage</a:t>
            </a:r>
          </a:p>
        </p:txBody>
      </p:sp>
      <p:pic>
        <p:nvPicPr>
          <p:cNvPr id="33" name="Picture 32"/>
          <p:cNvPicPr>
            <a:picLocks noChangeAspect="1"/>
          </p:cNvPicPr>
          <p:nvPr/>
        </p:nvPicPr>
        <p:blipFill rotWithShape="1">
          <a:blip r:embed="rId3"/>
          <a:srcRect l="7659" t="29599" r="15755" b="23043"/>
          <a:stretch/>
        </p:blipFill>
        <p:spPr>
          <a:xfrm>
            <a:off x="91824" y="5417481"/>
            <a:ext cx="1828780" cy="1463025"/>
          </a:xfrm>
          <a:prstGeom prst="rect">
            <a:avLst/>
          </a:prstGeom>
          <a:solidFill>
            <a:schemeClr val="bg2"/>
          </a:solidFill>
        </p:spPr>
      </p:pic>
      <p:pic>
        <p:nvPicPr>
          <p:cNvPr id="13" name="Picture 12"/>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92367" y="2462733"/>
            <a:ext cx="2553669" cy="1489640"/>
          </a:xfrm>
          <a:prstGeom prst="rect">
            <a:avLst/>
          </a:prstGeom>
        </p:spPr>
      </p:pic>
    </p:spTree>
    <p:extLst>
      <p:ext uri="{BB962C8B-B14F-4D97-AF65-F5344CB8AC3E}">
        <p14:creationId xmlns:p14="http://schemas.microsoft.com/office/powerpoint/2010/main" val="1875693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363" t="20981" r="363" b="436"/>
          <a:stretch/>
        </p:blipFill>
        <p:spPr>
          <a:xfrm>
            <a:off x="4019" y="0"/>
            <a:ext cx="5303520" cy="6995160"/>
          </a:xfrm>
          <a:prstGeom prst="rect">
            <a:avLst/>
          </a:prstGeom>
        </p:spPr>
      </p:pic>
      <p:sp>
        <p:nvSpPr>
          <p:cNvPr id="18" name="Title 1"/>
          <p:cNvSpPr txBox="1">
            <a:spLocks/>
          </p:cNvSpPr>
          <p:nvPr/>
        </p:nvSpPr>
        <p:spPr>
          <a:xfrm>
            <a:off x="4020" y="310965"/>
            <a:ext cx="5022166" cy="932563"/>
          </a:xfrm>
          <a:prstGeom prst="rect">
            <a:avLst/>
          </a:prstGeom>
        </p:spPr>
        <p:txBody>
          <a:bodyPr vert="horz" wrap="square" lIns="146304" tIns="91440" rIns="146304" bIns="91440" rtlCol="0" anchor="t">
            <a:spAutoFit/>
          </a:bodyPr>
          <a:lstStyle>
            <a:lvl1pPr algn="l" defTabSz="931863" rtl="0" fontAlgn="base">
              <a:lnSpc>
                <a:spcPct val="90000"/>
              </a:lnSpc>
              <a:spcBef>
                <a:spcPct val="0"/>
              </a:spcBef>
              <a:spcAft>
                <a:spcPct val="0"/>
              </a:spcAft>
              <a:defRPr lang="en-US" sz="5400" kern="1200" spc="-102"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31863" rtl="0" eaLnBrk="1" fontAlgn="base" latinLnBrk="0" hangingPunct="1">
              <a:lnSpc>
                <a:spcPct val="90000"/>
              </a:lnSpc>
              <a:spcBef>
                <a:spcPct val="0"/>
              </a:spcBef>
              <a:spcAft>
                <a:spcPct val="0"/>
              </a:spcAft>
              <a:buClrTx/>
              <a:buSzTx/>
              <a:buFontTx/>
              <a:buNone/>
              <a:tabLst/>
              <a:defRPr/>
            </a:pPr>
            <a:r>
              <a:rPr kumimoji="0" lang="en-US" sz="5400" b="0" i="0" u="none" strike="noStrike" kern="1200" cap="none" spc="-102" normalizeH="0" baseline="0" noProof="0" dirty="0">
                <a:ln w="3175">
                  <a:noFill/>
                </a:ln>
                <a:gradFill>
                  <a:gsLst>
                    <a:gs pos="0">
                      <a:srgbClr val="FFFFFF"/>
                    </a:gs>
                    <a:gs pos="100000">
                      <a:srgbClr val="FFFFFF"/>
                    </a:gs>
                  </a:gsLst>
                  <a:lin ang="5400000" scaled="0"/>
                </a:gradFill>
                <a:effectLst/>
                <a:uLnTx/>
                <a:uFillTx/>
                <a:latin typeface="+mj-lt"/>
                <a:ea typeface="ＭＳ Ｐゴシック" charset="0"/>
                <a:cs typeface="Segoe UI" pitchFamily="34" charset="0"/>
              </a:rPr>
              <a:t>Enterprise Grade</a:t>
            </a:r>
          </a:p>
        </p:txBody>
      </p:sp>
      <p:sp>
        <p:nvSpPr>
          <p:cNvPr id="5" name="Text Placeholder 21"/>
          <p:cNvSpPr txBox="1">
            <a:spLocks/>
          </p:cNvSpPr>
          <p:nvPr/>
        </p:nvSpPr>
        <p:spPr bwMode="auto">
          <a:xfrm>
            <a:off x="5190077" y="234737"/>
            <a:ext cx="7315121" cy="43888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65760" tIns="146304" rIns="182880" bIns="146304" numCol="1" anchor="t" anchorCtr="0" compatLnSpc="1">
            <a:prstTxWarp prst="textNoShape">
              <a:avLst/>
            </a:prstTxWarp>
            <a:spAutoFit/>
          </a:bodyPr>
          <a:lstStyle>
            <a:defPPr>
              <a:defRPr lang="en-US"/>
            </a:defPPr>
            <a:lvl1pPr indent="0" defTabSz="931863" fontAlgn="base">
              <a:lnSpc>
                <a:spcPct val="90000"/>
              </a:lnSpc>
              <a:spcBef>
                <a:spcPct val="20000"/>
              </a:spcBef>
              <a:spcAft>
                <a:spcPct val="0"/>
              </a:spcAft>
              <a:buSzPct val="90000"/>
              <a:buFont typeface="Arial" charset="0"/>
              <a:buNone/>
              <a:defRPr sz="4000">
                <a:gradFill>
                  <a:gsLst>
                    <a:gs pos="2920">
                      <a:schemeClr val="tx2"/>
                    </a:gs>
                    <a:gs pos="39000">
                      <a:schemeClr val="tx2"/>
                    </a:gs>
                  </a:gsLst>
                  <a:lin ang="5400000" scaled="0"/>
                </a:gradFill>
                <a:latin typeface="+mj-lt"/>
                <a:ea typeface="ＭＳ Ｐゴシック" charset="0"/>
                <a:cs typeface="ＭＳ Ｐゴシック" charset="0"/>
              </a:defRPr>
            </a:lvl1pPr>
            <a:lvl2pPr marL="485775" lvl="1" indent="-457200" defTabSz="931863" fontAlgn="base">
              <a:lnSpc>
                <a:spcPct val="90000"/>
              </a:lnSpc>
              <a:spcBef>
                <a:spcPct val="20000"/>
              </a:spcBef>
              <a:spcAft>
                <a:spcPct val="0"/>
              </a:spcAft>
              <a:buSzPct val="90000"/>
              <a:buFont typeface="Arial" panose="020B0604020202020204" pitchFamily="34" charset="0"/>
              <a:buChar char="•"/>
              <a:defRPr sz="3200">
                <a:gradFill>
                  <a:gsLst>
                    <a:gs pos="2917">
                      <a:schemeClr val="tx2"/>
                    </a:gs>
                    <a:gs pos="100000">
                      <a:schemeClr val="tx2"/>
                    </a:gs>
                  </a:gsLst>
                  <a:lin ang="5400000" scaled="0"/>
                </a:gradFill>
                <a:latin typeface="+mj-lt"/>
                <a:ea typeface="ＭＳ Ｐゴシック" charset="0"/>
                <a:cs typeface="ＭＳ Ｐゴシック" charset="0"/>
              </a:defRPr>
            </a:lvl2pPr>
            <a:lvl3pPr marL="223838" indent="0" defTabSz="931863" fontAlgn="base">
              <a:lnSpc>
                <a:spcPct val="90000"/>
              </a:lnSpc>
              <a:spcBef>
                <a:spcPct val="20000"/>
              </a:spcBef>
              <a:spcAft>
                <a:spcPct val="0"/>
              </a:spcAft>
              <a:buSzPct val="90000"/>
              <a:buFont typeface="Arial" charset="0"/>
              <a:buNone/>
              <a:defRPr sz="2000">
                <a:gradFill>
                  <a:gsLst>
                    <a:gs pos="2917">
                      <a:schemeClr val="tx2"/>
                    </a:gs>
                    <a:gs pos="100000">
                      <a:schemeClr val="tx2"/>
                    </a:gs>
                  </a:gsLst>
                  <a:lin ang="5400000" scaled="0"/>
                </a:gradFill>
                <a:ea typeface="ＭＳ Ｐゴシック" charset="0"/>
              </a:defRPr>
            </a:lvl3pPr>
            <a:lvl4pPr marL="476250" indent="0" defTabSz="931863" fontAlgn="base">
              <a:lnSpc>
                <a:spcPct val="90000"/>
              </a:lnSpc>
              <a:spcBef>
                <a:spcPct val="20000"/>
              </a:spcBef>
              <a:spcAft>
                <a:spcPct val="0"/>
              </a:spcAft>
              <a:buSzPct val="90000"/>
              <a:buFont typeface="Arial" charset="0"/>
              <a:buNone/>
              <a:defRPr sz="1800">
                <a:gradFill>
                  <a:gsLst>
                    <a:gs pos="2917">
                      <a:schemeClr val="tx2"/>
                    </a:gs>
                    <a:gs pos="100000">
                      <a:schemeClr val="tx2"/>
                    </a:gs>
                  </a:gsLst>
                  <a:lin ang="5400000" scaled="0"/>
                </a:gradFill>
                <a:ea typeface="ＭＳ Ｐゴシック" charset="0"/>
              </a:defRPr>
            </a:lvl4pPr>
            <a:lvl5pPr marL="739775" indent="0" defTabSz="931863" fontAlgn="base">
              <a:lnSpc>
                <a:spcPct val="90000"/>
              </a:lnSpc>
              <a:spcBef>
                <a:spcPct val="20000"/>
              </a:spcBef>
              <a:spcAft>
                <a:spcPct val="0"/>
              </a:spcAft>
              <a:buSzPct val="90000"/>
              <a:buFont typeface="Arial" charset="0"/>
              <a:buNone/>
              <a:defRPr sz="1800">
                <a:gradFill>
                  <a:gsLst>
                    <a:gs pos="2917">
                      <a:schemeClr val="tx2"/>
                    </a:gs>
                    <a:gs pos="100000">
                      <a:schemeClr val="tx2"/>
                    </a:gs>
                  </a:gsLst>
                  <a:lin ang="5400000" scaled="0"/>
                </a:gradFill>
                <a:ea typeface="ＭＳ Ｐゴシック" charset="0"/>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571500" marR="0" lvl="0" indent="-571500" defTabSz="931863"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Distributed scale-out architecture</a:t>
            </a:r>
          </a:p>
          <a:p>
            <a:pPr marL="571500" marR="0" lvl="0" indent="-571500" defTabSz="931863"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Ingest millions of events per second</a:t>
            </a:r>
          </a:p>
          <a:p>
            <a:pPr marL="571500" marR="0" lvl="0" indent="-571500" defTabSz="931863"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Accommodates variable loads</a:t>
            </a:r>
          </a:p>
          <a:p>
            <a:pPr marL="571500" marR="0" lvl="0" indent="-571500" defTabSz="931863"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Easily add incremental resources to scale</a:t>
            </a:r>
          </a:p>
          <a:p>
            <a:pPr marL="571500" marR="0" lvl="0" indent="-571500" defTabSz="931863"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lang="en-US" sz="2800" kern="0" dirty="0"/>
              <a:t>Available across multiple data centers and sovereign clouds</a:t>
            </a:r>
          </a:p>
          <a:p>
            <a:pPr marL="571500" lvl="0" indent="-571500">
              <a:buFont typeface="Arial" panose="020B0604020202020204" pitchFamily="34" charset="0"/>
              <a:buChar char="•"/>
              <a:defRPr/>
            </a:pPr>
            <a:r>
              <a:rPr lang="en-US" sz="2800" kern="0" dirty="0">
                <a:solidFill>
                  <a:srgbClr val="505050"/>
                </a:solidFill>
              </a:rPr>
              <a:t>Guaranteed events delivery</a:t>
            </a:r>
          </a:p>
          <a:p>
            <a:pPr marL="571500" lvl="0" indent="-571500">
              <a:buFont typeface="Arial" panose="020B0604020202020204" pitchFamily="34" charset="0"/>
              <a:buChar char="•"/>
              <a:defRPr/>
            </a:pPr>
            <a:r>
              <a:rPr lang="en-US" sz="2800" kern="0" dirty="0">
                <a:solidFill>
                  <a:srgbClr val="505050"/>
                </a:solidFill>
              </a:rPr>
              <a:t>Guaranteed 3-9s availability</a:t>
            </a:r>
          </a:p>
          <a:p>
            <a:pPr marL="571500" lvl="0" indent="-571500">
              <a:buFont typeface="Arial" panose="020B0604020202020204" pitchFamily="34" charset="0"/>
              <a:buChar char="•"/>
              <a:defRPr/>
            </a:pPr>
            <a:r>
              <a:rPr lang="en-US" sz="2800" kern="0" dirty="0">
                <a:solidFill>
                  <a:srgbClr val="505050"/>
                </a:solidFill>
              </a:rPr>
              <a:t>State management for auto recovery</a:t>
            </a:r>
            <a:endParaRPr lang="en-US" sz="2800" kern="0" dirty="0"/>
          </a:p>
        </p:txBody>
      </p:sp>
      <p:grpSp>
        <p:nvGrpSpPr>
          <p:cNvPr id="7" name="Group 6"/>
          <p:cNvGrpSpPr/>
          <p:nvPr/>
        </p:nvGrpSpPr>
        <p:grpSpPr>
          <a:xfrm>
            <a:off x="11429128" y="4852554"/>
            <a:ext cx="756562" cy="965462"/>
            <a:chOff x="10756112" y="1832130"/>
            <a:chExt cx="884331" cy="1116230"/>
          </a:xfrm>
        </p:grpSpPr>
        <p:pic>
          <p:nvPicPr>
            <p:cNvPr id="8"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756112" y="1832130"/>
              <a:ext cx="884331" cy="787789"/>
            </a:xfrm>
            <a:prstGeom prst="rect">
              <a:avLst/>
            </a:prstGeom>
          </p:spPr>
        </p:pic>
        <p:sp>
          <p:nvSpPr>
            <p:cNvPr id="9" name="Rectangle 8"/>
            <p:cNvSpPr/>
            <p:nvPr/>
          </p:nvSpPr>
          <p:spPr>
            <a:xfrm>
              <a:off x="10780694" y="2668952"/>
              <a:ext cx="780585" cy="279408"/>
            </a:xfrm>
            <a:prstGeom prst="rect">
              <a:avLst/>
            </a:prstGeom>
          </p:spPr>
          <p:txBody>
            <a:bodyPr wrap="square">
              <a:spAutoFit/>
            </a:bodyPr>
            <a:lstStyle/>
            <a:p>
              <a:pPr marL="0" marR="0" lvl="0" indent="0" algn="ctr" defTabSz="582327" rtl="0" eaLnBrk="0" fontAlgn="ctr" latinLnBrk="0" hangingPunct="0">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solidFill>
                    <a:srgbClr val="0072C6"/>
                  </a:solidFill>
                  <a:effectLst/>
                  <a:uLnTx/>
                  <a:uFillTx/>
                  <a:latin typeface="Segoe UI" panose="020B0502040204020203" pitchFamily="34" charset="0"/>
                  <a:ea typeface="MS PGothic" panose="020B0600070205080204" pitchFamily="34" charset="-128"/>
                  <a:cs typeface="+mn-cs"/>
                </a:rPr>
                <a:t>HIPAA</a:t>
              </a:r>
            </a:p>
          </p:txBody>
        </p:sp>
      </p:grpSp>
      <p:pic>
        <p:nvPicPr>
          <p:cNvPr id="10" name="Picture 9"/>
          <p:cNvPicPr>
            <a:picLocks noChangeAspect="1"/>
          </p:cNvPicPr>
          <p:nvPr/>
        </p:nvPicPr>
        <p:blipFill>
          <a:blip r:embed="rId5"/>
          <a:stretch>
            <a:fillRect/>
          </a:stretch>
        </p:blipFill>
        <p:spPr>
          <a:xfrm>
            <a:off x="8464434" y="4882426"/>
            <a:ext cx="786504" cy="698661"/>
          </a:xfrm>
          <a:prstGeom prst="rect">
            <a:avLst/>
          </a:prstGeom>
        </p:spPr>
      </p:pic>
      <p:pic>
        <p:nvPicPr>
          <p:cNvPr id="11" name="Picture 10"/>
          <p:cNvPicPr>
            <a:picLocks noChangeAspect="1"/>
          </p:cNvPicPr>
          <p:nvPr/>
        </p:nvPicPr>
        <p:blipFill>
          <a:blip r:embed="rId6"/>
          <a:stretch>
            <a:fillRect/>
          </a:stretch>
        </p:blipFill>
        <p:spPr>
          <a:xfrm>
            <a:off x="6609989" y="4882426"/>
            <a:ext cx="718516" cy="698661"/>
          </a:xfrm>
          <a:prstGeom prst="rect">
            <a:avLst/>
          </a:prstGeom>
        </p:spPr>
      </p:pic>
      <p:pic>
        <p:nvPicPr>
          <p:cNvPr id="12" name="Picture 11"/>
          <p:cNvPicPr>
            <a:picLocks noChangeAspect="1"/>
          </p:cNvPicPr>
          <p:nvPr/>
        </p:nvPicPr>
        <p:blipFill>
          <a:blip r:embed="rId5"/>
          <a:stretch>
            <a:fillRect/>
          </a:stretch>
        </p:blipFill>
        <p:spPr>
          <a:xfrm>
            <a:off x="7494728" y="4882426"/>
            <a:ext cx="786504" cy="698661"/>
          </a:xfrm>
          <a:prstGeom prst="rect">
            <a:avLst/>
          </a:prstGeom>
        </p:spPr>
      </p:pic>
      <p:pic>
        <p:nvPicPr>
          <p:cNvPr id="13" name="Picture 12"/>
          <p:cNvPicPr>
            <a:picLocks noChangeAspect="1"/>
          </p:cNvPicPr>
          <p:nvPr/>
        </p:nvPicPr>
        <p:blipFill>
          <a:blip r:embed="rId7"/>
          <a:stretch>
            <a:fillRect/>
          </a:stretch>
        </p:blipFill>
        <p:spPr>
          <a:xfrm>
            <a:off x="10284081" y="4989690"/>
            <a:ext cx="867764" cy="535660"/>
          </a:xfrm>
          <a:prstGeom prst="rect">
            <a:avLst/>
          </a:prstGeom>
        </p:spPr>
      </p:pic>
      <p:sp>
        <p:nvSpPr>
          <p:cNvPr id="14" name="Rectangle 13"/>
          <p:cNvSpPr/>
          <p:nvPr/>
        </p:nvSpPr>
        <p:spPr>
          <a:xfrm>
            <a:off x="6660131" y="5596606"/>
            <a:ext cx="669204" cy="17267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ISO 27001</a:t>
            </a:r>
          </a:p>
        </p:txBody>
      </p:sp>
      <p:sp>
        <p:nvSpPr>
          <p:cNvPr id="15" name="Rectangle 14"/>
          <p:cNvSpPr/>
          <p:nvPr/>
        </p:nvSpPr>
        <p:spPr>
          <a:xfrm>
            <a:off x="10412997" y="5639762"/>
            <a:ext cx="1012148" cy="17267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PCI DSS Level 1</a:t>
            </a:r>
          </a:p>
        </p:txBody>
      </p:sp>
      <p:sp>
        <p:nvSpPr>
          <p:cNvPr id="16" name="Rectangle 15"/>
          <p:cNvSpPr/>
          <p:nvPr/>
        </p:nvSpPr>
        <p:spPr>
          <a:xfrm>
            <a:off x="7492160" y="5596606"/>
            <a:ext cx="880532" cy="17267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SOC 1 Type 2</a:t>
            </a:r>
          </a:p>
        </p:txBody>
      </p:sp>
      <p:sp>
        <p:nvSpPr>
          <p:cNvPr id="17" name="Rectangle 16"/>
          <p:cNvSpPr/>
          <p:nvPr/>
        </p:nvSpPr>
        <p:spPr>
          <a:xfrm>
            <a:off x="8523017" y="5606851"/>
            <a:ext cx="880532" cy="17267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SOC 2 Type 2</a:t>
            </a:r>
          </a:p>
        </p:txBody>
      </p:sp>
      <p:grpSp>
        <p:nvGrpSpPr>
          <p:cNvPr id="19" name="Group 18"/>
          <p:cNvGrpSpPr/>
          <p:nvPr/>
        </p:nvGrpSpPr>
        <p:grpSpPr>
          <a:xfrm>
            <a:off x="7553351" y="5969525"/>
            <a:ext cx="1939332" cy="945171"/>
            <a:chOff x="8517973" y="1871810"/>
            <a:chExt cx="1967247" cy="1134262"/>
          </a:xfrm>
        </p:grpSpPr>
        <p:sp>
          <p:nvSpPr>
            <p:cNvPr id="20" name="Rectangle 19"/>
            <p:cNvSpPr/>
            <p:nvPr/>
          </p:nvSpPr>
          <p:spPr>
            <a:xfrm>
              <a:off x="8517973" y="2515144"/>
              <a:ext cx="1129567" cy="49092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EU</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Model Clauses</a:t>
              </a:r>
            </a:p>
          </p:txBody>
        </p:sp>
        <p:grpSp>
          <p:nvGrpSpPr>
            <p:cNvPr id="21" name="Group 20"/>
            <p:cNvGrpSpPr/>
            <p:nvPr/>
          </p:nvGrpSpPr>
          <p:grpSpPr>
            <a:xfrm>
              <a:off x="8679392" y="1871810"/>
              <a:ext cx="1805828" cy="1026186"/>
              <a:chOff x="8679392" y="1871810"/>
              <a:chExt cx="1805828" cy="1026186"/>
            </a:xfrm>
          </p:grpSpPr>
          <p:pic>
            <p:nvPicPr>
              <p:cNvPr id="22" name="Picture 8" descr="image0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1009" y="1871810"/>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9726159" y="2540588"/>
                <a:ext cx="759061" cy="357408"/>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0072C6"/>
                    </a:solidFill>
                    <a:effectLst/>
                    <a:uLnTx/>
                    <a:uFillTx/>
                    <a:latin typeface="Segoe UI"/>
                    <a:ea typeface="+mn-ea"/>
                    <a:cs typeface="+mn-cs"/>
                  </a:rPr>
                  <a:t>China</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0072C6"/>
                    </a:solidFill>
                    <a:effectLst/>
                    <a:uLnTx/>
                    <a:uFillTx/>
                    <a:latin typeface="Segoe UI"/>
                    <a:ea typeface="+mn-ea"/>
                    <a:cs typeface="+mn-cs"/>
                  </a:rPr>
                  <a:t>GB 18030</a:t>
                </a:r>
              </a:p>
            </p:txBody>
          </p:sp>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79392" y="1871810"/>
                <a:ext cx="806731" cy="559038"/>
              </a:xfrm>
              <a:prstGeom prst="rect">
                <a:avLst/>
              </a:prstGeom>
            </p:spPr>
          </p:pic>
        </p:grpSp>
      </p:grpSp>
      <p:pic>
        <p:nvPicPr>
          <p:cNvPr id="25" name="Picture 24"/>
          <p:cNvPicPr>
            <a:picLocks noChangeAspect="1"/>
          </p:cNvPicPr>
          <p:nvPr/>
        </p:nvPicPr>
        <p:blipFill>
          <a:blip r:embed="rId5"/>
          <a:stretch>
            <a:fillRect/>
          </a:stretch>
        </p:blipFill>
        <p:spPr>
          <a:xfrm>
            <a:off x="9375098" y="4879911"/>
            <a:ext cx="786504" cy="698661"/>
          </a:xfrm>
          <a:prstGeom prst="rect">
            <a:avLst/>
          </a:prstGeom>
        </p:spPr>
      </p:pic>
      <p:sp>
        <p:nvSpPr>
          <p:cNvPr id="26" name="Rectangle 25"/>
          <p:cNvSpPr/>
          <p:nvPr/>
        </p:nvSpPr>
        <p:spPr>
          <a:xfrm>
            <a:off x="9403549" y="5622355"/>
            <a:ext cx="880532" cy="17267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72C6"/>
                </a:solidFill>
                <a:effectLst/>
                <a:uLnTx/>
                <a:uFillTx/>
                <a:latin typeface="Segoe UI"/>
                <a:ea typeface="+mn-ea"/>
                <a:cs typeface="+mn-cs"/>
              </a:rPr>
              <a:t>SOC 3 Type 2</a:t>
            </a:r>
          </a:p>
        </p:txBody>
      </p:sp>
      <p:pic>
        <p:nvPicPr>
          <p:cNvPr id="27" name="Picture 14" descr="http://www.theauditpeople.com/sites/default/files/pictures/iso-logo.pn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37583" y="4908190"/>
            <a:ext cx="952992" cy="69866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681893" y="5622356"/>
            <a:ext cx="669203" cy="17267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0072C6"/>
                </a:solidFill>
                <a:effectLst/>
                <a:uLnTx/>
                <a:uFillTx/>
                <a:latin typeface="Segoe UI"/>
                <a:ea typeface="+mn-ea"/>
                <a:cs typeface="+mn-cs"/>
              </a:rPr>
              <a:t>ISO 27018</a:t>
            </a:r>
          </a:p>
        </p:txBody>
      </p:sp>
    </p:spTree>
    <p:extLst>
      <p:ext uri="{BB962C8B-B14F-4D97-AF65-F5344CB8AC3E}">
        <p14:creationId xmlns:p14="http://schemas.microsoft.com/office/powerpoint/2010/main" val="3768686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0"/>
            <a:ext cx="530383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11" name="Text Placeholder 3"/>
          <p:cNvSpPr txBox="1">
            <a:spLocks noGrp="1"/>
          </p:cNvSpPr>
          <p:nvPr>
            <p:ph type="body" sz="quarter" idx="11"/>
          </p:nvPr>
        </p:nvSpPr>
        <p:spPr>
          <a:xfrm>
            <a:off x="6044657" y="621310"/>
            <a:ext cx="3286521" cy="1671227"/>
          </a:xfrm>
          <a:prstGeom prst="rect">
            <a:avLst/>
          </a:prstGeom>
          <a:noFill/>
        </p:spPr>
        <p:txBody>
          <a:bodyPr vert="horz" wrap="square" lIns="0" tIns="0" rIns="0" bIns="0" rtlCol="0">
            <a:spAutoFit/>
          </a:bodyPr>
          <a:lstStyle/>
          <a:p>
            <a:pPr marL="0" indent="0" defTabSz="932597">
              <a:buNone/>
            </a:pPr>
            <a:r>
              <a:rPr lang="EN-US" sz="1800" b="1" spc="-72">
                <a:gradFill>
                  <a:gsLst>
                    <a:gs pos="2917">
                      <a:schemeClr val="tx1"/>
                    </a:gs>
                    <a:gs pos="30000">
                      <a:schemeClr val="tx1"/>
                    </a:gs>
                  </a:gsLst>
                  <a:lin ang="5400000" scaled="0"/>
                </a:gradFill>
                <a:latin typeface="+mn-lt"/>
              </a:rPr>
              <a:t>D</a:t>
            </a:r>
            <a:r>
              <a:rPr lang="en-US" sz="1800" b="1" spc="-72">
                <a:gradFill>
                  <a:gsLst>
                    <a:gs pos="2917">
                      <a:schemeClr val="tx1"/>
                    </a:gs>
                    <a:gs pos="30000">
                      <a:schemeClr val="tx1"/>
                    </a:gs>
                  </a:gsLst>
                  <a:lin ang="5400000" scaled="0"/>
                </a:gradFill>
                <a:latin typeface="+mn-lt"/>
              </a:rPr>
              <a:t>ata Manipulation</a:t>
            </a:r>
            <a:endParaRPr lang="EN-US" sz="1800" b="1" spc="-72">
              <a:gradFill>
                <a:gsLst>
                  <a:gs pos="2917">
                    <a:schemeClr val="tx1"/>
                  </a:gs>
                  <a:gs pos="30000">
                    <a:schemeClr val="tx1"/>
                  </a:gs>
                </a:gsLst>
                <a:lin ang="5400000" scaled="0"/>
              </a:gradFill>
              <a:latin typeface="+mn-lt"/>
            </a:endParaRPr>
          </a:p>
          <a:p>
            <a:pPr marL="0" indent="0" defTabSz="932597">
              <a:buNone/>
            </a:pPr>
            <a:r>
              <a:rPr lang="EN-US" sz="1200">
                <a:solidFill>
                  <a:srgbClr val="7030A0"/>
                </a:solidFill>
                <a:latin typeface="Consolas"/>
                <a:cs typeface="+mn-cs"/>
              </a:rPr>
              <a:t>SELECT, FROM, WHERE GROUP</a:t>
            </a:r>
          </a:p>
          <a:p>
            <a:pPr marL="0" indent="0" defTabSz="932597">
              <a:buNone/>
            </a:pPr>
            <a:r>
              <a:rPr lang="EN-US" sz="1200">
                <a:solidFill>
                  <a:srgbClr val="7030A0"/>
                </a:solidFill>
                <a:latin typeface="Consolas"/>
                <a:cs typeface="+mn-cs"/>
              </a:rPr>
              <a:t>BY, HAVING, CASE WHEN THEN </a:t>
            </a:r>
          </a:p>
          <a:p>
            <a:pPr marL="0" indent="0" defTabSz="932597">
              <a:buNone/>
            </a:pPr>
            <a:r>
              <a:rPr lang="EN-US" sz="1200">
                <a:solidFill>
                  <a:srgbClr val="7030A0"/>
                </a:solidFill>
                <a:latin typeface="Consolas"/>
                <a:cs typeface="+mn-cs"/>
              </a:rPr>
              <a:t>ELSE, INNER/LEFT OUTER </a:t>
            </a:r>
          </a:p>
          <a:p>
            <a:pPr marL="0" indent="0" defTabSz="932597">
              <a:buNone/>
            </a:pPr>
            <a:r>
              <a:rPr lang="EN-US" sz="1200">
                <a:solidFill>
                  <a:srgbClr val="7030A0"/>
                </a:solidFill>
                <a:latin typeface="Consolas"/>
                <a:cs typeface="+mn-cs"/>
              </a:rPr>
              <a:t>JOIN, UNION, CROSS/OUTER</a:t>
            </a:r>
          </a:p>
          <a:p>
            <a:pPr marL="0" indent="0" defTabSz="932597">
              <a:buNone/>
            </a:pPr>
            <a:r>
              <a:rPr lang="EN-US" sz="1200">
                <a:solidFill>
                  <a:srgbClr val="7030A0"/>
                </a:solidFill>
                <a:latin typeface="Consolas"/>
                <a:cs typeface="+mn-cs"/>
              </a:rPr>
              <a:t>APPLY, CAST, INTO, ORDER </a:t>
            </a:r>
          </a:p>
          <a:p>
            <a:pPr marL="0" indent="0" defTabSz="932597">
              <a:buNone/>
            </a:pPr>
            <a:r>
              <a:rPr lang="EN-US" sz="1200">
                <a:solidFill>
                  <a:srgbClr val="7030A0"/>
                </a:solidFill>
                <a:latin typeface="Consolas"/>
                <a:cs typeface="+mn-cs"/>
              </a:rPr>
              <a:t>BY ASC, DSC</a:t>
            </a:r>
          </a:p>
          <a:p>
            <a:pPr marL="291388" indent="-291388" defTabSz="932597"/>
            <a:endParaRPr lang="en-US" sz="1200">
              <a:solidFill>
                <a:schemeClr val="tx1"/>
              </a:solidFill>
              <a:latin typeface="Consolas"/>
              <a:cs typeface="+mn-cs"/>
            </a:endParaRPr>
          </a:p>
        </p:txBody>
      </p:sp>
      <p:sp>
        <p:nvSpPr>
          <p:cNvPr id="2" name="Title 1"/>
          <p:cNvSpPr>
            <a:spLocks noGrp="1"/>
          </p:cNvSpPr>
          <p:nvPr>
            <p:ph type="title"/>
          </p:nvPr>
        </p:nvSpPr>
        <p:spPr>
          <a:xfrm>
            <a:off x="369030" y="59204"/>
            <a:ext cx="4318129" cy="917575"/>
          </a:xfrm>
        </p:spPr>
        <p:txBody>
          <a:bodyPr/>
          <a:lstStyle/>
          <a:p>
            <a:r>
              <a:rPr lang="en-US" sz="4600" dirty="0">
                <a:gradFill>
                  <a:gsLst>
                    <a:gs pos="0">
                      <a:srgbClr val="FFFFFF"/>
                    </a:gs>
                    <a:gs pos="100000">
                      <a:srgbClr val="FFFFFF"/>
                    </a:gs>
                  </a:gsLst>
                  <a:lin ang="5400000" scaled="0"/>
                </a:gradFill>
              </a:rPr>
              <a:t>Lowering the bar for developer skills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05" y="3430354"/>
            <a:ext cx="4389072" cy="2926048"/>
          </a:xfrm>
          <a:prstGeom prst="rect">
            <a:avLst/>
          </a:prstGeom>
        </p:spPr>
      </p:pic>
      <p:sp>
        <p:nvSpPr>
          <p:cNvPr id="12" name="TextBox 11"/>
          <p:cNvSpPr txBox="1"/>
          <p:nvPr/>
        </p:nvSpPr>
        <p:spPr>
          <a:xfrm>
            <a:off x="9674837" y="1774201"/>
            <a:ext cx="1828642" cy="64633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72" normalizeH="0" baseline="0" noProof="0" dirty="0">
                <a:ln>
                  <a:noFill/>
                </a:ln>
                <a:gradFill>
                  <a:gsLst>
                    <a:gs pos="2917">
                      <a:srgbClr val="404040"/>
                    </a:gs>
                    <a:gs pos="30000">
                      <a:srgbClr val="404040"/>
                    </a:gs>
                  </a:gsLst>
                  <a:lin ang="5400000" scaled="0"/>
                </a:gradFill>
                <a:effectLst/>
                <a:uLnTx/>
                <a:uFillTx/>
              </a:rPr>
              <a:t>Scaling Extensions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30A0"/>
                </a:solidFill>
                <a:effectLst/>
                <a:uLnTx/>
                <a:uFillTx/>
                <a:latin typeface="Consolas"/>
              </a:rPr>
              <a:t>WITH, PARTITION B</a:t>
            </a:r>
            <a:r>
              <a:rPr kumimoji="0" lang="en-US" sz="1200" b="0" i="0" u="none" strike="noStrike" kern="0" cap="none" spc="-72" normalizeH="0" baseline="0" noProof="0" dirty="0">
                <a:ln>
                  <a:noFill/>
                </a:ln>
                <a:solidFill>
                  <a:srgbClr val="7030A0"/>
                </a:solidFill>
                <a:effectLst/>
                <a:uLnTx/>
                <a:uFillTx/>
              </a:rPr>
              <a:t>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30A0"/>
                </a:solidFill>
                <a:effectLst/>
                <a:uLnTx/>
                <a:uFillTx/>
                <a:latin typeface="Consolas"/>
              </a:rPr>
              <a:t>OVER</a:t>
            </a:r>
          </a:p>
        </p:txBody>
      </p:sp>
      <p:sp>
        <p:nvSpPr>
          <p:cNvPr id="13" name="TextBox 12"/>
          <p:cNvSpPr txBox="1"/>
          <p:nvPr/>
        </p:nvSpPr>
        <p:spPr>
          <a:xfrm>
            <a:off x="6044657" y="2411748"/>
            <a:ext cx="2476575" cy="83099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72" normalizeH="0" baseline="0" noProof="0">
                <a:ln>
                  <a:noFill/>
                </a:ln>
                <a:gradFill>
                  <a:gsLst>
                    <a:gs pos="2917">
                      <a:srgbClr val="404040"/>
                    </a:gs>
                    <a:gs pos="30000">
                      <a:srgbClr val="404040"/>
                    </a:gs>
                  </a:gsLst>
                  <a:lin ang="5400000" scaled="0"/>
                </a:gradFill>
                <a:effectLst/>
                <a:uLnTx/>
                <a:uFillTx/>
              </a:rPr>
              <a:t>Date and Time Functions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7030A0"/>
                </a:solidFill>
                <a:effectLst/>
                <a:uLnTx/>
                <a:uFillTx/>
                <a:latin typeface="Consolas"/>
              </a:rPr>
              <a:t>DateName</a:t>
            </a:r>
            <a:r>
              <a:rPr kumimoji="0" lang="en-US" sz="1200" b="0" i="0" u="none" strike="noStrike" kern="0" cap="none" spc="0" normalizeH="0" baseline="0" noProof="0">
                <a:ln>
                  <a:noFill/>
                </a:ln>
                <a:solidFill>
                  <a:srgbClr val="7030A0"/>
                </a:solidFill>
                <a:effectLst/>
                <a:uLnTx/>
                <a:uFillTx/>
                <a:latin typeface="Consolas"/>
              </a:rPr>
              <a:t>, </a:t>
            </a:r>
            <a:r>
              <a:rPr kumimoji="0" lang="en-US" sz="1200" b="0" i="0" u="none" strike="noStrike" kern="0" cap="none" spc="0" normalizeH="0" baseline="0" noProof="0" err="1">
                <a:ln>
                  <a:noFill/>
                </a:ln>
                <a:solidFill>
                  <a:srgbClr val="7030A0"/>
                </a:solidFill>
                <a:effectLst/>
                <a:uLnTx/>
                <a:uFillTx/>
                <a:latin typeface="Consolas"/>
              </a:rPr>
              <a:t>DatePart</a:t>
            </a:r>
            <a:r>
              <a:rPr kumimoji="0" lang="en-US" sz="1200" b="0" i="0" u="none" strike="noStrike" kern="0" cap="none" spc="0" normalizeH="0" baseline="0" noProof="0">
                <a:ln>
                  <a:noFill/>
                </a:ln>
                <a:solidFill>
                  <a:srgbClr val="7030A0"/>
                </a:solidFill>
                <a:effectLst/>
                <a:uLnTx/>
                <a:uFillTx/>
                <a:latin typeface="Consolas"/>
              </a:rPr>
              <a:t>, Day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7030A0"/>
                </a:solidFill>
                <a:effectLst/>
                <a:uLnTx/>
                <a:uFillTx/>
                <a:latin typeface="Consolas"/>
              </a:rPr>
              <a:t>Month, Year, </a:t>
            </a:r>
            <a:r>
              <a:rPr kumimoji="0" lang="en-US" sz="1200" b="0" i="0" u="none" strike="noStrike" kern="0" cap="none" spc="0" normalizeH="0" baseline="0" noProof="0" err="1">
                <a:ln>
                  <a:noFill/>
                </a:ln>
                <a:solidFill>
                  <a:srgbClr val="7030A0"/>
                </a:solidFill>
                <a:effectLst/>
                <a:uLnTx/>
                <a:uFillTx/>
                <a:latin typeface="Consolas"/>
              </a:rPr>
              <a:t>DateDiff</a:t>
            </a:r>
            <a:endParaRPr kumimoji="0" lang="en-US" sz="1200" b="0" i="0" u="none" strike="noStrike" kern="0" cap="none" spc="0" normalizeH="0" baseline="0" noProof="0">
              <a:ln>
                <a:noFill/>
              </a:ln>
              <a:solidFill>
                <a:srgbClr val="7030A0"/>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7030A0"/>
                </a:solidFill>
                <a:effectLst/>
                <a:uLnTx/>
                <a:uFillTx/>
                <a:latin typeface="Consolas"/>
              </a:rPr>
              <a:t>DateTimeFromParts</a:t>
            </a:r>
            <a:r>
              <a:rPr kumimoji="0" lang="en-US" sz="1200" b="0" i="0" u="none" strike="noStrike" kern="0" cap="none" spc="0" normalizeH="0" baseline="0" noProof="0">
                <a:ln>
                  <a:noFill/>
                </a:ln>
                <a:solidFill>
                  <a:srgbClr val="7030A0"/>
                </a:solidFill>
                <a:effectLst/>
                <a:uLnTx/>
                <a:uFillTx/>
                <a:latin typeface="Consolas"/>
              </a:rPr>
              <a:t>, </a:t>
            </a:r>
            <a:r>
              <a:rPr kumimoji="0" lang="en-US" sz="1200" b="0" i="0" u="none" strike="noStrike" kern="0" cap="none" spc="0" normalizeH="0" baseline="0" noProof="0" err="1">
                <a:ln>
                  <a:noFill/>
                </a:ln>
                <a:solidFill>
                  <a:srgbClr val="7030A0"/>
                </a:solidFill>
                <a:effectLst/>
                <a:uLnTx/>
                <a:uFillTx/>
                <a:latin typeface="Consolas"/>
              </a:rPr>
              <a:t>DateAdd</a:t>
            </a:r>
            <a:endParaRPr kumimoji="0" lang="en-US" sz="1200" b="0" i="0" u="none" strike="noStrike" kern="0" cap="none" spc="0" normalizeH="0" baseline="0" noProof="0">
              <a:ln>
                <a:noFill/>
              </a:ln>
              <a:solidFill>
                <a:srgbClr val="7030A0"/>
              </a:solidFill>
              <a:effectLst/>
              <a:uLnTx/>
              <a:uFillTx/>
              <a:latin typeface="Consolas"/>
            </a:endParaRPr>
          </a:p>
        </p:txBody>
      </p:sp>
      <p:sp>
        <p:nvSpPr>
          <p:cNvPr id="14" name="TextBox 13"/>
          <p:cNvSpPr txBox="1"/>
          <p:nvPr/>
        </p:nvSpPr>
        <p:spPr>
          <a:xfrm>
            <a:off x="6044657" y="4564810"/>
            <a:ext cx="2286267" cy="83099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72" normalizeH="0" baseline="0" noProof="0" dirty="0">
                <a:ln>
                  <a:noFill/>
                </a:ln>
                <a:gradFill>
                  <a:gsLst>
                    <a:gs pos="2917">
                      <a:srgbClr val="404040"/>
                    </a:gs>
                    <a:gs pos="30000">
                      <a:srgbClr val="404040"/>
                    </a:gs>
                  </a:gsLst>
                  <a:lin ang="5400000" scaled="0"/>
                </a:gradFill>
                <a:effectLst/>
                <a:uLnTx/>
                <a:uFillTx/>
              </a:rPr>
              <a:t>Windowing Extensions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7030A0"/>
                </a:solidFill>
                <a:effectLst/>
                <a:uLnTx/>
                <a:uFillTx/>
                <a:latin typeface="Consolas"/>
              </a:rPr>
              <a:t>TumblingWindow</a:t>
            </a:r>
            <a:endParaRPr kumimoji="0" lang="en-US" sz="1200" b="0" i="0" u="none" strike="noStrike" kern="0" cap="none" spc="0" normalizeH="0" baseline="0" noProof="0" dirty="0">
              <a:ln>
                <a:noFill/>
              </a:ln>
              <a:solidFill>
                <a:srgbClr val="7030A0"/>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7030A0"/>
                </a:solidFill>
                <a:effectLst/>
                <a:uLnTx/>
                <a:uFillTx/>
                <a:latin typeface="Consolas"/>
              </a:rPr>
              <a:t>HoppingWindow</a:t>
            </a:r>
            <a:endParaRPr kumimoji="0" lang="en-US" sz="1200" b="0" i="0" u="none" strike="noStrike" kern="0" cap="none" spc="0" normalizeH="0" baseline="0" noProof="0" dirty="0">
              <a:ln>
                <a:noFill/>
              </a:ln>
              <a:solidFill>
                <a:srgbClr val="7030A0"/>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7030A0"/>
                </a:solidFill>
                <a:effectLst/>
                <a:uLnTx/>
                <a:uFillTx/>
                <a:latin typeface="Consolas"/>
              </a:rPr>
              <a:t>SlidingWindow</a:t>
            </a:r>
            <a:endParaRPr kumimoji="0" lang="en-US" sz="1200" b="0" i="0" u="none" strike="noStrike" kern="0" cap="none" spc="0" normalizeH="0" baseline="0" noProof="0" dirty="0">
              <a:ln>
                <a:noFill/>
              </a:ln>
              <a:solidFill>
                <a:srgbClr val="7030A0"/>
              </a:solidFill>
              <a:effectLst/>
              <a:uLnTx/>
              <a:uFillTx/>
              <a:latin typeface="Consolas"/>
            </a:endParaRPr>
          </a:p>
        </p:txBody>
      </p:sp>
      <p:sp>
        <p:nvSpPr>
          <p:cNvPr id="15" name="TextBox 14"/>
          <p:cNvSpPr txBox="1"/>
          <p:nvPr/>
        </p:nvSpPr>
        <p:spPr>
          <a:xfrm>
            <a:off x="9674837" y="2737809"/>
            <a:ext cx="2078198" cy="83099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72" normalizeH="0" baseline="0" noProof="0" dirty="0">
                <a:ln>
                  <a:noFill/>
                </a:ln>
                <a:gradFill>
                  <a:gsLst>
                    <a:gs pos="2917">
                      <a:srgbClr val="404040"/>
                    </a:gs>
                    <a:gs pos="30000">
                      <a:srgbClr val="404040"/>
                    </a:gs>
                  </a:gsLst>
                  <a:lin ang="5400000" scaled="0"/>
                </a:gradFill>
                <a:effectLst/>
                <a:uLnTx/>
                <a:uFillTx/>
              </a:rPr>
              <a:t>Aggregate Functions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30A0"/>
                </a:solidFill>
                <a:effectLst/>
                <a:uLnTx/>
                <a:uFillTx/>
                <a:latin typeface="Consolas"/>
              </a:rPr>
              <a:t>SUM, COUNT, AVG, MIN,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30A0"/>
                </a:solidFill>
                <a:effectLst/>
                <a:uLnTx/>
                <a:uFillTx/>
                <a:latin typeface="Consolas"/>
              </a:rPr>
              <a:t>MAX, STDEV, STDEVP, VAR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30A0"/>
                </a:solidFill>
                <a:effectLst/>
                <a:uLnTx/>
                <a:uFillTx/>
                <a:latin typeface="Consolas"/>
              </a:rPr>
              <a:t>VARP, </a:t>
            </a:r>
            <a:r>
              <a:rPr kumimoji="0" lang="en-US" sz="1200" b="0" i="0" u="none" strike="noStrike" kern="0" cap="none" spc="0" normalizeH="0" baseline="0" noProof="0" dirty="0" err="1">
                <a:ln>
                  <a:noFill/>
                </a:ln>
                <a:solidFill>
                  <a:srgbClr val="7030A0"/>
                </a:solidFill>
                <a:effectLst/>
                <a:uLnTx/>
                <a:uFillTx/>
                <a:latin typeface="Consolas"/>
              </a:rPr>
              <a:t>TopOne</a:t>
            </a:r>
            <a:endParaRPr kumimoji="0" lang="en-US" sz="1200" b="0" i="0" u="none" strike="noStrike" kern="0" cap="none" spc="0" normalizeH="0" baseline="0" noProof="0" dirty="0">
              <a:ln>
                <a:noFill/>
              </a:ln>
              <a:solidFill>
                <a:srgbClr val="7030A0"/>
              </a:solidFill>
              <a:effectLst/>
              <a:uLnTx/>
              <a:uFillTx/>
              <a:latin typeface="Consolas"/>
            </a:endParaRPr>
          </a:p>
        </p:txBody>
      </p:sp>
      <p:sp>
        <p:nvSpPr>
          <p:cNvPr id="16" name="TextBox 15"/>
          <p:cNvSpPr txBox="1"/>
          <p:nvPr/>
        </p:nvSpPr>
        <p:spPr>
          <a:xfrm>
            <a:off x="9674837" y="625927"/>
            <a:ext cx="1869101" cy="83099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72" normalizeH="0" baseline="0" noProof="0">
                <a:ln>
                  <a:noFill/>
                </a:ln>
                <a:gradFill>
                  <a:gsLst>
                    <a:gs pos="2917">
                      <a:srgbClr val="404040"/>
                    </a:gs>
                    <a:gs pos="30000">
                      <a:srgbClr val="404040"/>
                    </a:gs>
                  </a:gsLst>
                  <a:lin ang="5400000" scaled="0"/>
                </a:gradFill>
                <a:effectLst/>
                <a:uLnTx/>
                <a:uFillTx/>
              </a:rPr>
              <a:t>String Functions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7030A0"/>
                </a:solidFill>
                <a:effectLst/>
                <a:uLnTx/>
                <a:uFillTx/>
                <a:latin typeface="Consolas"/>
              </a:rPr>
              <a:t>Len, </a:t>
            </a:r>
            <a:r>
              <a:rPr kumimoji="0" lang="en-US" sz="1200" b="0" i="0" u="none" strike="noStrike" kern="0" cap="none" spc="0" normalizeH="0" baseline="0" noProof="0" err="1">
                <a:ln>
                  <a:noFill/>
                </a:ln>
                <a:solidFill>
                  <a:srgbClr val="7030A0"/>
                </a:solidFill>
                <a:effectLst/>
                <a:uLnTx/>
                <a:uFillTx/>
                <a:latin typeface="Consolas"/>
              </a:rPr>
              <a:t>Concat</a:t>
            </a:r>
            <a:r>
              <a:rPr kumimoji="0" lang="en-US" sz="1200" b="0" i="0" u="none" strike="noStrike" kern="0" cap="none" spc="0" normalizeH="0" baseline="0" noProof="0">
                <a:ln>
                  <a:noFill/>
                </a:ln>
                <a:solidFill>
                  <a:srgbClr val="7030A0"/>
                </a:solidFill>
                <a:effectLst/>
                <a:uLnTx/>
                <a:uFillTx/>
                <a:latin typeface="Consolas"/>
              </a:rPr>
              <a:t>, </a:t>
            </a:r>
            <a:r>
              <a:rPr kumimoji="0" lang="en-US" sz="1200" b="0" i="0" u="none" strike="noStrike" kern="0" cap="none" spc="0" normalizeH="0" baseline="0" noProof="0" err="1">
                <a:ln>
                  <a:noFill/>
                </a:ln>
                <a:solidFill>
                  <a:srgbClr val="7030A0"/>
                </a:solidFill>
                <a:effectLst/>
                <a:uLnTx/>
                <a:uFillTx/>
                <a:latin typeface="Consolas"/>
              </a:rPr>
              <a:t>CharIndex</a:t>
            </a:r>
            <a:endParaRPr kumimoji="0" lang="en-US" sz="1200" b="0" i="0" u="none" strike="noStrike" kern="0" cap="none" spc="0" normalizeH="0" baseline="0" noProof="0">
              <a:ln>
                <a:noFill/>
              </a:ln>
              <a:solidFill>
                <a:srgbClr val="7030A0"/>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7030A0"/>
                </a:solidFill>
                <a:effectLst/>
                <a:uLnTx/>
                <a:uFillTx/>
                <a:latin typeface="Consolas"/>
              </a:rPr>
              <a:t>Substring, Lower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7030A0"/>
                </a:solidFill>
                <a:effectLst/>
                <a:uLnTx/>
                <a:uFillTx/>
                <a:latin typeface="Consolas"/>
              </a:rPr>
              <a:t>Upper, </a:t>
            </a:r>
            <a:r>
              <a:rPr kumimoji="0" lang="en-US" sz="1200" b="0" i="0" u="none" strike="noStrike" kern="0" cap="none" spc="0" normalizeH="0" baseline="0" noProof="0" err="1">
                <a:ln>
                  <a:noFill/>
                </a:ln>
                <a:solidFill>
                  <a:srgbClr val="7030A0"/>
                </a:solidFill>
                <a:effectLst/>
                <a:uLnTx/>
                <a:uFillTx/>
                <a:latin typeface="Consolas"/>
              </a:rPr>
              <a:t>PatIndex</a:t>
            </a:r>
            <a:endParaRPr kumimoji="0" lang="en-US" sz="1200" b="0" i="0" u="none" strike="noStrike" kern="0" cap="none" spc="0" normalizeH="0" baseline="0" noProof="0">
              <a:ln>
                <a:noFill/>
              </a:ln>
              <a:solidFill>
                <a:srgbClr val="7030A0"/>
              </a:solidFill>
              <a:effectLst/>
              <a:uLnTx/>
              <a:uFillTx/>
              <a:latin typeface="Consolas"/>
            </a:endParaRPr>
          </a:p>
        </p:txBody>
      </p:sp>
      <p:sp>
        <p:nvSpPr>
          <p:cNvPr id="17" name="TextBox 16"/>
          <p:cNvSpPr txBox="1"/>
          <p:nvPr/>
        </p:nvSpPr>
        <p:spPr>
          <a:xfrm>
            <a:off x="6044657" y="3591892"/>
            <a:ext cx="195951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72" normalizeH="0" baseline="0" noProof="0">
                <a:ln>
                  <a:noFill/>
                </a:ln>
                <a:gradFill>
                  <a:gsLst>
                    <a:gs pos="2917">
                      <a:srgbClr val="404040"/>
                    </a:gs>
                    <a:gs pos="30000">
                      <a:srgbClr val="404040"/>
                    </a:gs>
                  </a:gsLst>
                  <a:lin ang="5400000" scaled="0"/>
                </a:gradFill>
                <a:effectLst/>
                <a:uLnTx/>
                <a:uFillTx/>
              </a:rPr>
              <a:t>Temporal Functions</a:t>
            </a:r>
            <a:endParaRPr kumimoji="0" lang="en-US" sz="1400" b="0" i="0" u="none" strike="noStrike" kern="0" cap="none" spc="-72" normalizeH="0" baseline="0" noProof="0">
              <a:ln>
                <a:noFill/>
              </a:ln>
              <a:gradFill>
                <a:gsLst>
                  <a:gs pos="2917">
                    <a:srgbClr val="404040"/>
                  </a:gs>
                  <a:gs pos="30000">
                    <a:srgbClr val="404040"/>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7030A0"/>
                </a:solidFill>
                <a:effectLst/>
                <a:uLnTx/>
                <a:uFillTx/>
                <a:latin typeface="Consolas"/>
              </a:rPr>
              <a:t>Lag</a:t>
            </a:r>
            <a:r>
              <a:rPr kumimoji="0" lang="en-US" sz="1400" b="0" i="0" u="none" strike="noStrike" kern="0" cap="none" spc="-72" normalizeH="0" baseline="0" noProof="0">
                <a:ln>
                  <a:noFill/>
                </a:ln>
                <a:gradFill>
                  <a:gsLst>
                    <a:gs pos="2917">
                      <a:srgbClr val="404040"/>
                    </a:gs>
                    <a:gs pos="30000">
                      <a:srgbClr val="404040"/>
                    </a:gs>
                  </a:gsLst>
                  <a:lin ang="5400000" scaled="0"/>
                </a:gradFill>
                <a:effectLst/>
                <a:uLnTx/>
                <a:uFillTx/>
              </a:rPr>
              <a:t>, </a:t>
            </a:r>
            <a:r>
              <a:rPr kumimoji="0" lang="en-US" sz="1200" b="0" i="0" u="none" strike="noStrike" kern="0" cap="none" spc="0" normalizeH="0" baseline="0" noProof="0" err="1">
                <a:ln>
                  <a:noFill/>
                </a:ln>
                <a:solidFill>
                  <a:srgbClr val="7030A0"/>
                </a:solidFill>
                <a:effectLst/>
                <a:uLnTx/>
                <a:uFillTx/>
                <a:latin typeface="Consolas"/>
              </a:rPr>
              <a:t>IsFirst,Last</a:t>
            </a:r>
            <a:endParaRPr kumimoji="0" lang="en-US" sz="1200" b="0" i="0" u="none" strike="noStrike" kern="0" cap="none" spc="0" normalizeH="0" baseline="0" noProof="0">
              <a:ln>
                <a:noFill/>
              </a:ln>
              <a:solidFill>
                <a:srgbClr val="7030A0"/>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7030A0"/>
                </a:solidFill>
                <a:effectLst/>
                <a:uLnTx/>
                <a:uFillTx/>
                <a:latin typeface="Consolas"/>
              </a:rPr>
              <a:t>CollectTop</a:t>
            </a:r>
            <a:endParaRPr kumimoji="0" lang="en-US" sz="1200" b="0" i="0" u="none" strike="noStrike" kern="0" cap="none" spc="0" normalizeH="0" baseline="0" noProof="0">
              <a:ln>
                <a:noFill/>
              </a:ln>
              <a:solidFill>
                <a:srgbClr val="7030A0"/>
              </a:solidFill>
              <a:effectLst/>
              <a:uLnTx/>
              <a:uFillTx/>
              <a:latin typeface="Consolas"/>
            </a:endParaRPr>
          </a:p>
        </p:txBody>
      </p:sp>
      <p:sp>
        <p:nvSpPr>
          <p:cNvPr id="18" name="TextBox 17"/>
          <p:cNvSpPr txBox="1"/>
          <p:nvPr/>
        </p:nvSpPr>
        <p:spPr>
          <a:xfrm>
            <a:off x="6044657" y="5738528"/>
            <a:ext cx="2396938" cy="64633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72" normalizeH="0" baseline="0" noProof="0" dirty="0">
                <a:ln>
                  <a:noFill/>
                </a:ln>
                <a:gradFill>
                  <a:gsLst>
                    <a:gs pos="2917">
                      <a:srgbClr val="404040"/>
                    </a:gs>
                    <a:gs pos="30000">
                      <a:srgbClr val="404040"/>
                    </a:gs>
                  </a:gsLst>
                  <a:lin ang="5400000" scaled="0"/>
                </a:gradFill>
                <a:effectLst/>
                <a:uLnTx/>
                <a:uFillTx/>
              </a:rPr>
              <a:t>Mathematical Functions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30A0"/>
                </a:solidFill>
                <a:effectLst/>
                <a:uLnTx/>
                <a:uFillTx/>
                <a:latin typeface="Consolas"/>
              </a:rPr>
              <a:t>ABS, CEILING, EXP, FLOOR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30A0"/>
                </a:solidFill>
                <a:effectLst/>
                <a:uLnTx/>
                <a:uFillTx/>
                <a:latin typeface="Consolas"/>
              </a:rPr>
              <a:t>POWER, SIGN, SQUARE, SQRT</a:t>
            </a:r>
          </a:p>
        </p:txBody>
      </p:sp>
      <p:sp>
        <p:nvSpPr>
          <p:cNvPr id="19" name="TextBox 18"/>
          <p:cNvSpPr txBox="1"/>
          <p:nvPr/>
        </p:nvSpPr>
        <p:spPr>
          <a:xfrm>
            <a:off x="9674837" y="4000685"/>
            <a:ext cx="2067554" cy="156966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72" normalizeH="0" baseline="0" noProof="0" dirty="0">
                <a:ln>
                  <a:noFill/>
                </a:ln>
                <a:gradFill>
                  <a:gsLst>
                    <a:gs pos="2917">
                      <a:srgbClr val="404040"/>
                    </a:gs>
                    <a:gs pos="30000">
                      <a:srgbClr val="404040"/>
                    </a:gs>
                  </a:gsLst>
                  <a:lin ang="5400000" scaled="0"/>
                </a:gradFill>
                <a:effectLst/>
                <a:uLnTx/>
                <a:uFillTx/>
              </a:rPr>
              <a:t>Geospatial Functions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7030A0"/>
                </a:solidFill>
                <a:effectLst/>
                <a:uLnTx/>
                <a:uFillTx/>
                <a:latin typeface="Consolas"/>
              </a:rPr>
              <a:t>CreatePoint</a:t>
            </a:r>
            <a:endParaRPr kumimoji="0" lang="en-US" sz="1200" b="0" i="0" u="none" strike="noStrike" kern="0" cap="none" spc="0" normalizeH="0" baseline="0" noProof="0" dirty="0">
              <a:ln>
                <a:noFill/>
              </a:ln>
              <a:solidFill>
                <a:srgbClr val="7030A0"/>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err="1">
                <a:solidFill>
                  <a:srgbClr val="7030A0"/>
                </a:solidFill>
                <a:latin typeface="Consolas"/>
              </a:rPr>
              <a:t>CreatePolygon</a:t>
            </a:r>
            <a:endParaRPr lang="en-US" sz="1200" kern="0" dirty="0">
              <a:solidFill>
                <a:srgbClr val="7030A0"/>
              </a:solidFill>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7030A0"/>
                </a:solidFill>
                <a:effectLst/>
                <a:uLnTx/>
                <a:uFillTx/>
                <a:latin typeface="Consolas"/>
              </a:rPr>
              <a:t>CreateLine</a:t>
            </a:r>
            <a:r>
              <a:rPr lang="en-US" sz="1200" kern="0" dirty="0">
                <a:solidFill>
                  <a:srgbClr val="7030A0"/>
                </a:solidFill>
                <a:latin typeface="Consolas"/>
              </a:rPr>
              <a:t>String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30A0"/>
                </a:solidFill>
                <a:effectLst/>
                <a:uLnTx/>
                <a:uFillTx/>
                <a:latin typeface="Consolas"/>
              </a:rPr>
              <a:t>ST_</a:t>
            </a:r>
            <a:r>
              <a:rPr lang="en-US" sz="1200" kern="0" dirty="0">
                <a:solidFill>
                  <a:srgbClr val="7030A0"/>
                </a:solidFill>
                <a:latin typeface="Consolas"/>
              </a:rPr>
              <a:t>DISTANCE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30A0"/>
                </a:solidFill>
                <a:effectLst/>
                <a:uLnTx/>
                <a:uFillTx/>
                <a:latin typeface="Consolas"/>
              </a:rPr>
              <a:t>ST_INTERSECTS</a:t>
            </a: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7030A0"/>
                </a:solidFill>
                <a:latin typeface="Consolas"/>
              </a:rPr>
              <a:t>ST_OVERLAPS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30A0"/>
                </a:solidFill>
                <a:effectLst/>
                <a:uLnTx/>
                <a:uFillTx/>
                <a:latin typeface="Consolas"/>
              </a:rPr>
              <a:t>ST_WITHIN</a:t>
            </a:r>
          </a:p>
        </p:txBody>
      </p:sp>
    </p:spTree>
    <p:extLst>
      <p:ext uri="{BB962C8B-B14F-4D97-AF65-F5344CB8AC3E}">
        <p14:creationId xmlns:p14="http://schemas.microsoft.com/office/powerpoint/2010/main" val="2078734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0" y="10047"/>
            <a:ext cx="5303837" cy="66214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40" name="Title 1"/>
          <p:cNvSpPr txBox="1">
            <a:spLocks/>
          </p:cNvSpPr>
          <p:nvPr/>
        </p:nvSpPr>
        <p:spPr>
          <a:xfrm>
            <a:off x="121840" y="-29502"/>
            <a:ext cx="4648994" cy="917575"/>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72" rtl="0" eaLnBrk="1" fontAlgn="auto" latinLnBrk="0" hangingPunct="1">
              <a:lnSpc>
                <a:spcPct val="90000"/>
              </a:lnSpc>
              <a:spcBef>
                <a:spcPct val="0"/>
              </a:spcBef>
              <a:spcAft>
                <a:spcPts val="0"/>
              </a:spcAft>
              <a:buClrTx/>
              <a:buSzTx/>
              <a:buFontTx/>
              <a:buNone/>
              <a:tabLst/>
              <a:defRPr/>
            </a:pPr>
            <a:r>
              <a:rPr kumimoji="0" lang="en-US" sz="5398" b="0" i="0" u="none" strike="noStrike" kern="1200" cap="none" spc="-102" normalizeH="0" baseline="0" noProof="0">
                <a:ln w="3175">
                  <a:noFill/>
                </a:ln>
                <a:solidFill>
                  <a:srgbClr val="505050">
                    <a:lumMod val="50000"/>
                  </a:srgbClr>
                </a:solidFill>
                <a:effectLst/>
                <a:uLnTx/>
                <a:uFillTx/>
                <a:latin typeface="Segoe UI Light"/>
                <a:ea typeface="+mn-ea"/>
                <a:cs typeface="Segoe UI Light" panose="020B0502040204020203" pitchFamily="34" charset="0"/>
              </a:rPr>
              <a:t>Reference Data</a:t>
            </a:r>
          </a:p>
        </p:txBody>
      </p:sp>
      <p:sp>
        <p:nvSpPr>
          <p:cNvPr id="841" name="Text Placeholder 6"/>
          <p:cNvSpPr>
            <a:spLocks noGrp="1"/>
          </p:cNvSpPr>
          <p:nvPr>
            <p:ph type="body" sz="quarter" idx="10"/>
          </p:nvPr>
        </p:nvSpPr>
        <p:spPr>
          <a:xfrm>
            <a:off x="5959474" y="901156"/>
            <a:ext cx="6172201" cy="3351212"/>
          </a:xfrm>
          <a:prstGeom prst="rect">
            <a:avLst/>
          </a:prstGeom>
        </p:spPr>
        <p:txBody>
          <a:bodyPr>
            <a:normAutofit fontScale="92500" lnSpcReduction="20000"/>
          </a:bodyPr>
          <a:lstStyle/>
          <a:p>
            <a:pPr marL="0" indent="0">
              <a:buNone/>
            </a:pPr>
            <a:r>
              <a:rPr lang="en-US" sz="2800" b="1">
                <a:solidFill>
                  <a:srgbClr val="7FBA00"/>
                </a:solidFill>
                <a:latin typeface="Segoe UI Light" panose="020B0502040204020203" pitchFamily="34" charset="0"/>
                <a:cs typeface="Segoe UI Light" panose="020B0502040204020203" pitchFamily="34" charset="0"/>
              </a:rPr>
              <a:t>Seamless correlation of event streams with reference data</a:t>
            </a:r>
          </a:p>
          <a:p>
            <a:pPr marL="0" indent="0">
              <a:buNone/>
            </a:pPr>
            <a:endParaRPr lang="en-US" sz="2800">
              <a:solidFill>
                <a:srgbClr val="7FBA00"/>
              </a:solidFill>
              <a:latin typeface="Segoe UI Light" panose="020B0502040204020203" pitchFamily="34" charset="0"/>
              <a:cs typeface="Segoe UI Light" panose="020B0502040204020203" pitchFamily="34" charset="0"/>
            </a:endParaRPr>
          </a:p>
          <a:p>
            <a:pPr marL="0" indent="0">
              <a:buNone/>
            </a:pPr>
            <a:r>
              <a:rPr lang="en-US" sz="2000">
                <a:solidFill>
                  <a:schemeClr val="bg2">
                    <a:lumMod val="50000"/>
                  </a:schemeClr>
                </a:solidFill>
              </a:rPr>
              <a:t>Static or slowly-changing data stored in blobs</a:t>
            </a:r>
          </a:p>
          <a:p>
            <a:pPr marL="0" indent="0">
              <a:buNone/>
            </a:pPr>
            <a:endParaRPr lang="en-US" sz="2000">
              <a:solidFill>
                <a:schemeClr val="bg2">
                  <a:lumMod val="50000"/>
                </a:schemeClr>
              </a:solidFill>
              <a:latin typeface="Consolas"/>
            </a:endParaRPr>
          </a:p>
          <a:p>
            <a:pPr marL="0" indent="0">
              <a:buNone/>
            </a:pPr>
            <a:r>
              <a:rPr lang="en-US" sz="2000">
                <a:solidFill>
                  <a:schemeClr val="bg2">
                    <a:lumMod val="50000"/>
                  </a:schemeClr>
                </a:solidFill>
              </a:rPr>
              <a:t>Scanned for changes on a settable cadence</a:t>
            </a:r>
            <a:br>
              <a:rPr lang="en-US" sz="2000">
                <a:solidFill>
                  <a:schemeClr val="bg2">
                    <a:lumMod val="50000"/>
                  </a:schemeClr>
                </a:solidFill>
              </a:rPr>
            </a:br>
            <a:endParaRPr lang="en-US" sz="2000">
              <a:solidFill>
                <a:schemeClr val="bg2">
                  <a:lumMod val="50000"/>
                </a:schemeClr>
              </a:solidFill>
            </a:endParaRPr>
          </a:p>
          <a:p>
            <a:pPr marL="0" indent="0">
              <a:buNone/>
            </a:pPr>
            <a:r>
              <a:rPr lang="en-US" sz="2000" b="1">
                <a:solidFill>
                  <a:schemeClr val="bg2">
                    <a:lumMod val="50000"/>
                  </a:schemeClr>
                </a:solidFill>
              </a:rPr>
              <a:t>JOIN </a:t>
            </a:r>
            <a:r>
              <a:rPr lang="en-US" sz="2000">
                <a:solidFill>
                  <a:schemeClr val="bg2">
                    <a:lumMod val="50000"/>
                  </a:schemeClr>
                </a:solidFill>
              </a:rPr>
              <a:t>(</a:t>
            </a:r>
            <a:r>
              <a:rPr lang="en-US" sz="2000" b="1">
                <a:solidFill>
                  <a:schemeClr val="bg2">
                    <a:lumMod val="50000"/>
                  </a:schemeClr>
                </a:solidFill>
              </a:rPr>
              <a:t>INNER </a:t>
            </a:r>
            <a:r>
              <a:rPr lang="en-US" sz="2000">
                <a:solidFill>
                  <a:schemeClr val="bg2">
                    <a:lumMod val="50000"/>
                  </a:schemeClr>
                </a:solidFill>
              </a:rPr>
              <a:t>or </a:t>
            </a:r>
            <a:r>
              <a:rPr lang="en-US" sz="2000" b="1">
                <a:solidFill>
                  <a:schemeClr val="bg2">
                    <a:lumMod val="50000"/>
                  </a:schemeClr>
                </a:solidFill>
              </a:rPr>
              <a:t>LEFT OUTER</a:t>
            </a:r>
            <a:r>
              <a:rPr lang="en-US" sz="2000">
                <a:solidFill>
                  <a:schemeClr val="bg2">
                    <a:lumMod val="50000"/>
                  </a:schemeClr>
                </a:solidFill>
              </a:rPr>
              <a:t>) between streams and reference data sources</a:t>
            </a:r>
          </a:p>
          <a:p>
            <a:pPr marL="0" indent="0">
              <a:buNone/>
            </a:pPr>
            <a:endParaRPr lang="en-US" sz="2000">
              <a:solidFill>
                <a:schemeClr val="bg2">
                  <a:lumMod val="50000"/>
                </a:schemeClr>
              </a:solidFill>
            </a:endParaRPr>
          </a:p>
          <a:p>
            <a:pPr marL="0" indent="0">
              <a:buNone/>
            </a:pPr>
            <a:endParaRPr lang="en-US" sz="2000">
              <a:solidFill>
                <a:schemeClr val="bg2">
                  <a:lumMod val="50000"/>
                </a:schemeClr>
              </a:solidFill>
            </a:endParaRPr>
          </a:p>
          <a:p>
            <a:pPr marL="0" indent="0">
              <a:buNone/>
            </a:pPr>
            <a:r>
              <a:rPr lang="en-US" sz="2000">
                <a:solidFill>
                  <a:schemeClr val="bg2">
                    <a:lumMod val="50000"/>
                  </a:schemeClr>
                </a:solidFill>
              </a:rPr>
              <a:t>Reference data appears like another input in the query</a:t>
            </a:r>
          </a:p>
        </p:txBody>
      </p:sp>
      <p:sp>
        <p:nvSpPr>
          <p:cNvPr id="842" name="Freeform 38"/>
          <p:cNvSpPr>
            <a:spLocks noEditPoints="1"/>
          </p:cNvSpPr>
          <p:nvPr/>
        </p:nvSpPr>
        <p:spPr bwMode="auto">
          <a:xfrm>
            <a:off x="2179637" y="4183062"/>
            <a:ext cx="533400" cy="14478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Segoe UI"/>
              <a:ea typeface="+mn-ea"/>
              <a:cs typeface="+mn-cs"/>
            </a:endParaRPr>
          </a:p>
        </p:txBody>
      </p:sp>
      <p:pic>
        <p:nvPicPr>
          <p:cNvPr id="844" name="Picture 8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72" y="2295801"/>
            <a:ext cx="3721970" cy="2481313"/>
          </a:xfrm>
          <a:prstGeom prst="rect">
            <a:avLst/>
          </a:prstGeom>
        </p:spPr>
      </p:pic>
      <p:sp>
        <p:nvSpPr>
          <p:cNvPr id="2" name="TextBox 1"/>
          <p:cNvSpPr txBox="1"/>
          <p:nvPr/>
        </p:nvSpPr>
        <p:spPr>
          <a:xfrm>
            <a:off x="5913437" y="4792662"/>
            <a:ext cx="6218238" cy="1526572"/>
          </a:xfrm>
          <a:prstGeom prst="rect">
            <a:avLst/>
          </a:prstGeom>
          <a:solidFill>
            <a:schemeClr val="bg1">
              <a:lumMod val="95000"/>
            </a:schemeClr>
          </a:solid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ea typeface="+mn-ea"/>
                <a:cs typeface="+mn-cs"/>
              </a:rPr>
              <a:t>SELECT</a:t>
            </a:r>
            <a:r>
              <a:rPr kumimoji="0" lang="en-US" sz="2000" b="0" i="0" u="none" strike="noStrike" kern="0" cap="none" spc="0" normalizeH="0" baseline="0" noProof="0">
                <a:ln>
                  <a:noFill/>
                </a:ln>
                <a:solidFill>
                  <a:srgbClr val="00188F">
                    <a:lumMod val="75000"/>
                  </a:srgbClr>
                </a:solidFill>
                <a:effectLst/>
                <a:uLnTx/>
                <a:uFillTx/>
                <a:latin typeface="Consolas"/>
                <a:ea typeface="+mn-ea"/>
                <a:cs typeface="+mn-cs"/>
              </a:rPr>
              <a:t> </a:t>
            </a:r>
            <a:r>
              <a:rPr kumimoji="0" lang="en-US" sz="2000" b="0" i="0" u="none" strike="noStrike" kern="0" cap="none" spc="0" normalizeH="0" baseline="0" noProof="0" err="1">
                <a:ln>
                  <a:noFill/>
                </a:ln>
                <a:solidFill>
                  <a:srgbClr val="404040"/>
                </a:solidFill>
                <a:effectLst/>
                <a:uLnTx/>
                <a:uFillTx/>
                <a:latin typeface="Consolas"/>
                <a:ea typeface="+mn-ea"/>
                <a:cs typeface="+mn-cs"/>
              </a:rPr>
              <a:t>myRefData.Name</a:t>
            </a:r>
            <a:r>
              <a:rPr kumimoji="0" lang="en-US" sz="2000" b="0" i="0" u="none" strike="noStrike" kern="0" cap="none" spc="0" normalizeH="0" baseline="0" noProof="0">
                <a:ln>
                  <a:noFill/>
                </a:ln>
                <a:solidFill>
                  <a:srgbClr val="404040"/>
                </a:solidFill>
                <a:effectLst/>
                <a:uLnTx/>
                <a:uFillTx/>
                <a:latin typeface="Consolas"/>
                <a:ea typeface="+mn-ea"/>
                <a:cs typeface="+mn-cs"/>
              </a:rPr>
              <a:t>, </a:t>
            </a:r>
            <a:r>
              <a:rPr kumimoji="0" lang="en-US" sz="2000" b="0" i="0" u="none" strike="noStrike" kern="0" cap="none" spc="0" normalizeH="0" baseline="0" noProof="0" err="1">
                <a:ln>
                  <a:noFill/>
                </a:ln>
                <a:solidFill>
                  <a:srgbClr val="404040"/>
                </a:solidFill>
                <a:effectLst/>
                <a:uLnTx/>
                <a:uFillTx/>
                <a:latin typeface="Consolas"/>
                <a:ea typeface="+mn-ea"/>
                <a:cs typeface="+mn-cs"/>
              </a:rPr>
              <a:t>myStream.Value</a:t>
            </a:r>
            <a:r>
              <a:rPr kumimoji="0" lang="en-US" sz="2000" b="0" i="0" u="none" strike="noStrike" kern="0" cap="none" spc="0" normalizeH="0" baseline="0" noProof="0">
                <a:ln>
                  <a:noFill/>
                </a:ln>
                <a:solidFill>
                  <a:srgbClr val="404040"/>
                </a:solidFill>
                <a:effectLst/>
                <a:uLnTx/>
                <a:uFillTx/>
                <a:latin typeface="Consola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ea typeface="+mn-ea"/>
                <a:cs typeface="+mn-cs"/>
              </a:rPr>
              <a:t>FROM</a:t>
            </a:r>
            <a:r>
              <a:rPr kumimoji="0" lang="en-US" sz="2000" b="0" i="0" u="none" strike="noStrike" kern="0" cap="none" spc="0" normalizeH="0" baseline="0" noProof="0">
                <a:ln>
                  <a:noFill/>
                </a:ln>
                <a:solidFill>
                  <a:srgbClr val="00188F">
                    <a:lumMod val="75000"/>
                  </a:srgbClr>
                </a:solidFill>
                <a:effectLst/>
                <a:uLnTx/>
                <a:uFillTx/>
                <a:latin typeface="Consolas"/>
                <a:ea typeface="+mn-ea"/>
                <a:cs typeface="+mn-cs"/>
              </a:rPr>
              <a:t> </a:t>
            </a:r>
            <a:r>
              <a:rPr kumimoji="0" lang="en-US" sz="2000" b="0" i="0" u="none" strike="noStrike" kern="0" cap="none" spc="0" normalizeH="0" baseline="0" noProof="0" err="1">
                <a:ln>
                  <a:noFill/>
                </a:ln>
                <a:solidFill>
                  <a:srgbClr val="404040"/>
                </a:solidFill>
                <a:effectLst/>
                <a:uLnTx/>
                <a:uFillTx/>
                <a:latin typeface="Consolas"/>
                <a:ea typeface="+mn-ea"/>
                <a:cs typeface="+mn-cs"/>
              </a:rPr>
              <a:t>myStream</a:t>
            </a:r>
            <a:endParaRPr kumimoji="0" lang="en-US" sz="2000" b="0" i="0" u="none" strike="noStrike" kern="0" cap="none" spc="0" normalizeH="0" baseline="0" noProof="0">
              <a:ln>
                <a:noFill/>
              </a:ln>
              <a:solidFill>
                <a:srgbClr val="40404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ea typeface="+mn-ea"/>
                <a:cs typeface="+mn-cs"/>
              </a:rPr>
              <a:t>JOIN</a:t>
            </a:r>
            <a:r>
              <a:rPr kumimoji="0" lang="en-US" sz="2000" b="0" i="0" u="none" strike="noStrike" kern="0" cap="none" spc="0" normalizeH="0" baseline="0" noProof="0">
                <a:ln>
                  <a:noFill/>
                </a:ln>
                <a:solidFill>
                  <a:srgbClr val="00188F">
                    <a:lumMod val="75000"/>
                  </a:srgbClr>
                </a:solidFill>
                <a:effectLst/>
                <a:uLnTx/>
                <a:uFillTx/>
                <a:latin typeface="Consolas"/>
                <a:ea typeface="+mn-ea"/>
                <a:cs typeface="+mn-cs"/>
              </a:rPr>
              <a:t> </a:t>
            </a:r>
            <a:r>
              <a:rPr kumimoji="0" lang="en-US" sz="2000" b="0" i="0" u="none" strike="noStrike" kern="0" cap="none" spc="0" normalizeH="0" baseline="0" noProof="0" err="1">
                <a:ln>
                  <a:noFill/>
                </a:ln>
                <a:solidFill>
                  <a:srgbClr val="404040"/>
                </a:solidFill>
                <a:effectLst/>
                <a:uLnTx/>
                <a:uFillTx/>
                <a:latin typeface="Consolas"/>
                <a:ea typeface="+mn-ea"/>
                <a:cs typeface="+mn-cs"/>
              </a:rPr>
              <a:t>myRefData</a:t>
            </a:r>
            <a:endParaRPr kumimoji="0" lang="en-US" sz="2000" b="0" i="0" u="none" strike="noStrike" kern="0" cap="none" spc="0" normalizeH="0" baseline="0" noProof="0">
              <a:ln>
                <a:noFill/>
              </a:ln>
              <a:solidFill>
                <a:srgbClr val="404040"/>
              </a:solidFill>
              <a:effectLst/>
              <a:uLnTx/>
              <a:uFillTx/>
              <a:latin typeface="Consola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ea typeface="+mn-ea"/>
                <a:cs typeface="+mn-cs"/>
              </a:rPr>
              <a:t>	ON</a:t>
            </a:r>
            <a:r>
              <a:rPr kumimoji="0" lang="en-US" sz="2000" b="0" i="0" u="none" strike="noStrike" kern="0" cap="none" spc="0" normalizeH="0" baseline="0" noProof="0">
                <a:ln>
                  <a:noFill/>
                </a:ln>
                <a:solidFill>
                  <a:srgbClr val="00188F">
                    <a:lumMod val="75000"/>
                  </a:srgbClr>
                </a:solidFill>
                <a:effectLst/>
                <a:uLnTx/>
                <a:uFillTx/>
                <a:latin typeface="Consolas"/>
                <a:ea typeface="+mn-ea"/>
                <a:cs typeface="+mn-cs"/>
              </a:rPr>
              <a:t> </a:t>
            </a:r>
            <a:r>
              <a:rPr kumimoji="0" lang="en-US" sz="2000" b="0" i="0" u="none" strike="noStrike" kern="0" cap="none" spc="0" normalizeH="0" baseline="0" noProof="0" err="1">
                <a:ln>
                  <a:noFill/>
                </a:ln>
                <a:solidFill>
                  <a:srgbClr val="404040"/>
                </a:solidFill>
                <a:effectLst/>
                <a:uLnTx/>
                <a:uFillTx/>
                <a:latin typeface="Consolas"/>
                <a:ea typeface="+mn-ea"/>
                <a:cs typeface="+mn-cs"/>
              </a:rPr>
              <a:t>myStream.myKey</a:t>
            </a:r>
            <a:r>
              <a:rPr kumimoji="0" lang="en-US" sz="2000" b="0" i="0" u="none" strike="noStrike" kern="0" cap="none" spc="0" normalizeH="0" baseline="0" noProof="0">
                <a:ln>
                  <a:noFill/>
                </a:ln>
                <a:solidFill>
                  <a:srgbClr val="404040"/>
                </a:solidFill>
                <a:effectLst/>
                <a:uLnTx/>
                <a:uFillTx/>
                <a:latin typeface="Consolas"/>
                <a:ea typeface="+mn-ea"/>
                <a:cs typeface="+mn-cs"/>
              </a:rPr>
              <a:t> = </a:t>
            </a:r>
            <a:r>
              <a:rPr kumimoji="0" lang="en-US" sz="2000" b="0" i="0" u="none" strike="noStrike" kern="0" cap="none" spc="0" normalizeH="0" baseline="0" noProof="0" err="1">
                <a:ln>
                  <a:noFill/>
                </a:ln>
                <a:solidFill>
                  <a:srgbClr val="404040"/>
                </a:solidFill>
                <a:effectLst/>
                <a:uLnTx/>
                <a:uFillTx/>
                <a:latin typeface="Consolas"/>
                <a:ea typeface="+mn-ea"/>
                <a:cs typeface="+mn-cs"/>
              </a:rPr>
              <a:t>myRefData.myKey</a:t>
            </a:r>
            <a:endParaRPr kumimoji="0" lang="en-US" sz="2000" b="0" i="0" u="none" strike="noStrike" kern="0" cap="none" spc="0" normalizeH="0" baseline="0" noProof="0">
              <a:ln>
                <a:noFill/>
              </a:ln>
              <a:gradFill>
                <a:gsLst>
                  <a:gs pos="2917">
                    <a:srgbClr val="404040"/>
                  </a:gs>
                  <a:gs pos="30000">
                    <a:srgbClr val="40404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6611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flipH="1">
            <a:off x="4022789" y="8925"/>
            <a:ext cx="8413686" cy="6993537"/>
          </a:xfrm>
          <a:prstGeom prst="rect">
            <a:avLst/>
          </a:prstGeom>
          <a:gradFill flip="none" rotWithShape="1">
            <a:gsLst>
              <a:gs pos="27000">
                <a:srgbClr val="000000">
                  <a:alpha val="60000"/>
                </a:srgbClr>
              </a:gs>
              <a:gs pos="100000">
                <a:srgbClr val="000000">
                  <a:alpha val="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1599">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3835285" y="4181"/>
            <a:ext cx="8678973" cy="6998281"/>
          </a:xfrm>
          <a:prstGeom prst="rect">
            <a:avLst/>
          </a:prstGeom>
        </p:spPr>
      </p:pic>
      <p:grpSp>
        <p:nvGrpSpPr>
          <p:cNvPr id="5" name="Group 4"/>
          <p:cNvGrpSpPr/>
          <p:nvPr/>
        </p:nvGrpSpPr>
        <p:grpSpPr>
          <a:xfrm>
            <a:off x="-30163" y="1"/>
            <a:ext cx="4022789" cy="7002462"/>
            <a:chOff x="8412804" y="-16866"/>
            <a:chExt cx="4022789" cy="7002462"/>
          </a:xfrm>
          <a:solidFill>
            <a:schemeClr val="accent2">
              <a:lumMod val="60000"/>
              <a:lumOff val="40000"/>
            </a:schemeClr>
          </a:solidFill>
        </p:grpSpPr>
        <p:sp>
          <p:nvSpPr>
            <p:cNvPr id="6" name="Rectangle 5"/>
            <p:cNvSpPr/>
            <p:nvPr/>
          </p:nvSpPr>
          <p:spPr bwMode="auto">
            <a:xfrm>
              <a:off x="8412804" y="-16866"/>
              <a:ext cx="4022789" cy="70024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200" kern="0">
                <a:solidFill>
                  <a:srgbClr val="FFFFFF"/>
                </a:solidFill>
                <a:latin typeface="Segoe UI Light"/>
              </a:endParaRPr>
            </a:p>
          </p:txBody>
        </p:sp>
        <p:sp>
          <p:nvSpPr>
            <p:cNvPr id="8" name="TextBox 7"/>
            <p:cNvSpPr txBox="1"/>
            <p:nvPr/>
          </p:nvSpPr>
          <p:spPr>
            <a:xfrm>
              <a:off x="8550852" y="2108795"/>
              <a:ext cx="3824352" cy="2215991"/>
            </a:xfrm>
            <a:prstGeom prst="rect">
              <a:avLst/>
            </a:prstGeom>
            <a:grpFill/>
          </p:spPr>
          <p:txBody>
            <a:bodyPr wrap="square" lIns="0" tIns="0" rIns="0" bIns="0" rtlCol="0">
              <a:spAutoFit/>
            </a:bodyPr>
            <a:lstStyle/>
            <a:p>
              <a:pPr defTabSz="913837">
                <a:spcAft>
                  <a:spcPts val="587"/>
                </a:spcAft>
              </a:pPr>
              <a:r>
                <a:rPr lang="en-US" sz="3600">
                  <a:solidFill>
                    <a:schemeClr val="bg1"/>
                  </a:solidFill>
                  <a:latin typeface="+mj-lt"/>
                </a:rPr>
                <a:t>Time to action determines how quickly data needs to be analyzed</a:t>
              </a:r>
            </a:p>
          </p:txBody>
        </p:sp>
      </p:grpSp>
      <p:sp>
        <p:nvSpPr>
          <p:cNvPr id="12" name="Oval 11"/>
          <p:cNvSpPr/>
          <p:nvPr/>
        </p:nvSpPr>
        <p:spPr bwMode="auto">
          <a:xfrm>
            <a:off x="4237037" y="5215594"/>
            <a:ext cx="1828800" cy="1752600"/>
          </a:xfrm>
          <a:prstGeom prst="ellipse">
            <a:avLst/>
          </a:prstGeom>
          <a:solidFill>
            <a:schemeClr val="bg2">
              <a:lumMod val="10000"/>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5439">
                      <a:srgbClr val="F8F8F8"/>
                    </a:gs>
                    <a:gs pos="10000">
                      <a:srgbClr val="F8F8F8"/>
                    </a:gs>
                  </a:gsLst>
                  <a:lin ang="5400000" scaled="0"/>
                </a:gradFill>
              </a:rPr>
              <a:t>Detect transaction fraud</a:t>
            </a:r>
          </a:p>
          <a:p>
            <a:pPr algn="ctr" defTabSz="932472" fontAlgn="base">
              <a:spcBef>
                <a:spcPct val="0"/>
              </a:spcBef>
              <a:spcAft>
                <a:spcPct val="0"/>
              </a:spcAft>
            </a:pPr>
            <a:endParaRPr lang="en-US" sz="1600">
              <a:gradFill>
                <a:gsLst>
                  <a:gs pos="5439">
                    <a:srgbClr val="F8F8F8"/>
                  </a:gs>
                  <a:gs pos="10000">
                    <a:srgbClr val="F8F8F8"/>
                  </a:gs>
                </a:gsLst>
                <a:lin ang="5400000" scaled="0"/>
              </a:gradFill>
            </a:endParaRPr>
          </a:p>
          <a:p>
            <a:pPr algn="ctr" defTabSz="932472" fontAlgn="base">
              <a:spcBef>
                <a:spcPct val="0"/>
              </a:spcBef>
              <a:spcAft>
                <a:spcPct val="0"/>
              </a:spcAft>
            </a:pPr>
            <a:r>
              <a:rPr lang="en-US" sz="2000">
                <a:gradFill>
                  <a:gsLst>
                    <a:gs pos="5439">
                      <a:srgbClr val="F8F8F8"/>
                    </a:gs>
                    <a:gs pos="10000">
                      <a:srgbClr val="F8F8F8"/>
                    </a:gs>
                  </a:gsLst>
                  <a:lin ang="5400000" scaled="0"/>
                </a:gradFill>
              </a:rPr>
              <a:t>90ms</a:t>
            </a:r>
          </a:p>
        </p:txBody>
      </p:sp>
      <p:sp>
        <p:nvSpPr>
          <p:cNvPr id="13" name="Oval 12"/>
          <p:cNvSpPr/>
          <p:nvPr/>
        </p:nvSpPr>
        <p:spPr bwMode="auto">
          <a:xfrm>
            <a:off x="6294437" y="5189533"/>
            <a:ext cx="1828800" cy="1752600"/>
          </a:xfrm>
          <a:prstGeom prst="ellipse">
            <a:avLst/>
          </a:prstGeom>
          <a:solidFill>
            <a:schemeClr val="bg2">
              <a:lumMod val="10000"/>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5439">
                      <a:srgbClr val="F8F8F8"/>
                    </a:gs>
                    <a:gs pos="10000">
                      <a:srgbClr val="F8F8F8"/>
                    </a:gs>
                  </a:gsLst>
                  <a:lin ang="5400000" scaled="0"/>
                </a:gradFill>
              </a:rPr>
              <a:t>Upsell and Cross-sell on the web</a:t>
            </a:r>
          </a:p>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a:p>
            <a:pPr algn="ctr" defTabSz="932472" fontAlgn="base">
              <a:spcBef>
                <a:spcPct val="0"/>
              </a:spcBef>
              <a:spcAft>
                <a:spcPct val="0"/>
              </a:spcAft>
            </a:pPr>
            <a:r>
              <a:rPr lang="en-US" sz="2000">
                <a:gradFill>
                  <a:gsLst>
                    <a:gs pos="5439">
                      <a:srgbClr val="F8F8F8"/>
                    </a:gs>
                    <a:gs pos="10000">
                      <a:srgbClr val="F8F8F8"/>
                    </a:gs>
                  </a:gsLst>
                  <a:lin ang="5400000" scaled="0"/>
                </a:gradFill>
              </a:rPr>
              <a:t>120ms</a:t>
            </a:r>
          </a:p>
        </p:txBody>
      </p:sp>
      <p:sp>
        <p:nvSpPr>
          <p:cNvPr id="14" name="Oval 13"/>
          <p:cNvSpPr/>
          <p:nvPr/>
        </p:nvSpPr>
        <p:spPr bwMode="auto">
          <a:xfrm>
            <a:off x="8275637" y="5189533"/>
            <a:ext cx="1828800" cy="1752600"/>
          </a:xfrm>
          <a:prstGeom prst="ellipse">
            <a:avLst/>
          </a:prstGeom>
          <a:solidFill>
            <a:schemeClr val="bg2">
              <a:lumMod val="10000"/>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5439">
                      <a:srgbClr val="F8F8F8"/>
                    </a:gs>
                    <a:gs pos="10000">
                      <a:srgbClr val="F8F8F8"/>
                    </a:gs>
                  </a:gsLst>
                  <a:lin ang="5400000" scaled="0"/>
                </a:gradFill>
              </a:rPr>
              <a:t>Detect &amp; stop an overheated engine</a:t>
            </a:r>
          </a:p>
          <a:p>
            <a:pPr algn="ctr" defTabSz="932472" fontAlgn="base">
              <a:spcBef>
                <a:spcPct val="0"/>
              </a:spcBef>
              <a:spcAft>
                <a:spcPct val="0"/>
              </a:spcAft>
            </a:pPr>
            <a:endParaRPr lang="en-US" sz="1600">
              <a:gradFill>
                <a:gsLst>
                  <a:gs pos="5439">
                    <a:srgbClr val="F8F8F8"/>
                  </a:gs>
                  <a:gs pos="10000">
                    <a:srgbClr val="F8F8F8"/>
                  </a:gs>
                </a:gsLst>
                <a:lin ang="5400000" scaled="0"/>
              </a:gradFill>
            </a:endParaRPr>
          </a:p>
          <a:p>
            <a:pPr algn="ctr" defTabSz="932472" fontAlgn="base">
              <a:spcBef>
                <a:spcPct val="0"/>
              </a:spcBef>
              <a:spcAft>
                <a:spcPct val="0"/>
              </a:spcAft>
            </a:pPr>
            <a:r>
              <a:rPr lang="en-US" sz="2000">
                <a:gradFill>
                  <a:gsLst>
                    <a:gs pos="5439">
                      <a:srgbClr val="F8F8F8"/>
                    </a:gs>
                    <a:gs pos="10000">
                      <a:srgbClr val="F8F8F8"/>
                    </a:gs>
                  </a:gsLst>
                  <a:lin ang="5400000" scaled="0"/>
                </a:gradFill>
              </a:rPr>
              <a:t>3 sec</a:t>
            </a:r>
          </a:p>
        </p:txBody>
      </p:sp>
      <p:sp>
        <p:nvSpPr>
          <p:cNvPr id="15" name="Oval 14"/>
          <p:cNvSpPr/>
          <p:nvPr/>
        </p:nvSpPr>
        <p:spPr bwMode="auto">
          <a:xfrm>
            <a:off x="10333037" y="5167811"/>
            <a:ext cx="1828800" cy="1752600"/>
          </a:xfrm>
          <a:prstGeom prst="ellipse">
            <a:avLst/>
          </a:prstGeom>
          <a:solidFill>
            <a:schemeClr val="bg2">
              <a:lumMod val="10000"/>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5439">
                      <a:srgbClr val="F8F8F8"/>
                    </a:gs>
                    <a:gs pos="10000">
                      <a:srgbClr val="F8F8F8"/>
                    </a:gs>
                  </a:gsLst>
                  <a:lin ang="5400000" scaled="0"/>
                </a:gradFill>
              </a:rPr>
              <a:t>React to competitor price changes</a:t>
            </a:r>
          </a:p>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a:p>
            <a:pPr algn="ctr" defTabSz="932472" fontAlgn="base">
              <a:spcBef>
                <a:spcPct val="0"/>
              </a:spcBef>
              <a:spcAft>
                <a:spcPct val="0"/>
              </a:spcAft>
            </a:pPr>
            <a:r>
              <a:rPr lang="en-US" sz="2000">
                <a:gradFill>
                  <a:gsLst>
                    <a:gs pos="5439">
                      <a:srgbClr val="F8F8F8"/>
                    </a:gs>
                    <a:gs pos="10000">
                      <a:srgbClr val="F8F8F8"/>
                    </a:gs>
                  </a:gsLst>
                  <a:lin ang="5400000" scaled="0"/>
                </a:gradFill>
              </a:rPr>
              <a:t>2 minutes</a:t>
            </a:r>
          </a:p>
        </p:txBody>
      </p:sp>
    </p:spTree>
    <p:extLst>
      <p:ext uri="{BB962C8B-B14F-4D97-AF65-F5344CB8AC3E}">
        <p14:creationId xmlns:p14="http://schemas.microsoft.com/office/powerpoint/2010/main" val="9793614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duotone>
              <a:prstClr val="black"/>
              <a:schemeClr val="accent6">
                <a:tint val="45000"/>
                <a:satMod val="400000"/>
              </a:schemeClr>
            </a:duotone>
          </a:blip>
          <a:srcRect l="363" t="20981" r="363" b="436"/>
          <a:stretch/>
        </p:blipFill>
        <p:spPr>
          <a:xfrm>
            <a:off x="0" y="-635"/>
            <a:ext cx="5303520" cy="6995160"/>
          </a:xfrm>
          <a:prstGeom prst="rect">
            <a:avLst/>
          </a:prstGeom>
          <a:solidFill>
            <a:schemeClr val="bg2">
              <a:lumMod val="50000"/>
            </a:schemeClr>
          </a:solidFill>
        </p:spPr>
      </p:pic>
      <p:sp>
        <p:nvSpPr>
          <p:cNvPr id="2" name="Title 1"/>
          <p:cNvSpPr>
            <a:spLocks noGrp="1"/>
          </p:cNvSpPr>
          <p:nvPr>
            <p:ph type="title"/>
          </p:nvPr>
        </p:nvSpPr>
        <p:spPr>
          <a:xfrm>
            <a:off x="25766" y="78506"/>
            <a:ext cx="5277753" cy="917575"/>
          </a:xfrm>
        </p:spPr>
        <p:txBody>
          <a:bodyPr/>
          <a:lstStyle/>
          <a:p>
            <a:r>
              <a:rPr lang="en-US" sz="4500">
                <a:gradFill>
                  <a:gsLst>
                    <a:gs pos="0">
                      <a:srgbClr val="FFFFFF"/>
                    </a:gs>
                    <a:gs pos="100000">
                      <a:srgbClr val="FFFFFF"/>
                    </a:gs>
                  </a:gsLst>
                  <a:lin ang="5400000" scaled="0"/>
                </a:gradFill>
              </a:rPr>
              <a:t>Seamless integration</a:t>
            </a:r>
            <a:br>
              <a:rPr lang="en-US" sz="4500">
                <a:gradFill>
                  <a:gsLst>
                    <a:gs pos="0">
                      <a:srgbClr val="FFFFFF"/>
                    </a:gs>
                    <a:gs pos="100000">
                      <a:srgbClr val="FFFFFF"/>
                    </a:gs>
                  </a:gsLst>
                  <a:lin ang="5400000" scaled="0"/>
                </a:gradFill>
              </a:rPr>
            </a:br>
            <a:r>
              <a:rPr lang="en-US" sz="4500">
                <a:gradFill>
                  <a:gsLst>
                    <a:gs pos="0">
                      <a:srgbClr val="FFFFFF"/>
                    </a:gs>
                    <a:gs pos="100000">
                      <a:srgbClr val="FFFFFF"/>
                    </a:gs>
                  </a:gsLst>
                  <a:lin ang="5400000" scaled="0"/>
                </a:gradFill>
              </a:rPr>
              <a:t>for rapid solution development</a:t>
            </a:r>
          </a:p>
        </p:txBody>
      </p:sp>
      <p:sp>
        <p:nvSpPr>
          <p:cNvPr id="11" name="Text Placeholder 5"/>
          <p:cNvSpPr txBox="1">
            <a:spLocks/>
          </p:cNvSpPr>
          <p:nvPr/>
        </p:nvSpPr>
        <p:spPr bwMode="auto">
          <a:xfrm>
            <a:off x="5329285" y="217048"/>
            <a:ext cx="6533852" cy="52383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65760" tIns="146304" rIns="182880" bIns="146304"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Ingress</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Event Hub </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IoT Hub </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Blob storage</a:t>
            </a:r>
            <a:r>
              <a:rPr kumimoji="0" lang="EN-US" sz="2000" b="0" i="0" u="none" strike="noStrike" kern="1200" cap="none" spc="0" normalizeH="0" baseline="0" noProof="0" dirty="0">
                <a:ln>
                  <a:noFill/>
                </a:ln>
                <a:solidFill>
                  <a:schemeClr val="accent1">
                    <a:lumMod val="60000"/>
                    <a:lumOff val="40000"/>
                  </a:schemeClr>
                </a:solidFill>
                <a:effectLst/>
                <a:uLnTx/>
                <a:uFillTx/>
                <a:latin typeface="+mj-lt"/>
                <a:ea typeface="ＭＳ Ｐゴシック" charset="0"/>
                <a:cs typeface="ＭＳ Ｐゴシック" charset="0"/>
              </a:rPr>
              <a:t> </a:t>
            </a:r>
            <a:endParaRPr kumimoji="0" lang="EN-US" sz="2000" b="0"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endParaRPr>
          </a:p>
          <a:p>
            <a:pPr marL="342900" marR="0" lvl="0" indent="-3429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solidFill>
                <a:srgbClr val="505050"/>
              </a:solidFill>
              <a:effectLst/>
              <a:uLnTx/>
              <a:uFillTx/>
              <a:latin typeface="+mj-lt"/>
              <a:ea typeface="ＭＳ Ｐゴシック" charset="0"/>
              <a:cs typeface="ＭＳ Ｐゴシック" charset="0"/>
            </a:endParaRPr>
          </a:p>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Reference / Augmentation</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Azure </a:t>
            </a: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Machine Learning</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Blob storage</a:t>
            </a:r>
          </a:p>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endPar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endParaRPr>
          </a:p>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Egress</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Live Dashboards: PowerBI</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Driving workflows: Event Hubs, Service Bus</a:t>
            </a:r>
            <a:endPar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endParaRP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Archiving and post analysis: Blob Storage,  Document DB, Data Lake, SQL Server, Table Storage </a:t>
            </a:r>
            <a:endParaRPr kumimoji="0" lang="EN-US" sz="24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endParaRPr>
          </a:p>
        </p:txBody>
      </p:sp>
    </p:spTree>
    <p:extLst>
      <p:ext uri="{BB962C8B-B14F-4D97-AF65-F5344CB8AC3E}">
        <p14:creationId xmlns:p14="http://schemas.microsoft.com/office/powerpoint/2010/main" val="3419634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0"/>
            <a:ext cx="53038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7" name="Text Placeholder 6"/>
          <p:cNvSpPr>
            <a:spLocks noGrp="1"/>
          </p:cNvSpPr>
          <p:nvPr>
            <p:ph type="body" sz="quarter" idx="11"/>
          </p:nvPr>
        </p:nvSpPr>
        <p:spPr>
          <a:xfrm>
            <a:off x="5242483" y="525462"/>
            <a:ext cx="7132636" cy="2265236"/>
          </a:xfrm>
        </p:spPr>
        <p:txBody>
          <a:bodyPr lIns="365760"/>
          <a:lstStyle/>
          <a:p>
            <a:pPr marL="485775" lvl="1" indent="-457200">
              <a:buFont typeface="Arial" panose="020B0604020202020204" pitchFamily="34" charset="0"/>
              <a:buChar char="•"/>
            </a:pPr>
            <a:r>
              <a:rPr lang="en-US" sz="3200">
                <a:gradFill>
                  <a:gsLst>
                    <a:gs pos="2920">
                      <a:schemeClr val="tx2"/>
                    </a:gs>
                    <a:gs pos="39000">
                      <a:schemeClr val="tx2"/>
                    </a:gs>
                  </a:gsLst>
                  <a:lin ang="5400000" scaled="0"/>
                </a:gradFill>
                <a:latin typeface="+mj-lt"/>
                <a:cs typeface="ＭＳ Ｐゴシック" charset="0"/>
              </a:rPr>
              <a:t>View system performance easily</a:t>
            </a:r>
          </a:p>
          <a:p>
            <a:pPr marL="485775" lvl="1" indent="-457200">
              <a:buFont typeface="Arial" panose="020B0604020202020204" pitchFamily="34" charset="0"/>
              <a:buChar char="•"/>
            </a:pPr>
            <a:r>
              <a:rPr lang="en-US" sz="3200">
                <a:gradFill>
                  <a:gsLst>
                    <a:gs pos="2920">
                      <a:schemeClr val="tx2"/>
                    </a:gs>
                    <a:gs pos="39000">
                      <a:schemeClr val="tx2"/>
                    </a:gs>
                  </a:gsLst>
                  <a:lin ang="5400000" scaled="0"/>
                </a:gradFill>
                <a:latin typeface="+mj-lt"/>
                <a:cs typeface="ＭＳ Ｐゴシック" charset="0"/>
              </a:rPr>
              <a:t>Built in monitoring and debugging tools</a:t>
            </a:r>
          </a:p>
          <a:p>
            <a:pPr marL="485775" lvl="1" indent="-457200">
              <a:buFont typeface="Arial" panose="020B0604020202020204" pitchFamily="34" charset="0"/>
              <a:buChar char="•"/>
            </a:pPr>
            <a:endParaRPr lang="en-US" sz="3200">
              <a:gradFill>
                <a:gsLst>
                  <a:gs pos="2920">
                    <a:schemeClr val="tx2"/>
                  </a:gs>
                  <a:gs pos="39000">
                    <a:schemeClr val="tx2"/>
                  </a:gs>
                </a:gsLst>
                <a:lin ang="5400000" scaled="0"/>
              </a:gradFill>
              <a:latin typeface="+mj-lt"/>
              <a:cs typeface="ＭＳ Ｐゴシック" charset="0"/>
            </a:endParaRPr>
          </a:p>
        </p:txBody>
      </p:sp>
      <p:sp>
        <p:nvSpPr>
          <p:cNvPr id="4" name="Title 3"/>
          <p:cNvSpPr>
            <a:spLocks noGrp="1"/>
          </p:cNvSpPr>
          <p:nvPr>
            <p:ph type="title"/>
          </p:nvPr>
        </p:nvSpPr>
        <p:spPr>
          <a:xfrm>
            <a:off x="214349" y="303751"/>
            <a:ext cx="4878244" cy="917575"/>
          </a:xfrm>
        </p:spPr>
        <p:txBody>
          <a:bodyPr/>
          <a:lstStyle/>
          <a:p>
            <a:r>
              <a:rPr lang="en-US" sz="4800">
                <a:gradFill>
                  <a:gsLst>
                    <a:gs pos="2917">
                      <a:schemeClr val="bg1"/>
                    </a:gs>
                    <a:gs pos="67000">
                      <a:schemeClr val="bg1"/>
                    </a:gs>
                  </a:gsLst>
                  <a:lin ang="5400000" scaled="0"/>
                </a:gradFill>
              </a:rPr>
              <a:t>Built in monitoring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41" y="2520840"/>
            <a:ext cx="4726451" cy="3150967"/>
          </a:xfrm>
          <a:prstGeom prst="rect">
            <a:avLst/>
          </a:prstGeom>
        </p:spPr>
      </p:pic>
      <p:pic>
        <p:nvPicPr>
          <p:cNvPr id="2" name="Picture 1"/>
          <p:cNvPicPr>
            <a:picLocks noChangeAspect="1"/>
          </p:cNvPicPr>
          <p:nvPr/>
        </p:nvPicPr>
        <p:blipFill>
          <a:blip r:embed="rId4"/>
          <a:stretch>
            <a:fillRect/>
          </a:stretch>
        </p:blipFill>
        <p:spPr>
          <a:xfrm>
            <a:off x="5344401" y="2586207"/>
            <a:ext cx="7051463" cy="3293106"/>
          </a:xfrm>
          <a:prstGeom prst="rect">
            <a:avLst/>
          </a:prstGeom>
          <a:ln>
            <a:solidFill>
              <a:schemeClr val="accent1"/>
            </a:solidFill>
          </a:ln>
        </p:spPr>
      </p:pic>
    </p:spTree>
    <p:extLst>
      <p:ext uri="{BB962C8B-B14F-4D97-AF65-F5344CB8AC3E}">
        <p14:creationId xmlns:p14="http://schemas.microsoft.com/office/powerpoint/2010/main" val="894704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Real-time Geospatial Analytics Scenarios</a:t>
            </a:r>
          </a:p>
        </p:txBody>
      </p:sp>
      <p:graphicFrame>
        <p:nvGraphicFramePr>
          <p:cNvPr id="13" name="Table 12"/>
          <p:cNvGraphicFramePr>
            <a:graphicFrameLocks noGrp="1"/>
          </p:cNvGraphicFramePr>
          <p:nvPr>
            <p:extLst/>
          </p:nvPr>
        </p:nvGraphicFramePr>
        <p:xfrm>
          <a:off x="2103437" y="1516062"/>
          <a:ext cx="3810000" cy="5029200"/>
        </p:xfrm>
        <a:graphic>
          <a:graphicData uri="http://schemas.openxmlformats.org/drawingml/2006/table">
            <a:tbl>
              <a:tblPr firstRow="1" bandRow="1">
                <a:tableStyleId>{5940675A-B579-460E-94D1-54222C63F5DA}</a:tableStyleId>
              </a:tblPr>
              <a:tblGrid>
                <a:gridCol w="1074616">
                  <a:extLst>
                    <a:ext uri="{9D8B030D-6E8A-4147-A177-3AD203B41FA5}">
                      <a16:colId xmlns:a16="http://schemas.microsoft.com/office/drawing/2014/main" val="20000"/>
                    </a:ext>
                  </a:extLst>
                </a:gridCol>
                <a:gridCol w="2735384">
                  <a:extLst>
                    <a:ext uri="{9D8B030D-6E8A-4147-A177-3AD203B41FA5}">
                      <a16:colId xmlns:a16="http://schemas.microsoft.com/office/drawing/2014/main" val="20001"/>
                    </a:ext>
                  </a:extLst>
                </a:gridCol>
              </a:tblGrid>
              <a:tr h="100584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400" b="0" kern="1200">
                        <a:solidFill>
                          <a:schemeClr val="tx1">
                            <a:lumMod val="75000"/>
                            <a:lumOff val="25000"/>
                          </a:schemeClr>
                        </a:solidFill>
                        <a:latin typeface="+mn-lt"/>
                        <a:ea typeface="Segoe UI" panose="020B0502040204020203" pitchFamily="34" charset="0"/>
                        <a:cs typeface="Segoe UI" panose="020B0502040204020203" pitchFamily="34" charset="0"/>
                      </a:endParaRP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kern="1200" dirty="0"/>
                        <a:t>Phone Tracking Across Cell Sites</a:t>
                      </a:r>
                    </a:p>
                  </a:txBody>
                  <a:tcPr anchor="ct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0584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400" b="0" kern="1200">
                        <a:solidFill>
                          <a:schemeClr val="tx1">
                            <a:lumMod val="75000"/>
                            <a:lumOff val="25000"/>
                          </a:schemeClr>
                        </a:solidFill>
                        <a:latin typeface="+mn-lt"/>
                        <a:ea typeface="Segoe UI" panose="020B0502040204020203" pitchFamily="34" charset="0"/>
                        <a:cs typeface="Segoe UI" panose="020B0502040204020203" pitchFamily="34" charset="0"/>
                      </a:endParaRP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kern="1200" dirty="0"/>
                        <a:t>Connected Car / Trucks - Remote Management &amp; Diagnostics</a:t>
                      </a:r>
                      <a:endParaRPr lang="en-US" sz="1400" b="0" kern="1200" dirty="0">
                        <a:solidFill>
                          <a:schemeClr val="tx1">
                            <a:lumMod val="75000"/>
                            <a:lumOff val="25000"/>
                          </a:schemeClr>
                        </a:solidFill>
                        <a:latin typeface="+mn-lt"/>
                        <a:ea typeface="Segoe UI" panose="020B0502040204020203" pitchFamily="34" charset="0"/>
                        <a:cs typeface="Segoe UI" panose="020B0502040204020203" pitchFamily="34" charset="0"/>
                      </a:endParaRPr>
                    </a:p>
                  </a:txBody>
                  <a:tcPr anchor="ct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0584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400" b="0" kern="1200">
                        <a:solidFill>
                          <a:schemeClr val="tx1">
                            <a:lumMod val="75000"/>
                            <a:lumOff val="25000"/>
                          </a:schemeClr>
                        </a:solidFill>
                        <a:latin typeface="+mn-lt"/>
                        <a:ea typeface="Segoe UI" panose="020B0502040204020203" pitchFamily="34" charset="0"/>
                        <a:cs typeface="Segoe UI" panose="020B0502040204020203" pitchFamily="34" charset="0"/>
                      </a:endParaRP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kern="1200" dirty="0"/>
                        <a:t>Asset Tracking</a:t>
                      </a:r>
                      <a:endParaRPr lang="en-US" sz="1400" b="0" kern="1200" dirty="0">
                        <a:solidFill>
                          <a:schemeClr val="tx1">
                            <a:lumMod val="75000"/>
                            <a:lumOff val="25000"/>
                          </a:schemeClr>
                        </a:solidFill>
                        <a:latin typeface="+mn-lt"/>
                        <a:ea typeface="Segoe UI" panose="020B0502040204020203" pitchFamily="34" charset="0"/>
                        <a:cs typeface="Segoe UI" panose="020B0502040204020203" pitchFamily="34" charset="0"/>
                      </a:endParaRPr>
                    </a:p>
                  </a:txBody>
                  <a:tcPr anchor="ct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00584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400" b="0" kern="1200">
                        <a:solidFill>
                          <a:schemeClr val="tx1">
                            <a:lumMod val="75000"/>
                            <a:lumOff val="25000"/>
                          </a:schemeClr>
                        </a:solidFill>
                        <a:latin typeface="+mn-lt"/>
                        <a:ea typeface="Segoe UI" panose="020B0502040204020203" pitchFamily="34" charset="0"/>
                        <a:cs typeface="Segoe UI" panose="020B0502040204020203" pitchFamily="34" charset="0"/>
                      </a:endParaRP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kern="1200" dirty="0"/>
                        <a:t>Fleet Management</a:t>
                      </a:r>
                      <a:endParaRPr lang="en-US" sz="1400" b="0" kern="1200" dirty="0">
                        <a:solidFill>
                          <a:schemeClr val="tx1">
                            <a:lumMod val="75000"/>
                            <a:lumOff val="25000"/>
                          </a:schemeClr>
                        </a:solidFill>
                        <a:latin typeface="+mn-lt"/>
                        <a:ea typeface="Segoe UI" panose="020B0502040204020203" pitchFamily="34" charset="0"/>
                        <a:cs typeface="Segoe UI" panose="020B0502040204020203" pitchFamily="34" charset="0"/>
                      </a:endParaRPr>
                    </a:p>
                  </a:txBody>
                  <a:tcPr anchor="ct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005840">
                <a:tc>
                  <a:txBody>
                    <a:bodyPr/>
                    <a:lstStyle/>
                    <a:p>
                      <a:endParaRPr lang="en-US" sz="1400" b="0" kern="1200" dirty="0">
                        <a:solidFill>
                          <a:schemeClr val="tx1">
                            <a:lumMod val="75000"/>
                            <a:lumOff val="25000"/>
                          </a:schemeClr>
                        </a:solidFill>
                        <a:latin typeface="+mn-lt"/>
                        <a:ea typeface="Segoe UI" panose="020B0502040204020203" pitchFamily="34" charset="0"/>
                        <a:cs typeface="Segoe UI" panose="020B0502040204020203" pitchFamily="34" charset="0"/>
                      </a:endParaRP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sz="1400" kern="1200" dirty="0"/>
                        <a:t>Facilities Management</a:t>
                      </a:r>
                      <a:endParaRPr lang="en-US" sz="1400" b="0" kern="1200" dirty="0">
                        <a:solidFill>
                          <a:schemeClr val="tx1">
                            <a:lumMod val="75000"/>
                            <a:lumOff val="25000"/>
                          </a:schemeClr>
                        </a:solidFill>
                        <a:latin typeface="+mn-lt"/>
                        <a:ea typeface="Segoe UI" panose="020B0502040204020203" pitchFamily="34" charset="0"/>
                        <a:cs typeface="Segoe UI" panose="020B0502040204020203" pitchFamily="34" charset="0"/>
                      </a:endParaRPr>
                    </a:p>
                  </a:txBody>
                  <a:tcPr anchor="ct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15" name="Picture 6" descr="http://yellowrootllc.com/wp-content/uploads/2014/10/PLANT_APPLICATIONS_60x60.jpg"/>
          <p:cNvPicPr>
            <a:picLocks noChangeAspect="1" noChangeArrowheads="1"/>
          </p:cNvPicPr>
          <p:nvPr/>
        </p:nvPicPr>
        <p:blipFill>
          <a:blip r:embed="rId3"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a:stretch>
            <a:fillRect/>
          </a:stretch>
        </p:blipFill>
        <p:spPr bwMode="auto">
          <a:xfrm>
            <a:off x="6295910" y="5738587"/>
            <a:ext cx="578075" cy="5780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rogersmobilitytoolkit.com/flash/images/iconBoxes-fleetMgmt.jpg"/>
          <p:cNvPicPr>
            <a:picLocks noChangeAspect="1" noChangeArrowheads="1"/>
          </p:cNvPicPr>
          <p:nvPr/>
        </p:nvPicPr>
        <p:blipFill rotWithShape="1">
          <a:blip r:embed="rId4"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35135" t="8049" r="9609" b="42539"/>
          <a:stretch/>
        </p:blipFill>
        <p:spPr bwMode="auto">
          <a:xfrm>
            <a:off x="2247371" y="3720820"/>
            <a:ext cx="733769" cy="6699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s://encrypted-tbn2.gstatic.com/images?q=tbn:ANd9GcScsCpF88V4hQyb1gSjrvAKoeDiBZv2qt9Cyim6jR2_f7X8fsil"/>
          <p:cNvPicPr>
            <a:picLocks noChangeAspect="1" noChangeArrowheads="1"/>
          </p:cNvPicPr>
          <p:nvPr/>
        </p:nvPicPr>
        <p:blipFill rotWithShape="1">
          <a:blip r:embed="rId5" cstate="print">
            <a:biLevel thresh="75000"/>
            <a:extLst>
              <a:ext uri="{28A0092B-C50C-407E-A947-70E740481C1C}">
                <a14:useLocalDpi xmlns:a14="http://schemas.microsoft.com/office/drawing/2010/main" val="0"/>
              </a:ext>
            </a:extLst>
          </a:blip>
          <a:srcRect l="9783" t="12949" r="14824" b="11658"/>
          <a:stretch/>
        </p:blipFill>
        <p:spPr bwMode="auto">
          <a:xfrm>
            <a:off x="2327507" y="5806191"/>
            <a:ext cx="524105" cy="52410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2" descr="http://www.uts-uk.co.uk/images/icon-trac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7371" y="4792662"/>
            <a:ext cx="649649" cy="602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Table 20"/>
          <p:cNvGraphicFramePr>
            <a:graphicFrameLocks noGrp="1"/>
          </p:cNvGraphicFramePr>
          <p:nvPr>
            <p:extLst/>
          </p:nvPr>
        </p:nvGraphicFramePr>
        <p:xfrm>
          <a:off x="6065837" y="1516062"/>
          <a:ext cx="3810000" cy="5029200"/>
        </p:xfrm>
        <a:graphic>
          <a:graphicData uri="http://schemas.openxmlformats.org/drawingml/2006/table">
            <a:tbl>
              <a:tblPr firstRow="1" bandRow="1">
                <a:tableStyleId>{5940675A-B579-460E-94D1-54222C63F5DA}</a:tableStyleId>
              </a:tblPr>
              <a:tblGrid>
                <a:gridCol w="1074616">
                  <a:extLst>
                    <a:ext uri="{9D8B030D-6E8A-4147-A177-3AD203B41FA5}">
                      <a16:colId xmlns:a16="http://schemas.microsoft.com/office/drawing/2014/main" val="20000"/>
                    </a:ext>
                  </a:extLst>
                </a:gridCol>
                <a:gridCol w="2735384">
                  <a:extLst>
                    <a:ext uri="{9D8B030D-6E8A-4147-A177-3AD203B41FA5}">
                      <a16:colId xmlns:a16="http://schemas.microsoft.com/office/drawing/2014/main" val="20001"/>
                    </a:ext>
                  </a:extLst>
                </a:gridCol>
              </a:tblGrid>
              <a:tr h="100584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400" b="0" kern="1200">
                        <a:solidFill>
                          <a:schemeClr val="tx1">
                            <a:lumMod val="75000"/>
                            <a:lumOff val="25000"/>
                          </a:schemeClr>
                        </a:solidFill>
                        <a:latin typeface="+mn-lt"/>
                        <a:ea typeface="Segoe UI" panose="020B0502040204020203" pitchFamily="34" charset="0"/>
                        <a:cs typeface="Segoe UI" panose="020B0502040204020203" pitchFamily="34" charset="0"/>
                      </a:endParaRP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kern="1200" dirty="0"/>
                        <a:t>Personnel Tracking &amp; Crowd Control</a:t>
                      </a:r>
                    </a:p>
                  </a:txBody>
                  <a:tcPr anchor="ct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0584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400" b="0" kern="1200">
                        <a:solidFill>
                          <a:schemeClr val="tx1">
                            <a:lumMod val="75000"/>
                            <a:lumOff val="25000"/>
                          </a:schemeClr>
                        </a:solidFill>
                        <a:latin typeface="+mn-lt"/>
                        <a:ea typeface="Segoe UI" panose="020B0502040204020203" pitchFamily="34" charset="0"/>
                        <a:cs typeface="Segoe UI" panose="020B0502040204020203" pitchFamily="34" charset="0"/>
                      </a:endParaRP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kern="1200" dirty="0"/>
                        <a:t>Ride Sharing</a:t>
                      </a:r>
                      <a:endParaRPr lang="en-US" sz="1400" b="0" kern="1200" dirty="0">
                        <a:solidFill>
                          <a:schemeClr val="tx1">
                            <a:lumMod val="75000"/>
                            <a:lumOff val="25000"/>
                          </a:schemeClr>
                        </a:solidFill>
                        <a:latin typeface="+mn-lt"/>
                        <a:ea typeface="Segoe UI" panose="020B0502040204020203" pitchFamily="34" charset="0"/>
                        <a:cs typeface="Segoe UI" panose="020B0502040204020203" pitchFamily="34" charset="0"/>
                      </a:endParaRPr>
                    </a:p>
                  </a:txBody>
                  <a:tcPr anchor="ct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0584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400" b="0" kern="1200">
                        <a:solidFill>
                          <a:schemeClr val="tx1">
                            <a:lumMod val="75000"/>
                            <a:lumOff val="25000"/>
                          </a:schemeClr>
                        </a:solidFill>
                        <a:latin typeface="+mn-lt"/>
                        <a:ea typeface="Segoe UI" panose="020B0502040204020203" pitchFamily="34" charset="0"/>
                        <a:cs typeface="Segoe UI" panose="020B0502040204020203" pitchFamily="34" charset="0"/>
                      </a:endParaRP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kern="1200" dirty="0"/>
                        <a:t>Geofencing</a:t>
                      </a:r>
                      <a:endParaRPr lang="en-US" sz="1400" b="0" kern="1200" dirty="0">
                        <a:solidFill>
                          <a:schemeClr val="tx1">
                            <a:lumMod val="75000"/>
                            <a:lumOff val="25000"/>
                          </a:schemeClr>
                        </a:solidFill>
                        <a:latin typeface="+mn-lt"/>
                        <a:ea typeface="Segoe UI" panose="020B0502040204020203" pitchFamily="34" charset="0"/>
                        <a:cs typeface="Segoe UI" panose="020B0502040204020203" pitchFamily="34" charset="0"/>
                      </a:endParaRPr>
                    </a:p>
                  </a:txBody>
                  <a:tcPr anchor="ct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00584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1400" b="0" kern="1200">
                        <a:solidFill>
                          <a:schemeClr val="tx1">
                            <a:lumMod val="75000"/>
                            <a:lumOff val="25000"/>
                          </a:schemeClr>
                        </a:solidFill>
                        <a:latin typeface="+mn-lt"/>
                        <a:ea typeface="Segoe UI" panose="020B0502040204020203" pitchFamily="34" charset="0"/>
                        <a:cs typeface="Segoe UI" panose="020B0502040204020203" pitchFamily="34" charset="0"/>
                      </a:endParaRP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kern="1200" dirty="0"/>
                        <a:t>Racecar Telemetry</a:t>
                      </a:r>
                      <a:endParaRPr lang="en-US" sz="1400" b="0" kern="1200" dirty="0">
                        <a:solidFill>
                          <a:schemeClr val="tx1">
                            <a:lumMod val="75000"/>
                            <a:lumOff val="25000"/>
                          </a:schemeClr>
                        </a:solidFill>
                        <a:latin typeface="+mn-lt"/>
                        <a:ea typeface="Segoe UI" panose="020B0502040204020203" pitchFamily="34" charset="0"/>
                        <a:cs typeface="Segoe UI" panose="020B0502040204020203" pitchFamily="34" charset="0"/>
                      </a:endParaRPr>
                    </a:p>
                  </a:txBody>
                  <a:tcPr anchor="ct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005840">
                <a:tc>
                  <a:txBody>
                    <a:bodyPr/>
                    <a:lstStyle/>
                    <a:p>
                      <a:endParaRPr lang="en-US" sz="1400" b="0" kern="1200" dirty="0">
                        <a:solidFill>
                          <a:schemeClr val="tx1">
                            <a:lumMod val="75000"/>
                            <a:lumOff val="25000"/>
                          </a:schemeClr>
                        </a:solidFill>
                        <a:latin typeface="+mn-lt"/>
                        <a:ea typeface="Segoe UI" panose="020B0502040204020203" pitchFamily="34" charset="0"/>
                        <a:cs typeface="Segoe UI" panose="020B0502040204020203" pitchFamily="34" charset="0"/>
                      </a:endParaRPr>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sz="1400" kern="1200" dirty="0"/>
                        <a:t>Connected Manufacturing</a:t>
                      </a:r>
                      <a:endParaRPr lang="en-US" sz="1400" b="0" kern="1200" dirty="0">
                        <a:solidFill>
                          <a:schemeClr val="tx1">
                            <a:lumMod val="75000"/>
                            <a:lumOff val="25000"/>
                          </a:schemeClr>
                        </a:solidFill>
                        <a:latin typeface="+mn-lt"/>
                        <a:ea typeface="Segoe UI" panose="020B0502040204020203" pitchFamily="34" charset="0"/>
                        <a:cs typeface="Segoe UI" panose="020B0502040204020203" pitchFamily="34" charset="0"/>
                      </a:endParaRPr>
                    </a:p>
                  </a:txBody>
                  <a:tcPr anchor="ct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23" name="Picture 4" descr="http://www.pulseway.com/Content/v2/img/features/monitoring.png"/>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l="26891" r="27731"/>
          <a:stretch/>
        </p:blipFill>
        <p:spPr bwMode="auto">
          <a:xfrm>
            <a:off x="6225509" y="4668846"/>
            <a:ext cx="645982" cy="76652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0177765" y="6556930"/>
            <a:ext cx="1951368" cy="369332"/>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and many more…</a:t>
            </a:r>
          </a:p>
        </p:txBody>
      </p:sp>
      <p:sp>
        <p:nvSpPr>
          <p:cNvPr id="28" name="Freeform 224"/>
          <p:cNvSpPr>
            <a:spLocks noEditPoints="1"/>
          </p:cNvSpPr>
          <p:nvPr/>
        </p:nvSpPr>
        <p:spPr bwMode="auto">
          <a:xfrm>
            <a:off x="2362483" y="1785644"/>
            <a:ext cx="382588" cy="420688"/>
          </a:xfrm>
          <a:custGeom>
            <a:avLst/>
            <a:gdLst>
              <a:gd name="T0" fmla="*/ 96 w 102"/>
              <a:gd name="T1" fmla="*/ 26 h 112"/>
              <a:gd name="T2" fmla="*/ 51 w 102"/>
              <a:gd name="T3" fmla="*/ 8 h 112"/>
              <a:gd name="T4" fmla="*/ 6 w 102"/>
              <a:gd name="T5" fmla="*/ 26 h 112"/>
              <a:gd name="T6" fmla="*/ 0 w 102"/>
              <a:gd name="T7" fmla="*/ 21 h 112"/>
              <a:gd name="T8" fmla="*/ 51 w 102"/>
              <a:gd name="T9" fmla="*/ 0 h 112"/>
              <a:gd name="T10" fmla="*/ 102 w 102"/>
              <a:gd name="T11" fmla="*/ 21 h 112"/>
              <a:gd name="T12" fmla="*/ 96 w 102"/>
              <a:gd name="T13" fmla="*/ 26 h 112"/>
              <a:gd name="T14" fmla="*/ 88 w 102"/>
              <a:gd name="T15" fmla="*/ 35 h 112"/>
              <a:gd name="T16" fmla="*/ 51 w 102"/>
              <a:gd name="T17" fmla="*/ 20 h 112"/>
              <a:gd name="T18" fmla="*/ 14 w 102"/>
              <a:gd name="T19" fmla="*/ 35 h 112"/>
              <a:gd name="T20" fmla="*/ 20 w 102"/>
              <a:gd name="T21" fmla="*/ 41 h 112"/>
              <a:gd name="T22" fmla="*/ 51 w 102"/>
              <a:gd name="T23" fmla="*/ 28 h 112"/>
              <a:gd name="T24" fmla="*/ 82 w 102"/>
              <a:gd name="T25" fmla="*/ 41 h 112"/>
              <a:gd name="T26" fmla="*/ 88 w 102"/>
              <a:gd name="T27" fmla="*/ 35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47 w 102"/>
              <a:gd name="T43" fmla="*/ 112 h 112"/>
              <a:gd name="T44" fmla="*/ 47 w 102"/>
              <a:gd name="T45" fmla="*/ 91 h 112"/>
              <a:gd name="T46" fmla="*/ 35 w 102"/>
              <a:gd name="T47" fmla="*/ 76 h 112"/>
              <a:gd name="T48" fmla="*/ 51 w 102"/>
              <a:gd name="T49" fmla="*/ 60 h 112"/>
              <a:gd name="T50" fmla="*/ 67 w 102"/>
              <a:gd name="T51" fmla="*/ 76 h 112"/>
              <a:gd name="T52" fmla="*/ 55 w 102"/>
              <a:gd name="T53" fmla="*/ 91 h 112"/>
              <a:gd name="T54" fmla="*/ 55 w 102"/>
              <a:gd name="T55" fmla="*/ 112 h 112"/>
              <a:gd name="T56" fmla="*/ 47 w 102"/>
              <a:gd name="T57" fmla="*/ 112 h 112"/>
              <a:gd name="T58" fmla="*/ 51 w 102"/>
              <a:gd name="T59" fmla="*/ 84 h 112"/>
              <a:gd name="T60" fmla="*/ 59 w 102"/>
              <a:gd name="T61" fmla="*/ 76 h 112"/>
              <a:gd name="T62" fmla="*/ 51 w 102"/>
              <a:gd name="T63" fmla="*/ 68 h 112"/>
              <a:gd name="T64" fmla="*/ 43 w 102"/>
              <a:gd name="T65" fmla="*/ 76 h 112"/>
              <a:gd name="T66" fmla="*/ 51 w 102"/>
              <a:gd name="T6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96" y="26"/>
                </a:moveTo>
                <a:cubicBezTo>
                  <a:pt x="84" y="14"/>
                  <a:pt x="68" y="8"/>
                  <a:pt x="51" y="8"/>
                </a:cubicBezTo>
                <a:cubicBezTo>
                  <a:pt x="34" y="8"/>
                  <a:pt x="18" y="14"/>
                  <a:pt x="6" y="26"/>
                </a:cubicBezTo>
                <a:cubicBezTo>
                  <a:pt x="0" y="21"/>
                  <a:pt x="0" y="21"/>
                  <a:pt x="0" y="21"/>
                </a:cubicBezTo>
                <a:cubicBezTo>
                  <a:pt x="14" y="7"/>
                  <a:pt x="32" y="0"/>
                  <a:pt x="51" y="0"/>
                </a:cubicBezTo>
                <a:cubicBezTo>
                  <a:pt x="70" y="0"/>
                  <a:pt x="88" y="7"/>
                  <a:pt x="102" y="21"/>
                </a:cubicBezTo>
                <a:lnTo>
                  <a:pt x="96" y="26"/>
                </a:lnTo>
                <a:close/>
                <a:moveTo>
                  <a:pt x="88" y="35"/>
                </a:moveTo>
                <a:cubicBezTo>
                  <a:pt x="78" y="25"/>
                  <a:pt x="65" y="20"/>
                  <a:pt x="51" y="20"/>
                </a:cubicBezTo>
                <a:cubicBezTo>
                  <a:pt x="37" y="20"/>
                  <a:pt x="24" y="25"/>
                  <a:pt x="14" y="35"/>
                </a:cubicBezTo>
                <a:cubicBezTo>
                  <a:pt x="20" y="41"/>
                  <a:pt x="20" y="41"/>
                  <a:pt x="20" y="41"/>
                </a:cubicBezTo>
                <a:cubicBezTo>
                  <a:pt x="28" y="32"/>
                  <a:pt x="39" y="28"/>
                  <a:pt x="51" y="28"/>
                </a:cubicBezTo>
                <a:cubicBezTo>
                  <a:pt x="63" y="28"/>
                  <a:pt x="74" y="32"/>
                  <a:pt x="82" y="41"/>
                </a:cubicBezTo>
                <a:lnTo>
                  <a:pt x="88" y="35"/>
                </a:lnTo>
                <a:close/>
                <a:moveTo>
                  <a:pt x="73" y="49"/>
                </a:moveTo>
                <a:cubicBezTo>
                  <a:pt x="67" y="43"/>
                  <a:pt x="60"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47" y="112"/>
                </a:moveTo>
                <a:cubicBezTo>
                  <a:pt x="47" y="91"/>
                  <a:pt x="47" y="91"/>
                  <a:pt x="47" y="91"/>
                </a:cubicBezTo>
                <a:cubicBezTo>
                  <a:pt x="40" y="89"/>
                  <a:pt x="35" y="83"/>
                  <a:pt x="35" y="76"/>
                </a:cubicBezTo>
                <a:cubicBezTo>
                  <a:pt x="35" y="67"/>
                  <a:pt x="42" y="60"/>
                  <a:pt x="51" y="60"/>
                </a:cubicBezTo>
                <a:cubicBezTo>
                  <a:pt x="60" y="60"/>
                  <a:pt x="67" y="67"/>
                  <a:pt x="67" y="76"/>
                </a:cubicBezTo>
                <a:cubicBezTo>
                  <a:pt x="67" y="83"/>
                  <a:pt x="62" y="89"/>
                  <a:pt x="55" y="91"/>
                </a:cubicBezTo>
                <a:cubicBezTo>
                  <a:pt x="55" y="112"/>
                  <a:pt x="55" y="112"/>
                  <a:pt x="55" y="112"/>
                </a:cubicBezTo>
                <a:lnTo>
                  <a:pt x="47" y="112"/>
                </a:lnTo>
                <a:close/>
                <a:moveTo>
                  <a:pt x="51" y="84"/>
                </a:moveTo>
                <a:cubicBezTo>
                  <a:pt x="55" y="84"/>
                  <a:pt x="59" y="80"/>
                  <a:pt x="59" y="76"/>
                </a:cubicBezTo>
                <a:cubicBezTo>
                  <a:pt x="59" y="71"/>
                  <a:pt x="55" y="68"/>
                  <a:pt x="51" y="68"/>
                </a:cubicBezTo>
                <a:cubicBezTo>
                  <a:pt x="47" y="68"/>
                  <a:pt x="43" y="71"/>
                  <a:pt x="43" y="76"/>
                </a:cubicBezTo>
                <a:cubicBezTo>
                  <a:pt x="43" y="80"/>
                  <a:pt x="47" y="84"/>
                  <a:pt x="51" y="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 name="Picture 1" descr="... .com/data/icons/mobile-development-icons/256/Hatch_polygon.png"/>
          <p:cNvPicPr>
            <a:picLocks noChangeAspect="1"/>
          </p:cNvPicPr>
          <p:nvPr/>
        </p:nvPicPr>
        <p:blipFill>
          <a:blip r:embed="rId8"/>
          <a:stretch>
            <a:fillRect/>
          </a:stretch>
        </p:blipFill>
        <p:spPr>
          <a:xfrm>
            <a:off x="6261891" y="3756033"/>
            <a:ext cx="609600" cy="609600"/>
          </a:xfrm>
          <a:prstGeom prst="rect">
            <a:avLst/>
          </a:prstGeom>
        </p:spPr>
      </p:pic>
      <p:pic>
        <p:nvPicPr>
          <p:cNvPr id="3" name="Picture 2" descr="Connected Car Icon"/>
          <p:cNvPicPr>
            <a:picLocks noChangeAspect="1"/>
          </p:cNvPicPr>
          <p:nvPr/>
        </p:nvPicPr>
        <p:blipFill>
          <a:blip r:embed="rId9"/>
          <a:stretch>
            <a:fillRect/>
          </a:stretch>
        </p:blipFill>
        <p:spPr>
          <a:xfrm>
            <a:off x="2159894" y="2629842"/>
            <a:ext cx="787765" cy="787765"/>
          </a:xfrm>
          <a:prstGeom prst="rect">
            <a:avLst/>
          </a:prstGeom>
        </p:spPr>
      </p:pic>
      <p:pic>
        <p:nvPicPr>
          <p:cNvPr id="4" name="Picture 3" descr="April Newsletter for 2012 | TMA Council of New Jersey"/>
          <p:cNvPicPr>
            <a:picLocks noChangeAspect="1"/>
          </p:cNvPicPr>
          <p:nvPr/>
        </p:nvPicPr>
        <p:blipFill>
          <a:blip r:embed="rId10">
            <a:clrChange>
              <a:clrFrom>
                <a:srgbClr val="FFFFFF"/>
              </a:clrFrom>
              <a:clrTo>
                <a:srgbClr val="FFFFFF">
                  <a:alpha val="0"/>
                </a:srgbClr>
              </a:clrTo>
            </a:clrChange>
          </a:blip>
          <a:stretch>
            <a:fillRect/>
          </a:stretch>
        </p:blipFill>
        <p:spPr>
          <a:xfrm>
            <a:off x="6225508" y="2802393"/>
            <a:ext cx="778845" cy="529312"/>
          </a:xfrm>
          <a:prstGeom prst="rect">
            <a:avLst/>
          </a:prstGeom>
        </p:spPr>
      </p:pic>
      <p:pic>
        <p:nvPicPr>
          <p:cNvPr id="6" name="Picture 5" descr="... , person location, pin, user tracking icon | Icon search engine"/>
          <p:cNvPicPr>
            <a:picLocks noChangeAspect="1"/>
          </p:cNvPicPr>
          <p:nvPr/>
        </p:nvPicPr>
        <p:blipFill>
          <a:blip r:embed="rId11"/>
          <a:stretch>
            <a:fillRect/>
          </a:stretch>
        </p:blipFill>
        <p:spPr>
          <a:xfrm>
            <a:off x="6225508" y="1692505"/>
            <a:ext cx="724615" cy="724615"/>
          </a:xfrm>
          <a:prstGeom prst="rect">
            <a:avLst/>
          </a:prstGeom>
        </p:spPr>
      </p:pic>
    </p:spTree>
    <p:extLst>
      <p:ext uri="{BB962C8B-B14F-4D97-AF65-F5344CB8AC3E}">
        <p14:creationId xmlns:p14="http://schemas.microsoft.com/office/powerpoint/2010/main" val="2102641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6655987" y="1537573"/>
            <a:ext cx="5944390" cy="3050973"/>
          </a:xfrm>
          <a:prstGeom prst="rect">
            <a:avLst/>
          </a:prstGeom>
        </p:spPr>
        <p:txBody>
          <a:bodyPr vert="horz" lIns="93260" tIns="46630" rIns="93260" bIns="46630" rtlCol="0">
            <a:normAutofit/>
          </a:bodyPr>
          <a:lstStyle>
            <a:lvl1pPr marL="228722" indent="-228722" algn="l" defTabSz="914400" rtl="0" eaLnBrk="1" latinLnBrk="0" hangingPunct="1">
              <a:lnSpc>
                <a:spcPct val="90000"/>
              </a:lnSpc>
              <a:spcBef>
                <a:spcPts val="1175"/>
              </a:spcBef>
              <a:buFont typeface="Arial" panose="020B0604020202020204" pitchFamily="34" charset="0"/>
              <a:buChar char="•"/>
              <a:defRPr sz="2549" kern="1200">
                <a:solidFill>
                  <a:schemeClr val="tx1"/>
                </a:solidFill>
                <a:latin typeface="+mn-lt"/>
                <a:ea typeface="+mn-ea"/>
                <a:cs typeface="+mn-cs"/>
              </a:defRPr>
            </a:lvl1pPr>
            <a:lvl2pPr marL="676829" indent="-228722" algn="l" defTabSz="914400" rtl="0" eaLnBrk="1" latinLnBrk="0" hangingPunct="1">
              <a:lnSpc>
                <a:spcPct val="90000"/>
              </a:lnSpc>
              <a:spcBef>
                <a:spcPts val="1175"/>
              </a:spcBef>
              <a:buSzPct val="100000"/>
              <a:buFont typeface="Segoe UI" pitchFamily="34" charset="0"/>
              <a:buChar char="‐"/>
              <a:defRPr sz="2400" kern="1200">
                <a:solidFill>
                  <a:schemeClr val="tx1"/>
                </a:solidFill>
                <a:latin typeface="+mn-lt"/>
                <a:ea typeface="+mn-ea"/>
                <a:cs typeface="+mn-cs"/>
              </a:defRPr>
            </a:lvl2pPr>
            <a:lvl3pPr marL="1124936" indent="-228722" algn="l" defTabSz="914400" rtl="0" eaLnBrk="1" latinLnBrk="0" hangingPunct="1">
              <a:lnSpc>
                <a:spcPct val="90000"/>
              </a:lnSpc>
              <a:spcBef>
                <a:spcPts val="1175"/>
              </a:spcBef>
              <a:buFont typeface="Wingdings" pitchFamily="2" charset="2"/>
              <a:buChar char="§"/>
              <a:defRPr sz="2000" kern="1200">
                <a:solidFill>
                  <a:schemeClr val="tx1"/>
                </a:solidFill>
                <a:latin typeface="+mn-lt"/>
                <a:ea typeface="+mn-ea"/>
                <a:cs typeface="+mn-cs"/>
              </a:defRPr>
            </a:lvl3pPr>
            <a:lvl4pPr marL="1568375" indent="-336080" algn="l" defTabSz="914400" rtl="0" eaLnBrk="1" latinLnBrk="0" hangingPunct="1">
              <a:lnSpc>
                <a:spcPct val="90000"/>
              </a:lnSpc>
              <a:spcBef>
                <a:spcPts val="1175"/>
              </a:spcBef>
              <a:buFont typeface="+mj-lt"/>
              <a:buAutoNum type="arabicPeriod"/>
              <a:defRPr sz="1800" kern="1200">
                <a:solidFill>
                  <a:schemeClr val="tx1"/>
                </a:solidFill>
                <a:latin typeface="+mn-lt"/>
                <a:ea typeface="+mn-ea"/>
                <a:cs typeface="+mn-cs"/>
              </a:defRPr>
            </a:lvl4pPr>
            <a:lvl5pPr marL="1907567" indent="-336080" algn="l" defTabSz="914400" rtl="0" eaLnBrk="1" latinLnBrk="0" hangingPunct="1">
              <a:lnSpc>
                <a:spcPct val="90000"/>
              </a:lnSpc>
              <a:spcBef>
                <a:spcPts val="1175"/>
              </a:spcBef>
              <a:buFont typeface="+mj-lt"/>
              <a:buAutoNum type="alphaLcParen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175"/>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D83B01">
                    <a:lumMod val="10000"/>
                  </a:srgbClr>
                </a:solidFill>
                <a:effectLst/>
                <a:uLnTx/>
                <a:uFillTx/>
                <a:latin typeface="Segoe UI"/>
                <a:ea typeface="+mn-ea"/>
                <a:cs typeface="+mn-cs"/>
              </a:rPr>
              <a:t>Generate an event when a store is within a possible flooding zone </a:t>
            </a:r>
          </a:p>
          <a:p>
            <a:pPr marL="0" marR="0" lvl="0" indent="0" algn="l" defTabSz="914400" rtl="0" eaLnBrk="1" fontAlgn="auto" latinLnBrk="0" hangingPunct="1">
              <a:lnSpc>
                <a:spcPct val="90000"/>
              </a:lnSpc>
              <a:spcBef>
                <a:spcPts val="1175"/>
              </a:spcBef>
              <a:spcAft>
                <a:spcPts val="0"/>
              </a:spcAft>
              <a:buClrTx/>
              <a:buSzTx/>
              <a:buFont typeface="Arial" panose="020B0604020202020204" pitchFamily="34" charset="0"/>
              <a:buNone/>
              <a:tabLst/>
              <a:defRPr/>
            </a:pPr>
            <a:r>
              <a:rPr kumimoji="0" lang="en-US" sz="120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SELECT </a:t>
            </a:r>
            <a:r>
              <a:rPr kumimoji="0" lang="en-US" sz="120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Store.</a:t>
            </a:r>
            <a:r>
              <a:rPr kumimoji="0" lang="en-US" sz="1200" b="0" i="1" u="none" strike="noStrike" kern="1200" cap="none" spc="0" normalizeH="0" baseline="0" noProof="0" dirty="0" err="1">
                <a:ln>
                  <a:noFill/>
                </a:ln>
                <a:solidFill>
                  <a:srgbClr val="CC0099"/>
                </a:solidFill>
                <a:effectLst/>
                <a:uLnTx/>
                <a:uFillTx/>
                <a:latin typeface="Consolas" panose="020B0609020204030204" pitchFamily="49" charset="0"/>
                <a:ea typeface="+mn-ea"/>
                <a:cs typeface="+mn-cs"/>
              </a:rPr>
              <a:t>Polygon</a:t>
            </a:r>
            <a:r>
              <a:rPr kumimoji="0" lang="en-US" sz="1200" b="0" i="1" u="none" strike="noStrike" kern="1200" cap="none" spc="0" normalizeH="0" baseline="0" noProof="0" dirty="0">
                <a:ln>
                  <a:noFill/>
                </a:ln>
                <a:solidFill>
                  <a:srgbClr val="0078D7">
                    <a:lumMod val="75000"/>
                  </a:srgbClr>
                </a:solidFill>
                <a:effectLst/>
                <a:uLnTx/>
                <a:uFillTx/>
                <a:latin typeface="Consolas" panose="020B0609020204030204" pitchFamily="49" charset="0"/>
                <a:ea typeface="+mn-ea"/>
                <a:cs typeface="+mn-cs"/>
              </a:rPr>
              <a:t>, </a:t>
            </a:r>
            <a:r>
              <a:rPr kumimoji="0" lang="en-US" sz="120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Flooding.</a:t>
            </a:r>
            <a:r>
              <a:rPr kumimoji="0" lang="en-US" sz="1200" b="0" i="1" u="none" strike="noStrike" kern="1200" cap="none" spc="0" normalizeH="0" baseline="0" noProof="0" dirty="0" err="1">
                <a:ln>
                  <a:noFill/>
                </a:ln>
                <a:solidFill>
                  <a:srgbClr val="CC0099"/>
                </a:solidFill>
                <a:effectLst/>
                <a:uLnTx/>
                <a:uFillTx/>
                <a:latin typeface="Consolas" panose="020B0609020204030204" pitchFamily="49" charset="0"/>
                <a:ea typeface="+mn-ea"/>
                <a:cs typeface="+mn-cs"/>
              </a:rPr>
              <a:t>Polygon</a:t>
            </a:r>
            <a:r>
              <a:rPr kumimoji="0" lang="en-US" sz="1200" b="0" i="1" u="none" strike="noStrike" kern="1200" cap="none" spc="0" normalizeH="0" baseline="0" noProof="0" dirty="0">
                <a:ln>
                  <a:noFill/>
                </a:ln>
                <a:solidFill>
                  <a:srgbClr val="0078D7">
                    <a:lumMod val="75000"/>
                  </a:srgbClr>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90000"/>
              </a:lnSpc>
              <a:spcBef>
                <a:spcPts val="1175"/>
              </a:spcBef>
              <a:spcAft>
                <a:spcPts val="0"/>
              </a:spcAft>
              <a:buClrTx/>
              <a:buSzTx/>
              <a:buFont typeface="Arial" panose="020B0604020202020204" pitchFamily="34" charset="0"/>
              <a:buNone/>
              <a:tabLst/>
              <a:defRPr/>
            </a:pPr>
            <a:r>
              <a:rPr kumimoji="0" lang="en-US" sz="120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FROM Cars c </a:t>
            </a:r>
          </a:p>
          <a:p>
            <a:pPr marL="0" marR="0" lvl="0" indent="0" algn="l" defTabSz="914400" rtl="0" eaLnBrk="1" fontAlgn="auto" latinLnBrk="0" hangingPunct="1">
              <a:lnSpc>
                <a:spcPct val="90000"/>
              </a:lnSpc>
              <a:spcBef>
                <a:spcPts val="1175"/>
              </a:spcBef>
              <a:spcAft>
                <a:spcPts val="0"/>
              </a:spcAft>
              <a:buClrTx/>
              <a:buSzTx/>
              <a:buFont typeface="Arial" panose="020B0604020202020204" pitchFamily="34" charset="0"/>
              <a:buNone/>
              <a:tabLst/>
              <a:defRPr/>
            </a:pPr>
            <a:r>
              <a:rPr kumimoji="0" lang="en-US" sz="120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JOIN Flooding f ON </a:t>
            </a:r>
            <a:r>
              <a:rPr kumimoji="0" lang="en-US" sz="1200" b="0" i="1" u="none" strike="noStrike" kern="1200" cap="none" spc="0" normalizeH="0" baseline="0" noProof="0" dirty="0">
                <a:ln>
                  <a:noFill/>
                </a:ln>
                <a:solidFill>
                  <a:srgbClr val="CC0099"/>
                </a:solidFill>
                <a:effectLst/>
                <a:uLnTx/>
                <a:uFillTx/>
                <a:latin typeface="Consolas" panose="020B0609020204030204" pitchFamily="49" charset="0"/>
                <a:ea typeface="+mn-ea"/>
                <a:cs typeface="+mn-cs"/>
              </a:rPr>
              <a:t>ST_OVERLAPS</a:t>
            </a:r>
            <a:r>
              <a:rPr kumimoji="0" lang="en-US" sz="120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a:t>
            </a:r>
            <a:r>
              <a:rPr kumimoji="0" lang="en-US" sz="120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s.Polygon</a:t>
            </a:r>
            <a:r>
              <a:rPr kumimoji="0" lang="en-US" sz="120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r>
              <a:rPr kumimoji="0" lang="en-US" sz="120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f.Polygon</a:t>
            </a:r>
            <a:r>
              <a:rPr kumimoji="0" lang="en-US" sz="1200" b="0" i="1" u="none" strike="noStrike" kern="1200" cap="none" spc="0" normalizeH="0" baseline="0" noProof="0" dirty="0">
                <a:ln>
                  <a:noFill/>
                </a:ln>
                <a:solidFill>
                  <a:srgbClr val="D2D2D2">
                    <a:lumMod val="50000"/>
                  </a:srgbClr>
                </a:solidFill>
                <a:effectLst/>
                <a:uLnTx/>
                <a:uFillTx/>
                <a:latin typeface="Segoe UI"/>
                <a:ea typeface="+mn-ea"/>
                <a:cs typeface="+mn-cs"/>
              </a:rPr>
              <a:t>) </a:t>
            </a:r>
            <a:endParaRPr kumimoji="0" lang="en-US" sz="1200" b="1" i="1" u="none" strike="noStrike" kern="1200" cap="none" spc="0" normalizeH="0" baseline="0" noProof="0" dirty="0">
              <a:ln>
                <a:noFill/>
              </a:ln>
              <a:solidFill>
                <a:srgbClr val="D2D2D2">
                  <a:lumMod val="50000"/>
                </a:srgbClr>
              </a:solidFill>
              <a:effectLst/>
              <a:uLnTx/>
              <a:uFillTx/>
              <a:latin typeface="Segoe UI"/>
              <a:ea typeface="+mn-ea"/>
              <a:cs typeface="+mn-cs"/>
            </a:endParaRPr>
          </a:p>
          <a:p>
            <a:pPr marL="0" marR="0" lvl="0" indent="0" algn="l" defTabSz="914400" rtl="0" eaLnBrk="1" fontAlgn="auto" latinLnBrk="0" hangingPunct="1">
              <a:lnSpc>
                <a:spcPct val="90000"/>
              </a:lnSpc>
              <a:spcBef>
                <a:spcPts val="1175"/>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p:txBody>
      </p:sp>
      <p:pic>
        <p:nvPicPr>
          <p:cNvPr id="9" name="Picture 8"/>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209" t="45417" r="4781" b="1"/>
          <a:stretch/>
        </p:blipFill>
        <p:spPr bwMode="auto">
          <a:xfrm>
            <a:off x="6939392" y="4656678"/>
            <a:ext cx="4522469" cy="188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6816261" y="6563638"/>
            <a:ext cx="4645600" cy="43088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83B01">
                    <a:lumMod val="10000"/>
                  </a:srgbClr>
                </a:solidFill>
                <a:effectLst/>
                <a:uLnTx/>
                <a:uFillTx/>
                <a:latin typeface="Segoe UI"/>
                <a:ea typeface="+mn-ea"/>
                <a:cs typeface="+mn-cs"/>
              </a:rPr>
              <a:t>Combination of clustering and heat maps. Clusters are represented using color coded geometric shapes that fit together evenly</a:t>
            </a:r>
          </a:p>
        </p:txBody>
      </p:sp>
      <p:sp>
        <p:nvSpPr>
          <p:cNvPr id="11" name="Title 10"/>
          <p:cNvSpPr>
            <a:spLocks noGrp="1"/>
          </p:cNvSpPr>
          <p:nvPr>
            <p:ph type="title"/>
          </p:nvPr>
        </p:nvSpPr>
        <p:spPr>
          <a:xfrm>
            <a:off x="136617" y="135239"/>
            <a:ext cx="11889564" cy="917575"/>
          </a:xfrm>
        </p:spPr>
        <p:txBody>
          <a:bodyPr/>
          <a:lstStyle/>
          <a:p>
            <a:r>
              <a:rPr lang="en-US" dirty="0"/>
              <a:t>Geospatial Examples</a:t>
            </a:r>
          </a:p>
        </p:txBody>
      </p:sp>
      <p:sp>
        <p:nvSpPr>
          <p:cNvPr id="13" name="Text Placeholder 2"/>
          <p:cNvSpPr txBox="1">
            <a:spLocks/>
          </p:cNvSpPr>
          <p:nvPr/>
        </p:nvSpPr>
        <p:spPr>
          <a:xfrm>
            <a:off x="86993" y="1312745"/>
            <a:ext cx="5845812" cy="4428823"/>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bg1"/>
                    </a:gs>
                    <a:gs pos="100000">
                      <a:schemeClr val="bg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bg1"/>
                    </a:gs>
                    <a:gs pos="100000">
                      <a:schemeClr val="bg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1"/>
                    </a:gs>
                    <a:gs pos="100000">
                      <a:schemeClr val="bg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224" b="0" i="0" u="none" strike="noStrike" kern="120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dirty="0">
                <a:ln>
                  <a:noFill/>
                </a:ln>
                <a:solidFill>
                  <a:srgbClr val="D83B01">
                    <a:lumMod val="10000"/>
                  </a:srgbClr>
                </a:solidFill>
                <a:effectLst/>
                <a:uLnTx/>
                <a:uFillTx/>
                <a:latin typeface="Segoe UI"/>
                <a:ea typeface="+mn-ea"/>
                <a:cs typeface="+mn-cs"/>
              </a:rPr>
              <a:t>Generate an event when gas is less than 50 km from the car</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SELECT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Cars.Location</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Station.Location</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FROM Cars c  </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JOIN Station s ON </a:t>
            </a:r>
            <a:r>
              <a:rPr kumimoji="0" lang="en-US" sz="1050" b="0" i="1" u="none" strike="noStrike" kern="1200" cap="none" spc="0" normalizeH="0" baseline="0" noProof="0" dirty="0">
                <a:ln>
                  <a:noFill/>
                </a:ln>
                <a:solidFill>
                  <a:srgbClr val="CC0099"/>
                </a:solidFill>
                <a:effectLst/>
                <a:uLnTx/>
                <a:uFillTx/>
                <a:latin typeface="Consolas" panose="020B0609020204030204" pitchFamily="49" charset="0"/>
                <a:ea typeface="+mn-ea"/>
                <a:cs typeface="+mn-cs"/>
              </a:rPr>
              <a:t>ST_DISTANCE</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c.Location</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s.Location</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&lt; 50 * 1000 </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endParaRPr kumimoji="0" lang="en-US" sz="1200" b="0" i="0"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224"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dirty="0">
                <a:ln>
                  <a:noFill/>
                </a:ln>
                <a:solidFill>
                  <a:srgbClr val="D83B01">
                    <a:lumMod val="10000"/>
                  </a:srgbClr>
                </a:solidFill>
                <a:effectLst/>
                <a:uLnTx/>
                <a:uFillTx/>
                <a:latin typeface="Segoe UI"/>
                <a:ea typeface="+mn-ea"/>
                <a:cs typeface="+mn-cs"/>
              </a:rPr>
              <a:t>Generate an event when fuel level is lower than 50%, a gas station is in promotion and course of car is pointing to gas station</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SELECT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Cars.gas</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Cars.Location</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Cars.Course</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Station.Location</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Station.Promotion</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FROM Cars c </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JOIN Station s ON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Cars.gas</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&lt; 0.5 AND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Station.Promotion</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AND </a:t>
            </a:r>
            <a:r>
              <a:rPr kumimoji="0" lang="en-US" sz="1050" b="0" i="1" u="none" strike="noStrike" kern="1200" cap="none" spc="0" normalizeH="0" baseline="0" noProof="0" dirty="0">
                <a:ln>
                  <a:noFill/>
                </a:ln>
                <a:solidFill>
                  <a:srgbClr val="CC0099"/>
                </a:solidFill>
                <a:effectLst/>
                <a:uLnTx/>
                <a:uFillTx/>
                <a:latin typeface="Consolas" panose="020B0609020204030204" pitchFamily="49" charset="0"/>
                <a:ea typeface="+mn-ea"/>
                <a:cs typeface="+mn-cs"/>
              </a:rPr>
              <a:t>ST_OVERLAPS</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c.Location</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c.course</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endPar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175"/>
              </a:spcBef>
              <a:spcAft>
                <a:spcPts val="0"/>
              </a:spcAft>
              <a:buClrTx/>
              <a:buSzTx/>
              <a:buFont typeface="Arial" pitchFamily="34" charset="0"/>
              <a:buNone/>
              <a:tabLst/>
              <a:defRPr/>
            </a:pPr>
            <a:r>
              <a:rPr kumimoji="0" lang="en-US" sz="1600" b="1" i="0" u="none" strike="noStrike" kern="1200" cap="none" spc="0" normalizeH="0" baseline="0" noProof="0" dirty="0">
                <a:ln>
                  <a:noFill/>
                </a:ln>
                <a:solidFill>
                  <a:srgbClr val="D83B01">
                    <a:lumMod val="10000"/>
                  </a:srgbClr>
                </a:solidFill>
                <a:effectLst/>
                <a:uLnTx/>
                <a:uFillTx/>
                <a:latin typeface="Segoe UI"/>
                <a:ea typeface="+mn-ea"/>
                <a:cs typeface="+mn-cs"/>
              </a:rPr>
              <a:t>Generate an event when a storm is heading my way </a:t>
            </a:r>
          </a:p>
          <a:p>
            <a:pPr marL="0" marR="0" lvl="0" indent="0" algn="l" defTabSz="914400" rtl="0" eaLnBrk="1" fontAlgn="auto" latinLnBrk="0" hangingPunct="1">
              <a:lnSpc>
                <a:spcPct val="90000"/>
              </a:lnSpc>
              <a:spcBef>
                <a:spcPts val="1175"/>
              </a:spcBef>
              <a:spcAft>
                <a:spcPts val="0"/>
              </a:spcAft>
              <a:buClrTx/>
              <a:buSzTx/>
              <a:buFont typeface="Arial" pitchFamily="34" charset="0"/>
              <a:buNone/>
              <a:tabLst/>
              <a:defRPr/>
            </a:pP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SELECT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Cars.Location</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Storm.Course</a:t>
            </a:r>
            <a:endPar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90000"/>
              </a:lnSpc>
              <a:spcBef>
                <a:spcPts val="1175"/>
              </a:spcBef>
              <a:spcAft>
                <a:spcPts val="0"/>
              </a:spcAft>
              <a:buClrTx/>
              <a:buSzTx/>
              <a:buFont typeface="Arial" pitchFamily="34" charset="0"/>
              <a:buNone/>
              <a:tabLst/>
              <a:defRPr/>
            </a:pP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FROM Cars c </a:t>
            </a:r>
          </a:p>
          <a:p>
            <a:pPr marL="0" marR="0" lvl="0" indent="0" algn="l" defTabSz="914400" rtl="0" eaLnBrk="1" fontAlgn="auto" latinLnBrk="0" hangingPunct="1">
              <a:lnSpc>
                <a:spcPct val="90000"/>
              </a:lnSpc>
              <a:spcBef>
                <a:spcPts val="1175"/>
              </a:spcBef>
              <a:spcAft>
                <a:spcPts val="0"/>
              </a:spcAft>
              <a:buClrTx/>
              <a:buSzTx/>
              <a:buFont typeface="Arial" pitchFamily="34" charset="0"/>
              <a:buNone/>
              <a:tabLst/>
              <a:defRPr/>
            </a:pP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JOIN Storm s ON ST_OVERLAPS(</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c.Location</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err="1">
                <a:ln>
                  <a:noFill/>
                </a:ln>
                <a:solidFill>
                  <a:srgbClr val="D2D2D2">
                    <a:lumMod val="50000"/>
                  </a:srgbClr>
                </a:solidFill>
                <a:effectLst/>
                <a:uLnTx/>
                <a:uFillTx/>
                <a:latin typeface="Consolas" panose="020B0609020204030204" pitchFamily="49" charset="0"/>
                <a:ea typeface="+mn-ea"/>
                <a:cs typeface="+mn-cs"/>
              </a:rPr>
              <a:t>s.Course</a:t>
            </a:r>
            <a:r>
              <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rPr>
              <a:t>)</a:t>
            </a:r>
            <a:endParaRPr kumimoji="0" lang="en-US" sz="110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endParaRPr kumimoji="0" lang="en-US" sz="1050" b="0" i="1" u="none" strike="noStrike" kern="1200" cap="none" spc="0" normalizeH="0" baseline="0" noProof="0" dirty="0">
              <a:ln>
                <a:noFill/>
              </a:ln>
              <a:solidFill>
                <a:srgbClr val="D2D2D2">
                  <a:lumMod val="50000"/>
                </a:srgb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2391413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090" y="153872"/>
            <a:ext cx="11889564" cy="917575"/>
          </a:xfrm>
        </p:spPr>
        <p:txBody>
          <a:bodyPr/>
          <a:lstStyle/>
          <a:p>
            <a:r>
              <a:rPr lang="en-US" dirty="0"/>
              <a:t>Custom code w/ JavaScript</a:t>
            </a:r>
          </a:p>
        </p:txBody>
      </p:sp>
      <p:sp>
        <p:nvSpPr>
          <p:cNvPr id="4" name="Text Placeholder 3"/>
          <p:cNvSpPr>
            <a:spLocks noGrp="1"/>
          </p:cNvSpPr>
          <p:nvPr>
            <p:ph type="body" sz="quarter" idx="10"/>
          </p:nvPr>
        </p:nvSpPr>
        <p:spPr>
          <a:xfrm>
            <a:off x="549275" y="1373711"/>
            <a:ext cx="11887200" cy="5441490"/>
          </a:xfrm>
        </p:spPr>
        <p:txBody>
          <a:bodyPr/>
          <a:lstStyle/>
          <a:p>
            <a:r>
              <a:rPr lang="en-US" sz="3600" dirty="0">
                <a:solidFill>
                  <a:schemeClr val="accent3">
                    <a:lumMod val="75000"/>
                  </a:schemeClr>
                </a:solidFill>
              </a:rPr>
              <a:t>Custom Code is Supported Using JavaScript functions call-outs</a:t>
            </a:r>
          </a:p>
          <a:p>
            <a:r>
              <a:rPr lang="en-US" sz="2400" dirty="0">
                <a:solidFill>
                  <a:schemeClr val="accent3">
                    <a:lumMod val="75000"/>
                  </a:schemeClr>
                </a:solidFill>
              </a:rPr>
              <a:t>	Stateless functions</a:t>
            </a:r>
          </a:p>
          <a:p>
            <a:r>
              <a:rPr lang="en-US" sz="2400" dirty="0">
                <a:solidFill>
                  <a:schemeClr val="accent3">
                    <a:lumMod val="75000"/>
                  </a:schemeClr>
                </a:solidFill>
              </a:rPr>
              <a:t>	Implementers do not need to concern themselves with resilience, or resumption</a:t>
            </a:r>
          </a:p>
          <a:p>
            <a:endParaRPr lang="en-US" sz="2000" dirty="0">
              <a:solidFill>
                <a:schemeClr val="accent3">
                  <a:lumMod val="75000"/>
                </a:schemeClr>
              </a:solidFill>
            </a:endParaRPr>
          </a:p>
          <a:p>
            <a:r>
              <a:rPr lang="en-US" sz="3600" dirty="0">
                <a:solidFill>
                  <a:schemeClr val="accent3">
                    <a:lumMod val="75000"/>
                  </a:schemeClr>
                </a:solidFill>
              </a:rPr>
              <a:t>Scenarios</a:t>
            </a:r>
          </a:p>
          <a:p>
            <a:r>
              <a:rPr lang="en-US" sz="2400" dirty="0">
                <a:solidFill>
                  <a:schemeClr val="accent3">
                    <a:lumMod val="75000"/>
                  </a:schemeClr>
                </a:solidFill>
              </a:rPr>
              <a:t>	ASA supports declarative representation of the logically difficult parts of the streaming computations</a:t>
            </a:r>
          </a:p>
          <a:p>
            <a:r>
              <a:rPr lang="en-US" sz="2400" dirty="0">
                <a:solidFill>
                  <a:schemeClr val="accent3">
                    <a:lumMod val="75000"/>
                  </a:schemeClr>
                </a:solidFill>
              </a:rPr>
              <a:t>	Custom-code extensibility is meant for logically simple but technically difficult logic:</a:t>
            </a:r>
          </a:p>
          <a:p>
            <a:pPr marL="452614" lvl="4"/>
            <a:r>
              <a:rPr lang="en-US" sz="400" dirty="0">
                <a:solidFill>
                  <a:schemeClr val="accent3">
                    <a:lumMod val="75000"/>
                  </a:schemeClr>
                </a:solidFill>
              </a:rPr>
              <a:t>		</a:t>
            </a:r>
            <a:r>
              <a:rPr lang="en-US" sz="1600" dirty="0">
                <a:solidFill>
                  <a:schemeClr val="accent3">
                    <a:lumMod val="75000"/>
                  </a:schemeClr>
                </a:solidFill>
                <a:latin typeface="+mj-lt"/>
              </a:rPr>
              <a:t>String parsing and manipulation [e.g. </a:t>
            </a:r>
            <a:r>
              <a:rPr lang="en-US" sz="1600" dirty="0" err="1">
                <a:solidFill>
                  <a:schemeClr val="accent3">
                    <a:lumMod val="75000"/>
                  </a:schemeClr>
                </a:solidFill>
                <a:latin typeface="+mj-lt"/>
              </a:rPr>
              <a:t>Regexp_Replace</a:t>
            </a:r>
            <a:r>
              <a:rPr lang="en-US" sz="1600" dirty="0">
                <a:solidFill>
                  <a:schemeClr val="accent3">
                    <a:lumMod val="75000"/>
                  </a:schemeClr>
                </a:solidFill>
                <a:latin typeface="+mj-lt"/>
              </a:rPr>
              <a:t>() and </a:t>
            </a:r>
            <a:r>
              <a:rPr lang="en-US" sz="1600" dirty="0" err="1">
                <a:solidFill>
                  <a:schemeClr val="accent3">
                    <a:lumMod val="75000"/>
                  </a:schemeClr>
                </a:solidFill>
                <a:latin typeface="+mj-lt"/>
              </a:rPr>
              <a:t>Regexp_Extract</a:t>
            </a:r>
            <a:r>
              <a:rPr lang="en-US" sz="1600" dirty="0">
                <a:solidFill>
                  <a:schemeClr val="accent3">
                    <a:lumMod val="75000"/>
                  </a:schemeClr>
                </a:solidFill>
                <a:latin typeface="+mj-lt"/>
              </a:rPr>
              <a:t>()]</a:t>
            </a:r>
          </a:p>
          <a:p>
            <a:pPr marL="452614" lvl="4"/>
            <a:r>
              <a:rPr lang="en-US" sz="1600" dirty="0">
                <a:solidFill>
                  <a:schemeClr val="accent3">
                    <a:lumMod val="75000"/>
                  </a:schemeClr>
                </a:solidFill>
                <a:latin typeface="+mj-lt"/>
              </a:rPr>
              <a:t>		Array operations (e.g. sorting, joining, find, fill)</a:t>
            </a:r>
          </a:p>
          <a:p>
            <a:pPr marL="452614" lvl="4"/>
            <a:r>
              <a:rPr lang="en-US" sz="1600" dirty="0">
                <a:solidFill>
                  <a:schemeClr val="accent3">
                    <a:lumMod val="75000"/>
                  </a:schemeClr>
                </a:solidFill>
                <a:latin typeface="+mj-lt"/>
              </a:rPr>
              <a:t>		Regular Expressions</a:t>
            </a:r>
          </a:p>
          <a:p>
            <a:pPr marL="452614" lvl="4"/>
            <a:r>
              <a:rPr lang="en-US" sz="1600" dirty="0">
                <a:solidFill>
                  <a:schemeClr val="accent3">
                    <a:lumMod val="75000"/>
                  </a:schemeClr>
                </a:solidFill>
                <a:latin typeface="+mj-lt"/>
              </a:rPr>
              <a:t>		Mathematics operations</a:t>
            </a:r>
          </a:p>
          <a:p>
            <a:pPr marL="452614" lvl="4"/>
            <a:r>
              <a:rPr lang="en-US" sz="1600" dirty="0">
                <a:solidFill>
                  <a:schemeClr val="accent3">
                    <a:lumMod val="75000"/>
                  </a:schemeClr>
                </a:solidFill>
                <a:latin typeface="+mj-lt"/>
              </a:rPr>
              <a:t>		Date operations</a:t>
            </a:r>
          </a:p>
        </p:txBody>
      </p:sp>
    </p:spTree>
    <p:extLst>
      <p:ext uri="{BB962C8B-B14F-4D97-AF65-F5344CB8AC3E}">
        <p14:creationId xmlns:p14="http://schemas.microsoft.com/office/powerpoint/2010/main" val="22459177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UDF Example</a:t>
            </a:r>
          </a:p>
        </p:txBody>
      </p:sp>
      <p:sp>
        <p:nvSpPr>
          <p:cNvPr id="4" name="Text Placeholder 3"/>
          <p:cNvSpPr>
            <a:spLocks noGrp="1"/>
          </p:cNvSpPr>
          <p:nvPr>
            <p:ph type="body" sz="quarter" idx="10"/>
          </p:nvPr>
        </p:nvSpPr>
        <p:spPr>
          <a:xfrm>
            <a:off x="503237" y="2430462"/>
            <a:ext cx="4876799" cy="2249847"/>
          </a:xfrm>
        </p:spPr>
        <p:txBody>
          <a:bodyPr/>
          <a:lstStyle/>
          <a:p>
            <a:pPr marL="0" indent="0">
              <a:lnSpc>
                <a:spcPct val="100000"/>
              </a:lnSpc>
              <a:spcBef>
                <a:spcPts val="0"/>
              </a:spcBef>
              <a:buNone/>
            </a:pPr>
            <a:r>
              <a:rPr lang="en-US" sz="1800" dirty="0">
                <a:latin typeface="Consolas" panose="020B0609020204030204" pitchFamily="49" charset="0"/>
              </a:rPr>
              <a:t>SELECT </a:t>
            </a:r>
          </a:p>
          <a:p>
            <a:pPr marL="0" indent="0">
              <a:lnSpc>
                <a:spcPct val="100000"/>
              </a:lnSpc>
              <a:spcBef>
                <a:spcPts val="0"/>
              </a:spcBef>
              <a:buNone/>
            </a:pPr>
            <a:r>
              <a:rPr lang="en-US" sz="1800" dirty="0">
                <a:latin typeface="Consolas" panose="020B0609020204030204" pitchFamily="49" charset="0"/>
              </a:rPr>
              <a:t>    time,</a:t>
            </a:r>
          </a:p>
          <a:p>
            <a:pPr marL="0" indent="0">
              <a:lnSpc>
                <a:spcPct val="100000"/>
              </a:lnSpc>
              <a:spcBef>
                <a:spcPts val="0"/>
              </a:spcBef>
              <a:buNone/>
            </a:pPr>
            <a:r>
              <a:rPr lang="en-US" sz="1800" dirty="0">
                <a:latin typeface="Consolas" panose="020B0609020204030204" pitchFamily="49" charset="0"/>
              </a:rPr>
              <a:t>    </a:t>
            </a:r>
            <a:r>
              <a:rPr lang="en-US" sz="1800" dirty="0">
                <a:solidFill>
                  <a:srgbClr val="CC0099"/>
                </a:solidFill>
                <a:latin typeface="Consolas" panose="020B0609020204030204" pitchFamily="49" charset="0"/>
              </a:rPr>
              <a:t>udf.hex2Int(offset)</a:t>
            </a:r>
            <a:r>
              <a:rPr lang="en-US" sz="1800" dirty="0">
                <a:latin typeface="Consolas" panose="020B0609020204030204" pitchFamily="49" charset="0"/>
              </a:rPr>
              <a:t> AS </a:t>
            </a:r>
            <a:r>
              <a:rPr lang="en-US" sz="1800" dirty="0" err="1">
                <a:latin typeface="Consolas" panose="020B0609020204030204" pitchFamily="49" charset="0"/>
              </a:rPr>
              <a:t>IntOffset</a:t>
            </a:r>
            <a:endParaRPr lang="en-US" sz="1800" dirty="0">
              <a:latin typeface="Consolas" panose="020B0609020204030204" pitchFamily="49" charset="0"/>
            </a:endParaRPr>
          </a:p>
          <a:p>
            <a:pPr marL="0" indent="0">
              <a:lnSpc>
                <a:spcPct val="100000"/>
              </a:lnSpc>
              <a:spcBef>
                <a:spcPts val="0"/>
              </a:spcBef>
              <a:buNone/>
            </a:pPr>
            <a:r>
              <a:rPr lang="en-US" sz="1800" dirty="0">
                <a:latin typeface="Consolas" panose="020B0609020204030204" pitchFamily="49" charset="0"/>
              </a:rPr>
              <a:t>INTO Output</a:t>
            </a:r>
          </a:p>
          <a:p>
            <a:pPr marL="0" indent="0">
              <a:lnSpc>
                <a:spcPct val="100000"/>
              </a:lnSpc>
              <a:spcBef>
                <a:spcPts val="0"/>
              </a:spcBef>
              <a:buNone/>
            </a:pPr>
            <a:r>
              <a:rPr lang="en-US" sz="1800" dirty="0">
                <a:latin typeface="Consolas" panose="020B0609020204030204" pitchFamily="49" charset="0"/>
              </a:rPr>
              <a:t>FROM </a:t>
            </a:r>
            <a:r>
              <a:rPr lang="en-US" sz="1800" dirty="0" err="1">
                <a:latin typeface="Consolas" panose="020B0609020204030204" pitchFamily="49" charset="0"/>
              </a:rPr>
              <a:t>InputStream</a:t>
            </a:r>
            <a:endParaRPr lang="en-US" sz="1800" dirty="0">
              <a:latin typeface="Consolas" panose="020B0609020204030204" pitchFamily="49" charset="0"/>
            </a:endParaRPr>
          </a:p>
          <a:p>
            <a:pPr marL="0" indent="0">
              <a:buNone/>
            </a:pPr>
            <a:endParaRPr lang="en-US" sz="1800" dirty="0"/>
          </a:p>
        </p:txBody>
      </p:sp>
      <p:sp>
        <p:nvSpPr>
          <p:cNvPr id="5" name="Text Placeholder 4"/>
          <p:cNvSpPr>
            <a:spLocks noGrp="1"/>
          </p:cNvSpPr>
          <p:nvPr>
            <p:ph type="body" sz="quarter" idx="11"/>
          </p:nvPr>
        </p:nvSpPr>
        <p:spPr>
          <a:xfrm>
            <a:off x="6370637" y="1583889"/>
            <a:ext cx="5793566" cy="4170372"/>
          </a:xfrm>
          <a:ln>
            <a:solidFill>
              <a:schemeClr val="tx1">
                <a:lumMod val="60000"/>
                <a:lumOff val="40000"/>
              </a:schemeClr>
            </a:solidFill>
          </a:ln>
        </p:spPr>
        <p:txBody>
          <a:bodyPr/>
          <a:lstStyle/>
          <a:p>
            <a:pPr marL="0" indent="0">
              <a:lnSpc>
                <a:spcPct val="100000"/>
              </a:lnSpc>
              <a:spcBef>
                <a:spcPts val="0"/>
              </a:spcBef>
              <a:buNone/>
            </a:pPr>
            <a:r>
              <a:rPr lang="en-US" sz="1400" dirty="0">
                <a:latin typeface="Segoe UI "/>
              </a:rPr>
              <a:t>Local definition file for the JavaScript UDF:</a:t>
            </a:r>
          </a:p>
          <a:p>
            <a:pPr marL="0" indent="0">
              <a:lnSpc>
                <a:spcPct val="100000"/>
              </a:lnSpc>
              <a:spcBef>
                <a:spcPts val="0"/>
              </a:spcBef>
              <a:buNone/>
            </a:pPr>
            <a:endParaRPr lang="en-US" sz="1400" dirty="0">
              <a:latin typeface="Segoe UI "/>
            </a:endParaRPr>
          </a:p>
          <a:p>
            <a:pPr marL="0" indent="0">
              <a:lnSpc>
                <a:spcPct val="100000"/>
              </a:lnSpc>
              <a:spcBef>
                <a:spcPts val="0"/>
              </a:spcBef>
              <a:buNone/>
            </a:pPr>
            <a:r>
              <a:rPr lang="en-US" sz="1050" dirty="0">
                <a:latin typeface="Consolas" panose="020B0609020204030204" pitchFamily="49" charset="0"/>
              </a:rPr>
              <a:t>{</a:t>
            </a:r>
          </a:p>
          <a:p>
            <a:pPr marL="0" indent="0">
              <a:lnSpc>
                <a:spcPct val="100000"/>
              </a:lnSpc>
              <a:spcBef>
                <a:spcPts val="0"/>
              </a:spcBef>
              <a:buNone/>
            </a:pPr>
            <a:r>
              <a:rPr lang="en-US" sz="1050" dirty="0">
                <a:latin typeface="Consolas" panose="020B0609020204030204" pitchFamily="49" charset="0"/>
              </a:rPr>
              <a:t>  "properties": {</a:t>
            </a:r>
          </a:p>
          <a:p>
            <a:pPr marL="0" indent="0">
              <a:lnSpc>
                <a:spcPct val="100000"/>
              </a:lnSpc>
              <a:spcBef>
                <a:spcPts val="0"/>
              </a:spcBef>
              <a:buNone/>
            </a:pPr>
            <a:r>
              <a:rPr lang="en-US" sz="1050" dirty="0">
                <a:latin typeface="Consolas" panose="020B0609020204030204" pitchFamily="49" charset="0"/>
              </a:rPr>
              <a:t>    "type": "Scalar",  //Function type. Scalar is the only supported value</a:t>
            </a:r>
          </a:p>
          <a:p>
            <a:pPr marL="0" indent="0">
              <a:lnSpc>
                <a:spcPct val="100000"/>
              </a:lnSpc>
              <a:spcBef>
                <a:spcPts val="0"/>
              </a:spcBef>
              <a:buNone/>
            </a:pPr>
            <a:r>
              <a:rPr lang="en-US" sz="1050" dirty="0">
                <a:latin typeface="Consolas" panose="020B0609020204030204" pitchFamily="49" charset="0"/>
              </a:rPr>
              <a:t>    "properties": {</a:t>
            </a:r>
          </a:p>
          <a:p>
            <a:pPr marL="0" indent="0">
              <a:lnSpc>
                <a:spcPct val="100000"/>
              </a:lnSpc>
              <a:spcBef>
                <a:spcPts val="0"/>
              </a:spcBef>
              <a:buNone/>
            </a:pPr>
            <a:r>
              <a:rPr lang="en-US" sz="1050" dirty="0">
                <a:latin typeface="Consolas" panose="020B0609020204030204" pitchFamily="49" charset="0"/>
              </a:rPr>
              <a:t>      "inputs": [ // Function input parameter(s).</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r>
              <a:rPr lang="en-US" sz="1050" dirty="0" err="1">
                <a:latin typeface="Consolas" panose="020B0609020204030204" pitchFamily="49" charset="0"/>
              </a:rPr>
              <a:t>dataType</a:t>
            </a:r>
            <a:r>
              <a:rPr lang="en-US" sz="1050" dirty="0">
                <a:latin typeface="Consolas" panose="020B0609020204030204" pitchFamily="49" charset="0"/>
              </a:rPr>
              <a:t>": "any", // Input data type</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"output": { // Output</a:t>
            </a:r>
          </a:p>
          <a:p>
            <a:pPr marL="0" indent="0">
              <a:lnSpc>
                <a:spcPct val="100000"/>
              </a:lnSpc>
              <a:spcBef>
                <a:spcPts val="0"/>
              </a:spcBef>
              <a:buNone/>
            </a:pPr>
            <a:r>
              <a:rPr lang="en-US" sz="1050" dirty="0">
                <a:latin typeface="Consolas" panose="020B0609020204030204" pitchFamily="49" charset="0"/>
              </a:rPr>
              <a:t>        "</a:t>
            </a:r>
            <a:r>
              <a:rPr lang="en-US" sz="1050" dirty="0" err="1">
                <a:latin typeface="Consolas" panose="020B0609020204030204" pitchFamily="49" charset="0"/>
              </a:rPr>
              <a:t>dataType</a:t>
            </a:r>
            <a:r>
              <a:rPr lang="en-US" sz="1050" dirty="0">
                <a:latin typeface="Consolas" panose="020B0609020204030204" pitchFamily="49" charset="0"/>
              </a:rPr>
              <a:t>": "any" // Output data type</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"binding": {</a:t>
            </a:r>
          </a:p>
          <a:p>
            <a:pPr marL="0" indent="0">
              <a:lnSpc>
                <a:spcPct val="100000"/>
              </a:lnSpc>
              <a:spcBef>
                <a:spcPts val="0"/>
              </a:spcBef>
              <a:buNone/>
            </a:pPr>
            <a:r>
              <a:rPr lang="en-US" sz="1050" dirty="0">
                <a:latin typeface="Consolas" panose="020B0609020204030204" pitchFamily="49" charset="0"/>
              </a:rPr>
              <a:t>        "type": "</a:t>
            </a:r>
            <a:r>
              <a:rPr lang="en-US" sz="1050" dirty="0" err="1">
                <a:latin typeface="Consolas" panose="020B0609020204030204" pitchFamily="49" charset="0"/>
              </a:rPr>
              <a:t>Microsoft.StreamAnalytics</a:t>
            </a:r>
            <a:r>
              <a:rPr lang="en-US" sz="1050" dirty="0">
                <a:latin typeface="Consolas" panose="020B0609020204030204" pitchFamily="49" charset="0"/>
              </a:rPr>
              <a:t>/</a:t>
            </a:r>
            <a:r>
              <a:rPr lang="en-US" sz="1050" dirty="0" err="1">
                <a:latin typeface="Consolas" panose="020B0609020204030204" pitchFamily="49" charset="0"/>
              </a:rPr>
              <a:t>JavascriptUdf</a:t>
            </a:r>
            <a:r>
              <a:rPr lang="en-US" sz="1050" dirty="0">
                <a:latin typeface="Consolas" panose="020B0609020204030204" pitchFamily="49" charset="0"/>
              </a:rPr>
              <a:t>",</a:t>
            </a:r>
          </a:p>
          <a:p>
            <a:pPr marL="0" indent="0">
              <a:lnSpc>
                <a:spcPct val="100000"/>
              </a:lnSpc>
              <a:spcBef>
                <a:spcPts val="0"/>
              </a:spcBef>
              <a:buNone/>
            </a:pPr>
            <a:r>
              <a:rPr lang="en-US" sz="1050" dirty="0">
                <a:latin typeface="Consolas" panose="020B0609020204030204" pitchFamily="49" charset="0"/>
              </a:rPr>
              <a:t>        "properties": { // Function definition</a:t>
            </a:r>
          </a:p>
          <a:p>
            <a:pPr marL="0" indent="0">
              <a:lnSpc>
                <a:spcPct val="100000"/>
              </a:lnSpc>
              <a:spcBef>
                <a:spcPts val="0"/>
              </a:spcBef>
              <a:buNone/>
            </a:pPr>
            <a:r>
              <a:rPr lang="en-US" sz="1050" dirty="0">
                <a:latin typeface="Consolas" panose="020B0609020204030204" pitchFamily="49" charset="0"/>
              </a:rPr>
              <a:t>          "script": "function hex2Int(</a:t>
            </a:r>
            <a:r>
              <a:rPr lang="en-US" sz="1050" dirty="0" err="1">
                <a:latin typeface="Consolas" panose="020B0609020204030204" pitchFamily="49" charset="0"/>
              </a:rPr>
              <a:t>hexValue</a:t>
            </a:r>
            <a:r>
              <a:rPr lang="en-US" sz="1050" dirty="0">
                <a:latin typeface="Consolas" panose="020B0609020204030204" pitchFamily="49" charset="0"/>
              </a:rPr>
              <a:t>) {return </a:t>
            </a:r>
            <a:r>
              <a:rPr lang="en-US" sz="1050" dirty="0" err="1">
                <a:latin typeface="Consolas" panose="020B0609020204030204" pitchFamily="49" charset="0"/>
              </a:rPr>
              <a:t>parseInt</a:t>
            </a:r>
            <a:r>
              <a:rPr lang="en-US" sz="1050" dirty="0">
                <a:latin typeface="Consolas" panose="020B0609020204030204" pitchFamily="49" charset="0"/>
              </a:rPr>
              <a:t>(</a:t>
            </a:r>
            <a:r>
              <a:rPr lang="en-US" sz="1050" dirty="0" err="1">
                <a:latin typeface="Consolas" panose="020B0609020204030204" pitchFamily="49" charset="0"/>
              </a:rPr>
              <a:t>hexValue</a:t>
            </a:r>
            <a:r>
              <a:rPr lang="en-US" sz="1050" dirty="0">
                <a:latin typeface="Consolas" panose="020B0609020204030204" pitchFamily="49" charset="0"/>
              </a:rPr>
              <a:t>, 16);}",</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a:t>
            </a:r>
          </a:p>
        </p:txBody>
      </p:sp>
    </p:spTree>
    <p:extLst>
      <p:ext uri="{BB962C8B-B14F-4D97-AF65-F5344CB8AC3E}">
        <p14:creationId xmlns:p14="http://schemas.microsoft.com/office/powerpoint/2010/main" val="35334190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0" y="-1"/>
            <a:ext cx="5303837" cy="69945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8F8F8"/>
              </a:solidFill>
              <a:effectLst/>
              <a:uLnTx/>
              <a:uFillTx/>
              <a:latin typeface="Segoe UI"/>
              <a:ea typeface="Segoe UI" pitchFamily="34" charset="0"/>
              <a:cs typeface="Segoe UI" pitchFamily="34" charset="0"/>
            </a:endParaRPr>
          </a:p>
        </p:txBody>
      </p:sp>
      <p:sp>
        <p:nvSpPr>
          <p:cNvPr id="840" name="Title 1"/>
          <p:cNvSpPr txBox="1">
            <a:spLocks/>
          </p:cNvSpPr>
          <p:nvPr/>
        </p:nvSpPr>
        <p:spPr>
          <a:xfrm>
            <a:off x="122237" y="426276"/>
            <a:ext cx="3947399" cy="917575"/>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72" rtl="0" eaLnBrk="1" fontAlgn="auto" latinLnBrk="0" hangingPunct="1">
              <a:lnSpc>
                <a:spcPct val="90000"/>
              </a:lnSpc>
              <a:spcBef>
                <a:spcPct val="0"/>
              </a:spcBef>
              <a:spcAft>
                <a:spcPts val="0"/>
              </a:spcAft>
              <a:buClrTx/>
              <a:buSzTx/>
              <a:buFontTx/>
              <a:buNone/>
              <a:tabLst/>
              <a:defRPr/>
            </a:pPr>
            <a:r>
              <a:rPr kumimoji="0" lang="en-US" sz="5398" b="0" i="0" u="none" strike="noStrike" kern="1200" cap="none" spc="0" normalizeH="0" baseline="0" noProof="0">
                <a:ln w="3175">
                  <a:noFill/>
                </a:ln>
                <a:solidFill>
                  <a:srgbClr val="FFFFFF"/>
                </a:solidFill>
                <a:effectLst/>
                <a:uLnTx/>
                <a:uFillTx/>
                <a:latin typeface="Segoe UI Light"/>
                <a:ea typeface="+mn-ea"/>
                <a:cs typeface="Segoe UI" pitchFamily="34" charset="0"/>
              </a:rPr>
              <a:t>ML Function callouts</a:t>
            </a:r>
            <a:endParaRPr kumimoji="0" lang="en-US" sz="5398" b="0" i="0" u="none" strike="noStrike" kern="1200" cap="none" spc="-102" normalizeH="0" baseline="0" noProof="0">
              <a:ln w="3175">
                <a:noFill/>
              </a:ln>
              <a:solidFill>
                <a:srgbClr val="FFFFFF"/>
              </a:solidFill>
              <a:effectLst/>
              <a:uLnTx/>
              <a:uFillTx/>
              <a:latin typeface="Segoe UI Light"/>
              <a:ea typeface="+mn-ea"/>
              <a:cs typeface="Segoe UI Light" panose="020B0502040204020203" pitchFamily="34" charset="0"/>
            </a:endParaRPr>
          </a:p>
        </p:txBody>
      </p:sp>
      <p:sp>
        <p:nvSpPr>
          <p:cNvPr id="841" name="Text Placeholder 6"/>
          <p:cNvSpPr>
            <a:spLocks noGrp="1"/>
          </p:cNvSpPr>
          <p:nvPr>
            <p:ph type="body" sz="quarter" idx="4294967295"/>
          </p:nvPr>
        </p:nvSpPr>
        <p:spPr>
          <a:xfrm>
            <a:off x="5684837" y="885064"/>
            <a:ext cx="5902325" cy="2480679"/>
          </a:xfrm>
          <a:prstGeom prst="rect">
            <a:avLst/>
          </a:prstGeom>
        </p:spPr>
        <p:txBody>
          <a:bodyPr vert="horz" wrap="square" lIns="146304" tIns="91440" rIns="146304" bIns="91440" rtlCol="0" anchor="t">
            <a:spAutoFit/>
          </a:bodyPr>
          <a:lstStyle/>
          <a:p>
            <a:pPr marL="0" indent="0">
              <a:buNone/>
            </a:pPr>
            <a:r>
              <a:rPr lang="en-US" sz="2800" b="1">
                <a:solidFill>
                  <a:srgbClr val="7FBA00"/>
                </a:solidFill>
                <a:latin typeface="Segoe UI Light" panose="020B0502040204020203" pitchFamily="34" charset="0"/>
                <a:cs typeface="Segoe UI Light" panose="020B0502040204020203" pitchFamily="34" charset="0"/>
              </a:rPr>
              <a:t>In Public Preview!</a:t>
            </a:r>
          </a:p>
          <a:p>
            <a:pPr marL="0" indent="0">
              <a:buNone/>
            </a:pPr>
            <a:endParaRPr lang="en-US" sz="2000">
              <a:solidFill>
                <a:schemeClr val="bg2">
                  <a:lumMod val="50000"/>
                </a:schemeClr>
              </a:solidFill>
            </a:endParaRPr>
          </a:p>
          <a:p>
            <a:pPr marL="0" indent="0">
              <a:buNone/>
            </a:pPr>
            <a:r>
              <a:rPr lang="en-US" sz="2000">
                <a:solidFill>
                  <a:schemeClr val="bg2">
                    <a:lumMod val="50000"/>
                  </a:schemeClr>
                </a:solidFill>
              </a:rPr>
              <a:t>Azure ML can publish web endpoints for operationalized models</a:t>
            </a:r>
          </a:p>
          <a:p>
            <a:pPr marL="0" indent="0">
              <a:buNone/>
            </a:pPr>
            <a:endParaRPr lang="en-US" sz="2000">
              <a:solidFill>
                <a:schemeClr val="bg2">
                  <a:lumMod val="50000"/>
                </a:schemeClr>
              </a:solidFill>
            </a:endParaRPr>
          </a:p>
          <a:p>
            <a:pPr marL="0" indent="0">
              <a:buNone/>
            </a:pPr>
            <a:r>
              <a:rPr lang="en-US" sz="2000">
                <a:solidFill>
                  <a:schemeClr val="bg2">
                    <a:lumMod val="50000"/>
                  </a:schemeClr>
                </a:solidFill>
              </a:rPr>
              <a:t>Azure Stream Analytics can bind custom function names to such web endpoints</a:t>
            </a:r>
          </a:p>
        </p:txBody>
      </p:sp>
      <p:pic>
        <p:nvPicPr>
          <p:cNvPr id="844" name="Picture 84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0072" y="2295801"/>
            <a:ext cx="3721970" cy="2481313"/>
          </a:xfrm>
          <a:prstGeom prst="rect">
            <a:avLst/>
          </a:prstGeom>
        </p:spPr>
      </p:pic>
      <p:sp>
        <p:nvSpPr>
          <p:cNvPr id="3" name="TextBox 2"/>
          <p:cNvSpPr txBox="1"/>
          <p:nvPr/>
        </p:nvSpPr>
        <p:spPr>
          <a:xfrm>
            <a:off x="5989637" y="5118201"/>
            <a:ext cx="5791518" cy="911019"/>
          </a:xfrm>
          <a:prstGeom prst="rect">
            <a:avLst/>
          </a:prstGeom>
          <a:solidFill>
            <a:schemeClr val="bg1">
              <a:lumMod val="95000"/>
            </a:schemeClr>
          </a:solid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188F">
                    <a:lumMod val="60000"/>
                    <a:lumOff val="40000"/>
                  </a:srgbClr>
                </a:solidFill>
                <a:effectLst/>
                <a:uLnTx/>
                <a:uFillTx/>
                <a:latin typeface="Consolas"/>
                <a:ea typeface="+mn-ea"/>
                <a:cs typeface="+mn-cs"/>
              </a:rPr>
              <a:t>SELECT </a:t>
            </a:r>
            <a:r>
              <a:rPr kumimoji="0" lang="en-US" sz="2000" b="0" i="0" u="none" strike="noStrike" kern="1200" cap="none" spc="0" normalizeH="0" baseline="0" noProof="0">
                <a:ln>
                  <a:noFill/>
                </a:ln>
                <a:solidFill>
                  <a:srgbClr val="404040"/>
                </a:solidFill>
                <a:effectLst/>
                <a:uLnTx/>
                <a:uFillTx/>
                <a:latin typeface="Consolas"/>
                <a:ea typeface="+mn-ea"/>
                <a:cs typeface="+mn-cs"/>
              </a:rPr>
              <a:t>text, </a:t>
            </a:r>
            <a:r>
              <a:rPr kumimoji="0" lang="en-US" sz="2000" b="0" i="0" u="none" strike="noStrike" kern="1200" cap="none" spc="0" normalizeH="0" baseline="0" noProof="0">
                <a:ln>
                  <a:noFill/>
                </a:ln>
                <a:solidFill>
                  <a:srgbClr val="7030A0"/>
                </a:solidFill>
                <a:effectLst/>
                <a:uLnTx/>
                <a:uFillTx/>
                <a:latin typeface="Consolas"/>
                <a:ea typeface="+mn-ea"/>
                <a:cs typeface="+mn-cs"/>
              </a:rPr>
              <a:t>sentiment</a:t>
            </a:r>
            <a:r>
              <a:rPr kumimoji="0" lang="en-US" sz="2000" b="0" i="0" u="none" strike="noStrike" kern="1200" cap="none" spc="0" normalizeH="0" baseline="0" noProof="0">
                <a:ln>
                  <a:noFill/>
                </a:ln>
                <a:solidFill>
                  <a:srgbClr val="404040"/>
                </a:solidFill>
                <a:effectLst/>
                <a:uLnTx/>
                <a:uFillTx/>
                <a:latin typeface="Consolas"/>
                <a:ea typeface="+mn-ea"/>
                <a:cs typeface="+mn-cs"/>
              </a:rPr>
              <a:t>(text) </a:t>
            </a:r>
            <a:r>
              <a:rPr kumimoji="0" lang="en-US" sz="2000" b="0" i="0" u="none" strike="noStrike" kern="1200" cap="none" spc="0" normalizeH="0" baseline="0" noProof="0">
                <a:ln>
                  <a:noFill/>
                </a:ln>
                <a:solidFill>
                  <a:srgbClr val="00188F">
                    <a:lumMod val="60000"/>
                    <a:lumOff val="40000"/>
                  </a:srgbClr>
                </a:solidFill>
                <a:effectLst/>
                <a:uLnTx/>
                <a:uFillTx/>
                <a:latin typeface="Consolas"/>
                <a:ea typeface="+mn-ea"/>
                <a:cs typeface="+mn-cs"/>
              </a:rPr>
              <a:t>AS</a:t>
            </a:r>
            <a:r>
              <a:rPr kumimoji="0" lang="en-US" sz="2000" b="0" i="0" u="none" strike="noStrike" kern="1200" cap="none" spc="0" normalizeH="0" baseline="0" noProof="0">
                <a:ln>
                  <a:noFill/>
                </a:ln>
                <a:solidFill>
                  <a:srgbClr val="404040"/>
                </a:solidFill>
                <a:effectLst/>
                <a:uLnTx/>
                <a:uFillTx/>
                <a:latin typeface="Consolas"/>
                <a:ea typeface="+mn-ea"/>
                <a:cs typeface="+mn-cs"/>
              </a:rPr>
              <a:t> score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188F">
                    <a:lumMod val="60000"/>
                    <a:lumOff val="40000"/>
                  </a:srgbClr>
                </a:solidFill>
                <a:effectLst/>
                <a:uLnTx/>
                <a:uFillTx/>
                <a:latin typeface="Consolas"/>
                <a:ea typeface="+mn-ea"/>
                <a:cs typeface="+mn-cs"/>
              </a:rPr>
              <a:t>FROM</a:t>
            </a:r>
            <a:r>
              <a:rPr kumimoji="0" lang="en-US" sz="2000" b="0" i="0" u="none" strike="noStrike" kern="1200" cap="none" spc="0" normalizeH="0" baseline="0" noProof="0">
                <a:ln>
                  <a:noFill/>
                </a:ln>
                <a:solidFill>
                  <a:srgbClr val="00188F">
                    <a:lumMod val="75000"/>
                  </a:srgbClr>
                </a:solidFill>
                <a:effectLst/>
                <a:uLnTx/>
                <a:uFillTx/>
                <a:latin typeface="Consolas"/>
                <a:ea typeface="+mn-ea"/>
                <a:cs typeface="+mn-cs"/>
              </a:rPr>
              <a:t> </a:t>
            </a:r>
            <a:r>
              <a:rPr kumimoji="0" lang="en-US" sz="2000" b="0" i="0" u="none" strike="noStrike" kern="1200" cap="none" spc="0" normalizeH="0" baseline="0" noProof="0" err="1">
                <a:ln>
                  <a:noFill/>
                </a:ln>
                <a:solidFill>
                  <a:srgbClr val="404040"/>
                </a:solidFill>
                <a:effectLst/>
                <a:uLnTx/>
                <a:uFillTx/>
                <a:latin typeface="Consolas"/>
                <a:ea typeface="+mn-ea"/>
                <a:cs typeface="+mn-cs"/>
              </a:rPr>
              <a:t>myStream</a:t>
            </a:r>
            <a:endParaRPr kumimoji="0" lang="en-US" sz="2000" b="0" i="0" u="none" strike="noStrike" kern="1200" cap="none" spc="0" normalizeH="0" baseline="0" noProof="0">
              <a:ln>
                <a:noFill/>
              </a:ln>
              <a:solidFill>
                <a:srgbClr val="404040"/>
              </a:solidFill>
              <a:effectLst/>
              <a:uLnTx/>
              <a:uFillTx/>
              <a:latin typeface="Consolas"/>
              <a:ea typeface="+mn-ea"/>
              <a:cs typeface="+mn-cs"/>
            </a:endParaRPr>
          </a:p>
        </p:txBody>
      </p:sp>
      <p:sp>
        <p:nvSpPr>
          <p:cNvPr id="8" name="Rectangle 7"/>
          <p:cNvSpPr/>
          <p:nvPr/>
        </p:nvSpPr>
        <p:spPr bwMode="auto">
          <a:xfrm>
            <a:off x="7970837" y="5249862"/>
            <a:ext cx="2209800" cy="381000"/>
          </a:xfrm>
          <a:prstGeom prst="rect">
            <a:avLst/>
          </a:prstGeom>
          <a:solidFill>
            <a:srgbClr val="FFFF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408237" y="4853314"/>
            <a:ext cx="625148" cy="625148"/>
          </a:xfrm>
          <a:prstGeom prst="rect">
            <a:avLst/>
          </a:prstGeom>
        </p:spPr>
      </p:pic>
      <p:cxnSp>
        <p:nvCxnSpPr>
          <p:cNvPr id="5" name="Straight Arrow Connector 4"/>
          <p:cNvCxnSpPr/>
          <p:nvPr/>
        </p:nvCxnSpPr>
        <p:spPr>
          <a:xfrm>
            <a:off x="2713037" y="3954462"/>
            <a:ext cx="0" cy="685800"/>
          </a:xfrm>
          <a:prstGeom prst="straightConnector1">
            <a:avLst/>
          </a:prstGeom>
          <a:ln w="28575">
            <a:solidFill>
              <a:schemeClr val="accent4">
                <a:lumMod val="60000"/>
                <a:lumOff val="4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6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135" y="104355"/>
            <a:ext cx="11889564" cy="917575"/>
          </a:xfrm>
        </p:spPr>
        <p:txBody>
          <a:bodyPr/>
          <a:lstStyle/>
          <a:p>
            <a:r>
              <a:rPr lang="en-US" dirty="0"/>
              <a:t>Developer productivity w/ Visual Studio</a:t>
            </a:r>
          </a:p>
        </p:txBody>
      </p:sp>
      <p:sp>
        <p:nvSpPr>
          <p:cNvPr id="3" name="Text Placeholder 2"/>
          <p:cNvSpPr>
            <a:spLocks noGrp="1"/>
          </p:cNvSpPr>
          <p:nvPr>
            <p:ph type="body" sz="quarter" idx="10"/>
          </p:nvPr>
        </p:nvSpPr>
        <p:spPr>
          <a:xfrm>
            <a:off x="412662" y="1021930"/>
            <a:ext cx="11335517" cy="1975926"/>
          </a:xfrm>
        </p:spPr>
        <p:txBody>
          <a:bodyPr/>
          <a:lstStyle/>
          <a:p>
            <a:r>
              <a:rPr lang="en-US" sz="2400" dirty="0"/>
              <a:t>Create, Manage and Debug ASA jobs in Visual studio</a:t>
            </a:r>
          </a:p>
          <a:p>
            <a:r>
              <a:rPr lang="en-US" sz="2400" dirty="0"/>
              <a:t>Local testing on client machines for offline query build/test</a:t>
            </a:r>
          </a:p>
          <a:p>
            <a:r>
              <a:rPr lang="en-US" sz="2400" dirty="0"/>
              <a:t>Source control integration</a:t>
            </a:r>
          </a:p>
          <a:p>
            <a:r>
              <a:rPr lang="en-US" sz="2400" dirty="0"/>
              <a:t>Supports Intellisense, Syntax highlighting, Error markers</a:t>
            </a:r>
          </a:p>
        </p:txBody>
      </p:sp>
      <p:pic>
        <p:nvPicPr>
          <p:cNvPr id="8" name="Picture 7"/>
          <p:cNvPicPr>
            <a:picLocks noChangeAspect="1"/>
          </p:cNvPicPr>
          <p:nvPr/>
        </p:nvPicPr>
        <p:blipFill>
          <a:blip r:embed="rId3"/>
          <a:stretch>
            <a:fillRect/>
          </a:stretch>
        </p:blipFill>
        <p:spPr>
          <a:xfrm>
            <a:off x="6278682" y="3518463"/>
            <a:ext cx="5469497" cy="3308635"/>
          </a:xfrm>
          <a:prstGeom prst="rect">
            <a:avLst/>
          </a:prstGeom>
        </p:spPr>
      </p:pic>
      <p:pic>
        <p:nvPicPr>
          <p:cNvPr id="9" name="Picture 8"/>
          <p:cNvPicPr>
            <a:picLocks noChangeAspect="1"/>
          </p:cNvPicPr>
          <p:nvPr/>
        </p:nvPicPr>
        <p:blipFill>
          <a:blip r:embed="rId4"/>
          <a:stretch>
            <a:fillRect/>
          </a:stretch>
        </p:blipFill>
        <p:spPr>
          <a:xfrm>
            <a:off x="522587" y="3518463"/>
            <a:ext cx="5574331" cy="3308635"/>
          </a:xfrm>
          <a:prstGeom prst="rect">
            <a:avLst/>
          </a:prstGeom>
        </p:spPr>
      </p:pic>
    </p:spTree>
    <p:extLst>
      <p:ext uri="{BB962C8B-B14F-4D97-AF65-F5344CB8AC3E}">
        <p14:creationId xmlns:p14="http://schemas.microsoft.com/office/powerpoint/2010/main" val="7613453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latency Power BI Dashboarding</a:t>
            </a:r>
          </a:p>
        </p:txBody>
      </p:sp>
      <p:sp>
        <p:nvSpPr>
          <p:cNvPr id="3" name="Text Placeholder 2"/>
          <p:cNvSpPr>
            <a:spLocks noGrp="1"/>
          </p:cNvSpPr>
          <p:nvPr>
            <p:ph type="body" sz="quarter" idx="10"/>
          </p:nvPr>
        </p:nvSpPr>
        <p:spPr>
          <a:xfrm>
            <a:off x="421287" y="1739061"/>
            <a:ext cx="5254893" cy="4616648"/>
          </a:xfrm>
        </p:spPr>
        <p:txBody>
          <a:bodyPr/>
          <a:lstStyle/>
          <a:p>
            <a:r>
              <a:rPr lang="en-US" sz="2400" dirty="0"/>
              <a:t>Azure Stream Analytics jobs will be able to write output to the *New* Power BI streaming datasets</a:t>
            </a:r>
          </a:p>
          <a:p>
            <a:endParaRPr lang="en-US" sz="2400" dirty="0"/>
          </a:p>
          <a:p>
            <a:r>
              <a:rPr lang="en-US" sz="2400" dirty="0"/>
              <a:t>Value for customers</a:t>
            </a:r>
          </a:p>
          <a:p>
            <a:pPr lvl="1"/>
            <a:r>
              <a:rPr lang="en-US" sz="2000" i="1" dirty="0">
                <a:latin typeface="+mj-lt"/>
              </a:rPr>
              <a:t>Make dashboards much more visual with streaming tiles</a:t>
            </a:r>
          </a:p>
          <a:p>
            <a:pPr lvl="1"/>
            <a:r>
              <a:rPr lang="en-US" sz="2000" i="1" dirty="0">
                <a:latin typeface="+mj-lt"/>
              </a:rPr>
              <a:t>Show the latest value from the Stream Analytics output</a:t>
            </a:r>
          </a:p>
          <a:p>
            <a:pPr lvl="1"/>
            <a:r>
              <a:rPr lang="en-US" sz="2000" i="1" dirty="0">
                <a:latin typeface="+mj-lt"/>
              </a:rPr>
              <a:t>Show values over a set time window</a:t>
            </a:r>
          </a:p>
          <a:p>
            <a:pPr lvl="1"/>
            <a:r>
              <a:rPr lang="en-US" sz="2000" i="1" dirty="0">
                <a:latin typeface="+mj-lt"/>
              </a:rPr>
              <a:t>Lower latency between when the data is pushed to Power BI and when the visuals update</a:t>
            </a:r>
            <a:endParaRPr lang="en-US" sz="2000" dirty="0"/>
          </a:p>
        </p:txBody>
      </p:sp>
      <p:pic>
        <p:nvPicPr>
          <p:cNvPr id="4" name="Picture 3"/>
          <p:cNvPicPr>
            <a:picLocks noChangeAspect="1"/>
          </p:cNvPicPr>
          <p:nvPr/>
        </p:nvPicPr>
        <p:blipFill>
          <a:blip r:embed="rId3"/>
          <a:stretch>
            <a:fillRect/>
          </a:stretch>
        </p:blipFill>
        <p:spPr>
          <a:xfrm>
            <a:off x="5874588" y="2702912"/>
            <a:ext cx="6343650" cy="2209800"/>
          </a:xfrm>
          <a:prstGeom prst="rect">
            <a:avLst/>
          </a:prstGeom>
        </p:spPr>
      </p:pic>
    </p:spTree>
    <p:extLst>
      <p:ext uri="{BB962C8B-B14F-4D97-AF65-F5344CB8AC3E}">
        <p14:creationId xmlns:p14="http://schemas.microsoft.com/office/powerpoint/2010/main" val="13750356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7" y="1897062"/>
            <a:ext cx="12241924" cy="2179058"/>
          </a:xfrm>
        </p:spPr>
        <p:txBody>
          <a:bodyPr/>
          <a:lstStyle/>
          <a:p>
            <a:r>
              <a:rPr lang="en-US"/>
              <a:t>Scenario: Real time analytics on Twitter data</a:t>
            </a:r>
            <a:endParaRPr lang="en-GB"/>
          </a:p>
        </p:txBody>
      </p:sp>
    </p:spTree>
    <p:extLst>
      <p:ext uri="{BB962C8B-B14F-4D97-AF65-F5344CB8AC3E}">
        <p14:creationId xmlns:p14="http://schemas.microsoft.com/office/powerpoint/2010/main" val="1688485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320" y="6469062"/>
            <a:ext cx="1202055" cy="3603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74320" y="2034238"/>
            <a:ext cx="2926080" cy="1874520"/>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218098" y="2034238"/>
            <a:ext cx="2926080" cy="1874520"/>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189720" y="2034238"/>
            <a:ext cx="2971800" cy="1874520"/>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246144" y="4777408"/>
            <a:ext cx="2926080" cy="1874520"/>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217968" y="4777408"/>
            <a:ext cx="2926080" cy="1874520"/>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189793" y="4777408"/>
            <a:ext cx="2971800" cy="1874520"/>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t="-3973"/>
          <a:stretch/>
        </p:blipFill>
        <p:spPr>
          <a:xfrm>
            <a:off x="274320" y="4702931"/>
            <a:ext cx="2926080" cy="1948997"/>
          </a:xfrm>
          <a:prstGeom prst="rect">
            <a:avLst/>
          </a:prstGeom>
        </p:spPr>
      </p:pic>
      <p:pic>
        <p:nvPicPr>
          <p:cNvPr id="10" name="Picture 9"/>
          <p:cNvPicPr>
            <a:picLocks noChangeAspect="1"/>
          </p:cNvPicPr>
          <p:nvPr/>
        </p:nvPicPr>
        <p:blipFill rotWithShape="1">
          <a:blip r:embed="rId18" cstate="print">
            <a:extLst>
              <a:ext uri="{28A0092B-C50C-407E-A947-70E740481C1C}">
                <a14:useLocalDpi xmlns:a14="http://schemas.microsoft.com/office/drawing/2010/main" val="0"/>
              </a:ext>
            </a:extLst>
          </a:blip>
          <a:srcRect t="-6667"/>
          <a:stretch/>
        </p:blipFill>
        <p:spPr>
          <a:xfrm>
            <a:off x="3246403" y="1714198"/>
            <a:ext cx="2926080" cy="2194560"/>
          </a:xfrm>
          <a:prstGeom prst="rect">
            <a:avLst/>
          </a:prstGeom>
        </p:spPr>
      </p:pic>
      <p:sp>
        <p:nvSpPr>
          <p:cNvPr id="2" name="Title 1"/>
          <p:cNvSpPr>
            <a:spLocks noGrp="1"/>
          </p:cNvSpPr>
          <p:nvPr>
            <p:ph type="title"/>
          </p:nvPr>
        </p:nvSpPr>
        <p:spPr>
          <a:xfrm>
            <a:off x="30162" y="-7938"/>
            <a:ext cx="12436475" cy="917575"/>
          </a:xfrm>
        </p:spPr>
        <p:txBody>
          <a:bodyPr lIns="457200"/>
          <a:lstStyle/>
          <a:p>
            <a:r>
              <a:rPr lang="en-US" sz="4800" spc="0"/>
              <a:t>Opportunities for real time analytics are plenty</a:t>
            </a:r>
          </a:p>
        </p:txBody>
      </p:sp>
      <p:sp>
        <p:nvSpPr>
          <p:cNvPr id="24" name="Rectangle 23"/>
          <p:cNvSpPr>
            <a:spLocks/>
          </p:cNvSpPr>
          <p:nvPr>
            <p:custDataLst>
              <p:tags r:id="rId1"/>
            </p:custDataLst>
          </p:nvPr>
        </p:nvSpPr>
        <p:spPr bwMode="auto">
          <a:xfrm>
            <a:off x="274320" y="3954457"/>
            <a:ext cx="2926080" cy="822960"/>
          </a:xfrm>
          <a:prstGeom prst="rect">
            <a:avLst/>
          </a:prstGeom>
          <a:solidFill>
            <a:srgbClr val="005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284"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246144" y="3954457"/>
            <a:ext cx="2926080" cy="822960"/>
          </a:xfrm>
          <a:prstGeom prst="rect">
            <a:avLst/>
          </a:prstGeom>
          <a:solidFill>
            <a:srgbClr val="0046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marL="0" marR="0" lvl="0" indent="0" defTabSz="932284"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217968" y="3954457"/>
            <a:ext cx="2926080" cy="8229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284"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rPr>
              <a:t>IT Infrastructure and Network monitoring</a:t>
            </a:r>
          </a:p>
        </p:txBody>
      </p:sp>
      <p:sp>
        <p:nvSpPr>
          <p:cNvPr id="30" name="Rectangle 29"/>
          <p:cNvSpPr>
            <a:spLocks/>
          </p:cNvSpPr>
          <p:nvPr>
            <p:custDataLst>
              <p:tags r:id="rId4"/>
            </p:custDataLst>
          </p:nvPr>
        </p:nvSpPr>
        <p:spPr bwMode="auto">
          <a:xfrm>
            <a:off x="9189793" y="3954457"/>
            <a:ext cx="2971800" cy="822960"/>
          </a:xfrm>
          <a:prstGeom prst="rect">
            <a:avLst/>
          </a:prstGeom>
          <a:solidFill>
            <a:srgbClr val="005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284"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rPr>
              <a:t>Real time demand and inventory management</a:t>
            </a:r>
          </a:p>
        </p:txBody>
      </p:sp>
      <p:sp>
        <p:nvSpPr>
          <p:cNvPr id="5" name="Rectangle 4"/>
          <p:cNvSpPr>
            <a:spLocks/>
          </p:cNvSpPr>
          <p:nvPr>
            <p:custDataLst>
              <p:tags r:id="rId5"/>
            </p:custDataLst>
          </p:nvPr>
        </p:nvSpPr>
        <p:spPr bwMode="auto">
          <a:xfrm>
            <a:off x="274320" y="1211287"/>
            <a:ext cx="2926080" cy="8229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284"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218098" y="1211287"/>
            <a:ext cx="2926080" cy="822960"/>
          </a:xfrm>
          <a:prstGeom prst="rect">
            <a:avLst/>
          </a:prstGeom>
          <a:solidFill>
            <a:srgbClr val="0046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284"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189793" y="1211287"/>
            <a:ext cx="2971727" cy="8229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284"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246403" y="1211287"/>
            <a:ext cx="2926080" cy="822960"/>
          </a:xfrm>
          <a:prstGeom prst="rect">
            <a:avLst/>
          </a:prstGeom>
          <a:solidFill>
            <a:srgbClr val="005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284"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rPr>
              <a:t>Fleet management and Connected cars</a:t>
            </a:r>
          </a:p>
        </p:txBody>
      </p:sp>
    </p:spTree>
    <p:extLst>
      <p:ext uri="{BB962C8B-B14F-4D97-AF65-F5344CB8AC3E}">
        <p14:creationId xmlns:p14="http://schemas.microsoft.com/office/powerpoint/2010/main" val="132430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289" y="10697"/>
            <a:ext cx="11889564" cy="917575"/>
          </a:xfrm>
        </p:spPr>
        <p:txBody>
          <a:bodyPr/>
          <a:lstStyle/>
          <a:p>
            <a:r>
              <a:rPr lang="en-US" sz="4800">
                <a:latin typeface="Segoe UI Light" panose="020B0502040204020203" pitchFamily="34" charset="0"/>
                <a:cs typeface="Segoe UI Light" panose="020B0502040204020203" pitchFamily="34" charset="0"/>
              </a:rPr>
              <a:t>Scenario – Twitter Analytics</a:t>
            </a:r>
          </a:p>
        </p:txBody>
      </p:sp>
      <p:graphicFrame>
        <p:nvGraphicFramePr>
          <p:cNvPr id="8" name="Table 3"/>
          <p:cNvGraphicFramePr>
            <a:graphicFrameLocks noGrp="1"/>
          </p:cNvGraphicFramePr>
          <p:nvPr>
            <p:extLst/>
          </p:nvPr>
        </p:nvGraphicFramePr>
        <p:xfrm>
          <a:off x="766196" y="4826532"/>
          <a:ext cx="10564734" cy="1710555"/>
        </p:xfrm>
        <a:graphic>
          <a:graphicData uri="http://schemas.openxmlformats.org/drawingml/2006/table">
            <a:tbl>
              <a:tblPr firstRow="1" firstCol="1" bandRow="1">
                <a:tableStyleId>{00A15C55-8517-42AA-B614-E9B94910E393}</a:tableStyleId>
              </a:tblPr>
              <a:tblGrid>
                <a:gridCol w="495450">
                  <a:extLst>
                    <a:ext uri="{9D8B030D-6E8A-4147-A177-3AD203B41FA5}">
                      <a16:colId xmlns:a16="http://schemas.microsoft.com/office/drawing/2014/main" val="20000"/>
                    </a:ext>
                  </a:extLst>
                </a:gridCol>
                <a:gridCol w="1698767">
                  <a:extLst>
                    <a:ext uri="{9D8B030D-6E8A-4147-A177-3AD203B41FA5}">
                      <a16:colId xmlns:a16="http://schemas.microsoft.com/office/drawing/2014/main" val="20001"/>
                    </a:ext>
                  </a:extLst>
                </a:gridCol>
                <a:gridCol w="1139967">
                  <a:extLst>
                    <a:ext uri="{9D8B030D-6E8A-4147-A177-3AD203B41FA5}">
                      <a16:colId xmlns:a16="http://schemas.microsoft.com/office/drawing/2014/main" val="20002"/>
                    </a:ext>
                  </a:extLst>
                </a:gridCol>
                <a:gridCol w="2163460">
                  <a:extLst>
                    <a:ext uri="{9D8B030D-6E8A-4147-A177-3AD203B41FA5}">
                      <a16:colId xmlns:a16="http://schemas.microsoft.com/office/drawing/2014/main" val="20003"/>
                    </a:ext>
                  </a:extLst>
                </a:gridCol>
                <a:gridCol w="3142439">
                  <a:extLst>
                    <a:ext uri="{9D8B030D-6E8A-4147-A177-3AD203B41FA5}">
                      <a16:colId xmlns:a16="http://schemas.microsoft.com/office/drawing/2014/main" val="20004"/>
                    </a:ext>
                  </a:extLst>
                </a:gridCol>
                <a:gridCol w="1084404">
                  <a:extLst>
                    <a:ext uri="{9D8B030D-6E8A-4147-A177-3AD203B41FA5}">
                      <a16:colId xmlns:a16="http://schemas.microsoft.com/office/drawing/2014/main" val="20005"/>
                    </a:ext>
                  </a:extLst>
                </a:gridCol>
                <a:gridCol w="840247">
                  <a:extLst>
                    <a:ext uri="{9D8B030D-6E8A-4147-A177-3AD203B41FA5}">
                      <a16:colId xmlns:a16="http://schemas.microsoft.com/office/drawing/2014/main" val="20006"/>
                    </a:ext>
                  </a:extLst>
                </a:gridCol>
              </a:tblGrid>
              <a:tr h="609600">
                <a:tc>
                  <a:txBody>
                    <a:bodyPr/>
                    <a:lstStyle/>
                    <a:p>
                      <a:pPr marL="0" marR="0" algn="ctr">
                        <a:spcBef>
                          <a:spcPts val="0"/>
                        </a:spcBef>
                        <a:spcAft>
                          <a:spcPts val="0"/>
                        </a:spcAft>
                      </a:pPr>
                      <a:r>
                        <a:rPr lang="en-US" sz="1600" dirty="0">
                          <a:effectLst/>
                          <a:latin typeface="+mn-lt"/>
                          <a:ea typeface="+mn-ea"/>
                          <a:cs typeface="+mn-cs"/>
                        </a:rPr>
                        <a:t>ID</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solidFill>
                      <a:schemeClr val="accent4">
                        <a:lumMod val="50000"/>
                      </a:schemeClr>
                    </a:solidFill>
                  </a:tcPr>
                </a:tc>
                <a:tc>
                  <a:txBody>
                    <a:bodyPr/>
                    <a:lstStyle/>
                    <a:p>
                      <a:pPr marL="0" marR="0" algn="ctr">
                        <a:spcBef>
                          <a:spcPts val="0"/>
                        </a:spcBef>
                        <a:spcAft>
                          <a:spcPts val="0"/>
                        </a:spcAft>
                      </a:pPr>
                      <a:r>
                        <a:rPr lang="en-US" sz="1600" dirty="0" err="1">
                          <a:effectLst/>
                        </a:rPr>
                        <a:t>CreatedAt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solidFill>
                      <a:schemeClr val="accent4">
                        <a:lumMod val="50000"/>
                      </a:schemeClr>
                    </a:solidFill>
                  </a:tcPr>
                </a:tc>
                <a:tc>
                  <a:txBody>
                    <a:bodyPr/>
                    <a:lstStyle/>
                    <a:p>
                      <a:pPr marL="0" marR="0" algn="ctr">
                        <a:spcBef>
                          <a:spcPts val="0"/>
                        </a:spcBef>
                        <a:spcAft>
                          <a:spcPts val="0"/>
                        </a:spcAft>
                      </a:pPr>
                      <a:r>
                        <a:rPr lang="en-US" sz="1600" dirty="0" err="1">
                          <a:effectLst/>
                        </a:rPr>
                        <a:t>UserName</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solidFill>
                      <a:schemeClr val="accent4">
                        <a:lumMod val="50000"/>
                      </a:schemeClr>
                    </a:solidFill>
                  </a:tcPr>
                </a:tc>
                <a:tc>
                  <a:txBody>
                    <a:bodyPr/>
                    <a:lstStyle/>
                    <a:p>
                      <a:pPr marL="0" marR="0" algn="ctr">
                        <a:spcBef>
                          <a:spcPts val="0"/>
                        </a:spcBef>
                        <a:spcAft>
                          <a:spcPts val="0"/>
                        </a:spcAft>
                      </a:pPr>
                      <a:r>
                        <a:rPr lang="en-US" sz="1600" dirty="0" err="1">
                          <a:effectLst/>
                        </a:rPr>
                        <a:t>TimeZone</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solidFill>
                      <a:schemeClr val="accent4">
                        <a:lumMod val="50000"/>
                      </a:schemeClr>
                    </a:solidFill>
                  </a:tcPr>
                </a:tc>
                <a:tc>
                  <a:txBody>
                    <a:bodyPr/>
                    <a:lstStyle/>
                    <a:p>
                      <a:pPr marL="0" marR="0" algn="ctr">
                        <a:spcBef>
                          <a:spcPts val="0"/>
                        </a:spcBef>
                        <a:spcAft>
                          <a:spcPts val="0"/>
                        </a:spcAft>
                      </a:pPr>
                      <a:r>
                        <a:rPr lang="en-US" sz="1600" b="1" kern="1200" dirty="0">
                          <a:solidFill>
                            <a:schemeClr val="lt1"/>
                          </a:solidFill>
                          <a:effectLst/>
                          <a:latin typeface="+mn-lt"/>
                          <a:ea typeface="+mn-ea"/>
                          <a:cs typeface="+mn-cs"/>
                        </a:rPr>
                        <a:t>Text</a:t>
                      </a:r>
                    </a:p>
                  </a:txBody>
                  <a:tcPr marL="50871" marR="50871" marT="0" marB="0" anchor="ctr">
                    <a:solidFill>
                      <a:schemeClr val="accent4">
                        <a:lumMod val="50000"/>
                      </a:schemeClr>
                    </a:solidFill>
                  </a:tcPr>
                </a:tc>
                <a:tc>
                  <a:txBody>
                    <a:bodyPr/>
                    <a:lstStyle/>
                    <a:p>
                      <a:pPr marL="0" marR="0" algn="ctr">
                        <a:spcBef>
                          <a:spcPts val="0"/>
                        </a:spcBef>
                        <a:spcAft>
                          <a:spcPts val="0"/>
                        </a:spcAft>
                      </a:pPr>
                      <a:r>
                        <a:rPr lang="en-US" sz="1600" b="1" kern="1200" dirty="0">
                          <a:solidFill>
                            <a:schemeClr val="lt1"/>
                          </a:solidFill>
                          <a:effectLst/>
                          <a:latin typeface="+mn-lt"/>
                          <a:ea typeface="+mn-ea"/>
                          <a:cs typeface="+mn-cs"/>
                        </a:rPr>
                        <a:t>Language</a:t>
                      </a:r>
                    </a:p>
                  </a:txBody>
                  <a:tcPr marL="50871" marR="50871" marT="0" marB="0" anchor="ctr">
                    <a:solidFill>
                      <a:schemeClr val="accent4">
                        <a:lumMod val="50000"/>
                      </a:schemeClr>
                    </a:solidFill>
                  </a:tcPr>
                </a:tc>
                <a:tc>
                  <a:txBody>
                    <a:bodyPr/>
                    <a:lstStyle/>
                    <a:p>
                      <a:pPr marL="0" marR="0" algn="ctr">
                        <a:spcBef>
                          <a:spcPts val="0"/>
                        </a:spcBef>
                        <a:spcAft>
                          <a:spcPts val="0"/>
                        </a:spcAft>
                      </a:pPr>
                      <a:r>
                        <a:rPr lang="en-US" sz="1600" dirty="0">
                          <a:effectLst/>
                        </a:rPr>
                        <a:t>Topic</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solidFill>
                      <a:schemeClr val="accent4">
                        <a:lumMod val="50000"/>
                      </a:schemeClr>
                    </a:solidFill>
                  </a:tcPr>
                </a:tc>
                <a:extLst>
                  <a:ext uri="{0D108BD9-81ED-4DB2-BD59-A6C34878D82A}">
                    <a16:rowId xmlns:a16="http://schemas.microsoft.com/office/drawing/2014/main" val="10000"/>
                  </a:ext>
                </a:extLst>
              </a:tr>
              <a:tr h="418545">
                <a:tc>
                  <a:txBody>
                    <a:bodyPr/>
                    <a:lstStyle/>
                    <a:p>
                      <a:pPr marL="0" marR="0" algn="ctr">
                        <a:spcBef>
                          <a:spcPts val="0"/>
                        </a:spcBef>
                        <a:spcAft>
                          <a:spcPts val="0"/>
                        </a:spcAft>
                      </a:pPr>
                      <a:r>
                        <a:rPr lang="en-US" sz="1600" dirty="0">
                          <a:effectLst/>
                        </a:rPr>
                        <a:t>1</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solidFill>
                      <a:schemeClr val="accent4">
                        <a:lumMod val="50000"/>
                      </a:schemeClr>
                    </a:solidFill>
                  </a:tcPr>
                </a:tc>
                <a:tc>
                  <a:txBody>
                    <a:bodyPr/>
                    <a:lstStyle/>
                    <a:p>
                      <a:pPr marL="0" marR="0" algn="ctr">
                        <a:spcBef>
                          <a:spcPts val="0"/>
                        </a:spcBef>
                        <a:spcAft>
                          <a:spcPts val="0"/>
                        </a:spcAft>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2015-04-30T20:45:30</a:t>
                      </a:r>
                    </a:p>
                  </a:txBody>
                  <a:tcPr marL="50871" marR="50871" marT="0" marB="0" anchor="ctr"/>
                </a:tc>
                <a:tc>
                  <a:txBody>
                    <a:bodyPr/>
                    <a:lstStyle/>
                    <a:p>
                      <a:pPr marL="0" marR="0" algn="ctr">
                        <a:spcBef>
                          <a:spcPts val="0"/>
                        </a:spcBef>
                        <a:spcAft>
                          <a:spcPts val="0"/>
                        </a:spcAft>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Joshua X</a:t>
                      </a:r>
                    </a:p>
                  </a:txBody>
                  <a:tcPr marL="50871" marR="50871" marT="0" marB="0" anchor="ctr"/>
                </a:tc>
                <a:tc>
                  <a:txBody>
                    <a:bodyPr/>
                    <a:lstStyle/>
                    <a:p>
                      <a:pPr marL="0" marR="0" algn="ctr">
                        <a:spcBef>
                          <a:spcPts val="0"/>
                        </a:spcBef>
                        <a:spcAft>
                          <a:spcPts val="0"/>
                        </a:spcAft>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Eastern Time (US &amp; Canada)</a:t>
                      </a:r>
                    </a:p>
                  </a:txBody>
                  <a:tcPr marL="50871" marR="50871" marT="0" marB="0" anchor="ctr"/>
                </a:tc>
                <a:tc>
                  <a:txBody>
                    <a:bodyPr/>
                    <a:lstStyle/>
                    <a:p>
                      <a:pPr marL="0" marR="0" algn="ctr">
                        <a:spcBef>
                          <a:spcPts val="0"/>
                        </a:spcBef>
                        <a:spcAft>
                          <a:spcPts val="0"/>
                        </a:spcAft>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Oh, joy! More forced @Xbox Live updates</a:t>
                      </a:r>
                    </a:p>
                  </a:txBody>
                  <a:tcPr marL="50871" marR="50871" marT="0" marB="0" anchor="ctr"/>
                </a:tc>
                <a:tc>
                  <a:txBody>
                    <a:bodyPr/>
                    <a:lstStyle/>
                    <a:p>
                      <a:pPr marL="0" marR="0" algn="ctr">
                        <a:spcBef>
                          <a:spcPts val="0"/>
                        </a:spcBef>
                        <a:spcAft>
                          <a:spcPts val="0"/>
                        </a:spcAft>
                      </a:pP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en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tc>
                <a:tc>
                  <a:txBody>
                    <a:bodyPr/>
                    <a:lstStyle/>
                    <a:p>
                      <a:pPr marL="0" marR="0" algn="ctr">
                        <a:spcBef>
                          <a:spcPts val="0"/>
                        </a:spcBef>
                        <a:spcAft>
                          <a:spcPts val="0"/>
                        </a:spcAft>
                      </a:pPr>
                      <a:r>
                        <a:rPr lang="en-US" sz="1400" dirty="0" err="1">
                          <a:effectLst/>
                          <a:latin typeface="Calibri" panose="020F0502020204030204" pitchFamily="34" charset="0"/>
                          <a:ea typeface="Times New Roman" panose="02020603050405020304" pitchFamily="18" charset="0"/>
                          <a:cs typeface="Times New Roman" panose="02020603050405020304" pitchFamily="18" charset="0"/>
                        </a:rPr>
                        <a:t>XBox</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tc>
                <a:extLst>
                  <a:ext uri="{0D108BD9-81ED-4DB2-BD59-A6C34878D82A}">
                    <a16:rowId xmlns:a16="http://schemas.microsoft.com/office/drawing/2014/main" val="10001"/>
                  </a:ext>
                </a:extLst>
              </a:tr>
              <a:tr h="455414">
                <a:tc>
                  <a:txBody>
                    <a:bodyPr/>
                    <a:lstStyle/>
                    <a:p>
                      <a:pPr marL="0" marR="0" algn="ctr">
                        <a:spcBef>
                          <a:spcPts val="0"/>
                        </a:spcBef>
                        <a:spcAft>
                          <a:spcPts val="0"/>
                        </a:spcAft>
                      </a:pPr>
                      <a:r>
                        <a:rPr lang="en-US" sz="1600" dirty="0">
                          <a:effectLst/>
                        </a:rPr>
                        <a:t>2</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solidFill>
                      <a:schemeClr val="accent4">
                        <a:lumMod val="50000"/>
                      </a:schemeClr>
                    </a:solidFill>
                  </a:tcPr>
                </a:tc>
                <a:tc>
                  <a:txBody>
                    <a:bodyPr/>
                    <a:lstStyle/>
                    <a:p>
                      <a:pPr marL="0" marR="0" algn="ctr">
                        <a:spcBef>
                          <a:spcPts val="0"/>
                        </a:spcBef>
                        <a:spcAft>
                          <a:spcPts val="0"/>
                        </a:spcAft>
                      </a:pPr>
                      <a:r>
                        <a:rPr lang="en-US" sz="1400" kern="1200" dirty="0">
                          <a:solidFill>
                            <a:schemeClr val="dk1"/>
                          </a:solidFill>
                          <a:effectLst/>
                          <a:latin typeface="Calibri" panose="020F0502020204030204" pitchFamily="34" charset="0"/>
                          <a:ea typeface="Times New Roman" panose="02020603050405020304" pitchFamily="18" charset="0"/>
                          <a:cs typeface="Times New Roman" panose="02020603050405020304" pitchFamily="18" charset="0"/>
                        </a:rPr>
                        <a:t>2015-04-30T20:45:31</a:t>
                      </a:r>
                    </a:p>
                  </a:txBody>
                  <a:tcPr marL="50871" marR="50871" marT="0" marB="0" anchor="ctr"/>
                </a:tc>
                <a:tc>
                  <a:txBody>
                    <a:bodyPr/>
                    <a:lstStyle/>
                    <a:p>
                      <a:pPr marL="0" marR="0" algn="ctr">
                        <a:spcBef>
                          <a:spcPts val="0"/>
                        </a:spcBef>
                        <a:spcAft>
                          <a:spcPts val="0"/>
                        </a:spcAft>
                      </a:pPr>
                      <a:r>
                        <a:rPr lang="en-US" sz="1400" kern="1200" dirty="0" err="1">
                          <a:solidFill>
                            <a:schemeClr val="dk1"/>
                          </a:solidFill>
                          <a:effectLst/>
                          <a:latin typeface="Calibri" panose="020F0502020204030204" pitchFamily="34" charset="0"/>
                          <a:ea typeface="Times New Roman" panose="02020603050405020304" pitchFamily="18" charset="0"/>
                          <a:cs typeface="Times New Roman" panose="02020603050405020304" pitchFamily="18" charset="0"/>
                        </a:rPr>
                        <a:t>Cristabel</a:t>
                      </a:r>
                      <a:r>
                        <a:rPr lang="en-US" sz="1400" kern="1200" dirty="0">
                          <a:solidFill>
                            <a:schemeClr val="dk1"/>
                          </a:solidFill>
                          <a:effectLst/>
                          <a:latin typeface="Calibri" panose="020F0502020204030204" pitchFamily="34" charset="0"/>
                          <a:ea typeface="Times New Roman" panose="02020603050405020304" pitchFamily="18" charset="0"/>
                          <a:cs typeface="Times New Roman" panose="02020603050405020304" pitchFamily="18" charset="0"/>
                        </a:rPr>
                        <a:t> Y</a:t>
                      </a:r>
                    </a:p>
                  </a:txBody>
                  <a:tcPr marL="50871" marR="50871" marT="0" marB="0" anchor="ctr"/>
                </a:tc>
                <a:tc>
                  <a:txBody>
                    <a:bodyPr/>
                    <a:lstStyle/>
                    <a:p>
                      <a:pPr marL="0" marR="0" algn="ctr">
                        <a:spcBef>
                          <a:spcPts val="0"/>
                        </a:spcBef>
                        <a:spcAft>
                          <a:spcPts val="0"/>
                        </a:spcAft>
                      </a:pPr>
                      <a:r>
                        <a:rPr lang="en-US" sz="1400" kern="1200" dirty="0">
                          <a:solidFill>
                            <a:schemeClr val="dk1"/>
                          </a:solidFill>
                          <a:effectLst/>
                          <a:latin typeface="Calibri" panose="020F0502020204030204" pitchFamily="34" charset="0"/>
                          <a:ea typeface="Times New Roman" panose="02020603050405020304" pitchFamily="18" charset="0"/>
                          <a:cs typeface="Times New Roman" panose="02020603050405020304" pitchFamily="18" charset="0"/>
                        </a:rPr>
                        <a:t>London</a:t>
                      </a:r>
                    </a:p>
                  </a:txBody>
                  <a:tcPr marL="50871" marR="50871" marT="0" marB="0" anchor="ctr"/>
                </a:tc>
                <a:tc>
                  <a:txBody>
                    <a:bodyPr/>
                    <a:lstStyle/>
                    <a:p>
                      <a:pPr marL="0" marR="0" algn="ctr">
                        <a:spcBef>
                          <a:spcPts val="0"/>
                        </a:spcBef>
                        <a:spcAft>
                          <a:spcPts val="0"/>
                        </a:spcAft>
                      </a:pPr>
                      <a:r>
                        <a:rPr lang="en-US" sz="1400" kern="1200" dirty="0">
                          <a:solidFill>
                            <a:schemeClr val="dk1"/>
                          </a:solidFill>
                          <a:effectLst/>
                          <a:latin typeface="Calibri" panose="020F0502020204030204" pitchFamily="34" charset="0"/>
                          <a:ea typeface="Times New Roman" panose="02020603050405020304" pitchFamily="18" charset="0"/>
                          <a:cs typeface="Times New Roman" panose="02020603050405020304" pitchFamily="18" charset="0"/>
                        </a:rPr>
                        <a:t>RT @verge: Streaming Xbox One games ..</a:t>
                      </a:r>
                    </a:p>
                  </a:txBody>
                  <a:tcPr marL="50871" marR="50871" marT="0" marB="0" anchor="ctr"/>
                </a:tc>
                <a:tc>
                  <a:txBody>
                    <a:bodyPr/>
                    <a:lstStyle/>
                    <a:p>
                      <a:pPr marL="0" marR="0" algn="ctr">
                        <a:spcBef>
                          <a:spcPts val="0"/>
                        </a:spcBef>
                        <a:spcAft>
                          <a:spcPts val="0"/>
                        </a:spcAft>
                      </a:pPr>
                      <a:r>
                        <a:rPr lang="en-US" sz="1400" kern="1200" dirty="0" err="1">
                          <a:solidFill>
                            <a:schemeClr val="dk1"/>
                          </a:solidFill>
                          <a:effectLst/>
                          <a:latin typeface="Calibri" panose="020F0502020204030204" pitchFamily="34" charset="0"/>
                          <a:ea typeface="Times New Roman" panose="02020603050405020304" pitchFamily="18" charset="0"/>
                          <a:cs typeface="Times New Roman" panose="02020603050405020304" pitchFamily="18" charset="0"/>
                        </a:rPr>
                        <a:t>en</a:t>
                      </a:r>
                      <a:endParaRPr lang="en-US" sz="1400" kern="1200" dirty="0">
                        <a:solidFill>
                          <a:schemeClr val="dk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tc>
                <a:tc>
                  <a:txBody>
                    <a:bodyPr/>
                    <a:lstStyle/>
                    <a:p>
                      <a:pPr marL="0" marR="0" algn="ctr">
                        <a:spcBef>
                          <a:spcPts val="0"/>
                        </a:spcBef>
                        <a:spcAft>
                          <a:spcPts val="0"/>
                        </a:spcAft>
                      </a:pPr>
                      <a:r>
                        <a:rPr lang="en-US" sz="1400" kern="1200" dirty="0" err="1">
                          <a:solidFill>
                            <a:schemeClr val="dk1"/>
                          </a:solidFill>
                          <a:effectLst/>
                          <a:latin typeface="Calibri" panose="020F0502020204030204" pitchFamily="34" charset="0"/>
                          <a:ea typeface="Times New Roman" panose="02020603050405020304" pitchFamily="18" charset="0"/>
                          <a:cs typeface="Times New Roman" panose="02020603050405020304" pitchFamily="18" charset="0"/>
                        </a:rPr>
                        <a:t>XBox</a:t>
                      </a:r>
                      <a:endParaRPr lang="en-US" sz="1400" kern="1200" dirty="0">
                        <a:solidFill>
                          <a:schemeClr val="dk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tc>
                <a:extLst>
                  <a:ext uri="{0D108BD9-81ED-4DB2-BD59-A6C34878D82A}">
                    <a16:rowId xmlns:a16="http://schemas.microsoft.com/office/drawing/2014/main" val="10002"/>
                  </a:ext>
                </a:extLst>
              </a:tr>
              <a:tr h="226996">
                <a:tc>
                  <a:txBody>
                    <a:bodyPr/>
                    <a:lstStyle/>
                    <a:p>
                      <a:pPr marL="0" marR="0" algn="ctr">
                        <a:spcBef>
                          <a:spcPts val="0"/>
                        </a:spcBef>
                        <a:spcAft>
                          <a:spcPts val="0"/>
                        </a:spcAft>
                      </a:pPr>
                      <a:r>
                        <a:rPr lang="en-US" sz="1400" dirty="0">
                          <a:effectLst/>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solidFill>
                      <a:schemeClr val="accent4">
                        <a:lumMod val="50000"/>
                      </a:schemeClr>
                    </a:solidFill>
                  </a:tcPr>
                </a:tc>
                <a:tc>
                  <a:txBody>
                    <a:bodyPr/>
                    <a:lstStyle/>
                    <a:p>
                      <a:pPr marL="0" marR="0" algn="ctr">
                        <a:spcBef>
                          <a:spcPts val="0"/>
                        </a:spcBef>
                        <a:spcAft>
                          <a:spcPts val="0"/>
                        </a:spcAft>
                      </a:pPr>
                      <a:r>
                        <a:rPr lang="en-US" sz="1400" dirty="0">
                          <a:effectLst/>
                        </a:rPr>
                        <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tc>
                <a:tc>
                  <a:txBody>
                    <a:bodyPr/>
                    <a:lstStyle/>
                    <a:p>
                      <a:pPr marL="0" marR="0" algn="l" defTabSz="914400" rtl="0" eaLnBrk="1" latinLnBrk="0" hangingPunct="1">
                        <a:spcBef>
                          <a:spcPts val="0"/>
                        </a:spcBef>
                        <a:spcAft>
                          <a:spcPts val="0"/>
                        </a:spcAft>
                      </a:pPr>
                      <a:r>
                        <a:rPr lang="en-US" sz="1400" b="1" kern="1200" dirty="0">
                          <a:solidFill>
                            <a:schemeClr val="bg1"/>
                          </a:solidFill>
                          <a:latin typeface="+mn-lt"/>
                          <a:ea typeface="+mn-ea"/>
                          <a:cs typeface="Segoe"/>
                        </a:rPr>
                        <a:t> </a:t>
                      </a:r>
                    </a:p>
                  </a:txBody>
                  <a:tcPr marL="50871" marR="50871" marT="0" marB="0" anchor="ctr"/>
                </a:tc>
                <a:tc>
                  <a:txBody>
                    <a:bodyPr/>
                    <a:lstStyle/>
                    <a:p>
                      <a:pPr marL="0" marR="0" algn="ctr">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tc>
                <a:tc>
                  <a:txBody>
                    <a:bodyPr/>
                    <a:lstStyle/>
                    <a:p>
                      <a:pPr marL="0" marR="0" algn="ctr">
                        <a:spcBef>
                          <a:spcPts val="0"/>
                        </a:spcBef>
                        <a:spcAft>
                          <a:spcPts val="0"/>
                        </a:spcAft>
                      </a:pP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tc>
                <a:tc>
                  <a:txBody>
                    <a:bodyPr/>
                    <a:lstStyle/>
                    <a:p>
                      <a:pPr marL="0" marR="0" algn="ctr">
                        <a:spcBef>
                          <a:spcPts val="0"/>
                        </a:spcBef>
                        <a:spcAft>
                          <a:spcPts val="0"/>
                        </a:spcAft>
                      </a:pPr>
                      <a:r>
                        <a:rPr lang="en-US" sz="1400" dirty="0">
                          <a:effectLst/>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871" marR="50871" marT="0" marB="0" anchor="ctr"/>
                </a:tc>
                <a:extLst>
                  <a:ext uri="{0D108BD9-81ED-4DB2-BD59-A6C34878D82A}">
                    <a16:rowId xmlns:a16="http://schemas.microsoft.com/office/drawing/2014/main" val="10003"/>
                  </a:ext>
                </a:extLst>
              </a:tr>
            </a:tbl>
          </a:graphicData>
        </a:graphic>
      </p:graphicFrame>
      <p:sp>
        <p:nvSpPr>
          <p:cNvPr id="6" name="Rectangle 5"/>
          <p:cNvSpPr/>
          <p:nvPr/>
        </p:nvSpPr>
        <p:spPr bwMode="auto">
          <a:xfrm>
            <a:off x="2132374" y="1439862"/>
            <a:ext cx="7832377" cy="2133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srgbClr val="BAD80A">
                    <a:lumMod val="75000"/>
                  </a:srgbClr>
                </a:solidFill>
                <a:effectLst/>
                <a:uLnTx/>
                <a:uFillTx/>
                <a:ea typeface="Segoe UI" pitchFamily="34" charset="0"/>
                <a:cs typeface="Segoe UI" pitchFamily="34" charset="0"/>
              </a:rPr>
              <a:t>“A news media website wants to increase site traffic by covering trending topics on social media.”</a:t>
            </a:r>
          </a:p>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BAD80A">
                  <a:lumMod val="75000"/>
                </a:srgbClr>
              </a:solidFill>
              <a:effectLst/>
              <a:uLnTx/>
              <a:uFillTx/>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BAD80A">
                    <a:lumMod val="75000"/>
                  </a:srgbClr>
                </a:solidFill>
                <a:effectLst/>
                <a:uLnTx/>
                <a:uFillTx/>
                <a:ea typeface="Segoe UI" pitchFamily="34" charset="0"/>
                <a:cs typeface="Segoe UI" pitchFamily="34" charset="0"/>
              </a:rPr>
              <a:t>To determine which topics are immediately relevant to customers, they need real-time analytics about the tweet volume and sentiment for each topic.</a:t>
            </a:r>
          </a:p>
        </p:txBody>
      </p:sp>
      <p:sp>
        <p:nvSpPr>
          <p:cNvPr id="9" name="TextBox 8"/>
          <p:cNvSpPr txBox="1"/>
          <p:nvPr/>
        </p:nvSpPr>
        <p:spPr>
          <a:xfrm>
            <a:off x="745972" y="4259262"/>
            <a:ext cx="246574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404040"/>
                </a:solidFill>
                <a:effectLst/>
                <a:uLnTx/>
                <a:uFillTx/>
              </a:rPr>
              <a:t>Twitter payload</a:t>
            </a:r>
          </a:p>
        </p:txBody>
      </p:sp>
    </p:spTree>
    <p:extLst>
      <p:ext uri="{BB962C8B-B14F-4D97-AF65-F5344CB8AC3E}">
        <p14:creationId xmlns:p14="http://schemas.microsoft.com/office/powerpoint/2010/main" val="38044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09912" y="3035597"/>
            <a:ext cx="6216650" cy="646331"/>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0C0"/>
                </a:solidFill>
                <a:effectLst/>
                <a:uLnTx/>
                <a:uFillTx/>
                <a:latin typeface="Consolas" panose="020B0609020204030204" pitchFamily="49" charset="0"/>
                <a:cs typeface="Consolas" panose="020B0609020204030204" pitchFamily="49" charset="0"/>
              </a:rPr>
              <a:t>SELECT</a:t>
            </a:r>
            <a:r>
              <a:rPr kumimoji="0" lang="en-US" sz="18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a:t>
            </a:r>
            <a:r>
              <a:rPr kumimoji="0" lang="en-US" sz="1800" b="0" i="0" u="none" strike="noStrike" kern="0" cap="none" spc="0" normalizeH="0" baseline="0" noProof="0">
                <a:ln>
                  <a:noFill/>
                </a:ln>
                <a:solidFill>
                  <a:srgbClr val="FF00FF"/>
                </a:solidFill>
                <a:effectLst/>
                <a:uLnTx/>
                <a:uFillTx/>
                <a:latin typeface="Consolas" panose="020B0609020204030204" pitchFamily="49" charset="0"/>
                <a:cs typeface="Consolas" panose="020B0609020204030204" pitchFamily="49" charset="0"/>
              </a:rPr>
              <a:t>count</a:t>
            </a:r>
            <a:r>
              <a:rPr kumimoji="0" lang="en-US" sz="18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Topic </a:t>
            </a:r>
            <a:r>
              <a:rPr kumimoji="0" lang="en-US" sz="1800" b="0" i="0" u="none" strike="noStrike" kern="0" cap="none" spc="0" normalizeH="0" baseline="0" noProof="0">
                <a:ln>
                  <a:noFill/>
                </a:ln>
                <a:solidFill>
                  <a:srgbClr val="0070C0"/>
                </a:solidFill>
                <a:effectLst/>
                <a:uLnTx/>
                <a:uFillTx/>
                <a:latin typeface="Consolas" panose="020B0609020204030204" pitchFamily="49" charset="0"/>
                <a:cs typeface="Consolas" panose="020B0609020204030204" pitchFamily="49" charset="0"/>
              </a:rPr>
              <a:t>FROM</a:t>
            </a:r>
            <a:r>
              <a:rPr kumimoji="0" lang="en-US" sz="18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a:t>
            </a:r>
            <a:r>
              <a:rPr kumimoji="0" lang="en-US" sz="1800" b="0" i="0" u="none" strike="noStrike" kern="0" cap="none" spc="0" normalizeH="0" baseline="0" noProof="0" err="1">
                <a:ln>
                  <a:noFill/>
                </a:ln>
                <a:solidFill>
                  <a:srgbClr val="00CCFF"/>
                </a:solidFill>
                <a:effectLst/>
                <a:uLnTx/>
                <a:uFillTx/>
                <a:latin typeface="Consolas" panose="020B0609020204030204" pitchFamily="49" charset="0"/>
                <a:cs typeface="Consolas" panose="020B0609020204030204" pitchFamily="49" charset="0"/>
              </a:rPr>
              <a:t>InputStream</a:t>
            </a:r>
            <a:endParaRPr kumimoji="0" lang="en-US" sz="1800" b="0" i="0" u="none" strike="noStrike" kern="0" cap="none" spc="0" normalizeH="0" baseline="0" noProof="0">
              <a:ln>
                <a:noFill/>
              </a:ln>
              <a:solidFill>
                <a:srgbClr val="00CCFF"/>
              </a:solidFill>
              <a:effectLst/>
              <a:uLnTx/>
              <a:uFillTx/>
              <a:latin typeface="Consolas" panose="020B0609020204030204" pitchFamily="49" charset="0"/>
              <a:cs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0C0"/>
                </a:solidFill>
                <a:effectLst/>
                <a:uLnTx/>
                <a:uFillTx/>
                <a:latin typeface="Consolas" panose="020B0609020204030204" pitchFamily="49" charset="0"/>
                <a:cs typeface="Consolas" panose="020B0609020204030204" pitchFamily="49" charset="0"/>
              </a:rPr>
              <a:t>GROUP</a:t>
            </a:r>
            <a:r>
              <a:rPr kumimoji="0" lang="en-US" sz="18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a:t>
            </a:r>
            <a:r>
              <a:rPr kumimoji="0" lang="en-US" sz="1800" b="0" i="0" u="none" strike="noStrike" kern="0" cap="none" spc="0" normalizeH="0" baseline="0" noProof="0">
                <a:ln>
                  <a:noFill/>
                </a:ln>
                <a:solidFill>
                  <a:srgbClr val="0070C0"/>
                </a:solidFill>
                <a:effectLst/>
                <a:uLnTx/>
                <a:uFillTx/>
                <a:latin typeface="Consolas" panose="020B0609020204030204" pitchFamily="49" charset="0"/>
                <a:cs typeface="Consolas" panose="020B0609020204030204" pitchFamily="49" charset="0"/>
              </a:rPr>
              <a:t>BY</a:t>
            </a:r>
            <a:r>
              <a:rPr kumimoji="0" lang="en-US" sz="18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 Topic, </a:t>
            </a:r>
            <a:r>
              <a:rPr kumimoji="0" lang="en-US" sz="1800" b="0" i="0" u="none" strike="noStrike" kern="0" cap="none" spc="0" normalizeH="0" baseline="0" noProof="0" err="1">
                <a:ln>
                  <a:noFill/>
                </a:ln>
                <a:solidFill>
                  <a:srgbClr val="FF00FF"/>
                </a:solidFill>
                <a:effectLst/>
                <a:uLnTx/>
                <a:uFillTx/>
                <a:latin typeface="Consolas" panose="020B0609020204030204" pitchFamily="49" charset="0"/>
                <a:cs typeface="Consolas" panose="020B0609020204030204" pitchFamily="49" charset="0"/>
              </a:rPr>
              <a:t>TumblingWindow</a:t>
            </a:r>
            <a:r>
              <a:rPr kumimoji="0" lang="en-US" sz="1800" b="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(second, 5)</a:t>
            </a:r>
          </a:p>
        </p:txBody>
      </p:sp>
      <p:sp>
        <p:nvSpPr>
          <p:cNvPr id="5" name="Title 4"/>
          <p:cNvSpPr>
            <a:spLocks noGrp="1"/>
          </p:cNvSpPr>
          <p:nvPr>
            <p:ph type="title"/>
          </p:nvPr>
        </p:nvSpPr>
        <p:spPr/>
        <p:txBody>
          <a:bodyPr/>
          <a:lstStyle/>
          <a:p>
            <a:r>
              <a:rPr lang="en-US" sz="4800">
                <a:latin typeface="Segoe UI Light" panose="020B0502040204020203" pitchFamily="34" charset="0"/>
                <a:cs typeface="Segoe UI Light" panose="020B0502040204020203" pitchFamily="34" charset="0"/>
              </a:rPr>
              <a:t>Count</a:t>
            </a:r>
          </a:p>
        </p:txBody>
      </p:sp>
    </p:spTree>
    <p:extLst>
      <p:ext uri="{BB962C8B-B14F-4D97-AF65-F5344CB8AC3E}">
        <p14:creationId xmlns:p14="http://schemas.microsoft.com/office/powerpoint/2010/main" val="21407135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34854"/>
            <a:ext cx="11889564" cy="917575"/>
          </a:xfrm>
        </p:spPr>
        <p:txBody>
          <a:bodyPr vert="horz" wrap="square" lIns="146304" tIns="91440" rIns="146304" bIns="91440" rtlCol="0" anchor="t">
            <a:noAutofit/>
          </a:bodyPr>
          <a:lstStyle/>
          <a:p>
            <a:r>
              <a:rPr lang="en-US" sz="4800">
                <a:solidFill>
                  <a:schemeClr val="tx1"/>
                </a:solidFill>
                <a:latin typeface="Segoe UI Light" panose="020B0502040204020203" pitchFamily="34" charset="0"/>
                <a:cs typeface="Segoe UI Light" panose="020B0502040204020203" pitchFamily="34" charset="0"/>
              </a:rPr>
              <a:t>Filters</a:t>
            </a:r>
          </a:p>
        </p:txBody>
      </p:sp>
      <p:sp>
        <p:nvSpPr>
          <p:cNvPr id="42" name="Rectangle 41"/>
          <p:cNvSpPr/>
          <p:nvPr/>
        </p:nvSpPr>
        <p:spPr>
          <a:xfrm>
            <a:off x="547688" y="4263186"/>
            <a:ext cx="4908549" cy="1015663"/>
          </a:xfrm>
          <a:prstGeom prst="rect">
            <a:avLst/>
          </a:prstGeom>
          <a:solidFill>
            <a:schemeClr val="bg1">
              <a:lumMod val="95000"/>
            </a:scheme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rPr>
              <a:t>SELECT</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err="1">
                <a:ln>
                  <a:noFill/>
                </a:ln>
                <a:solidFill>
                  <a:srgbClr val="404040"/>
                </a:solidFill>
                <a:effectLst/>
                <a:uLnTx/>
                <a:uFillTx/>
                <a:latin typeface="Consolas"/>
              </a:rPr>
              <a:t>UserName</a:t>
            </a:r>
            <a:r>
              <a:rPr kumimoji="0" lang="en-US" sz="2000" b="0" i="0" u="none" strike="noStrike" kern="0" cap="none" spc="0" normalizeH="0" baseline="0" noProof="0">
                <a:ln>
                  <a:noFill/>
                </a:ln>
                <a:solidFill>
                  <a:srgbClr val="404040"/>
                </a:solidFill>
                <a:effectLst/>
                <a:uLnTx/>
                <a:uFillTx/>
                <a:latin typeface="Consolas"/>
              </a:rPr>
              <a:t>, TimeZone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rPr>
              <a:t>FROM</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a:ln>
                  <a:noFill/>
                </a:ln>
                <a:solidFill>
                  <a:srgbClr val="404040"/>
                </a:solidFill>
                <a:effectLst/>
                <a:uLnTx/>
                <a:uFillTx/>
                <a:latin typeface="Consolas"/>
              </a:rPr>
              <a:t>InputStream</a:t>
            </a:r>
            <a:endParaRPr kumimoji="0" lang="en-US" sz="2000" b="0" i="0" u="none" strike="noStrike" kern="0" cap="none" spc="0" normalizeH="0" baseline="0" noProof="0">
              <a:ln>
                <a:noFill/>
              </a:ln>
              <a:solidFill>
                <a:srgbClr val="00188F">
                  <a:lumMod val="75000"/>
                </a:srgbClr>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rPr>
              <a:t>WHERE</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a:ln>
                  <a:noFill/>
                </a:ln>
                <a:solidFill>
                  <a:srgbClr val="404040"/>
                </a:solidFill>
                <a:effectLst/>
                <a:uLnTx/>
                <a:uFillTx/>
                <a:latin typeface="Consolas"/>
              </a:rPr>
              <a:t>Topic = '</a:t>
            </a:r>
            <a:r>
              <a:rPr kumimoji="0" lang="en-US" sz="2000" b="0" i="0" u="none" strike="noStrike" kern="0" cap="none" spc="0" normalizeH="0" baseline="0" noProof="0" err="1">
                <a:ln>
                  <a:noFill/>
                </a:ln>
                <a:solidFill>
                  <a:srgbClr val="404040"/>
                </a:solidFill>
                <a:effectLst/>
                <a:uLnTx/>
                <a:uFillTx/>
                <a:latin typeface="Consolas"/>
              </a:rPr>
              <a:t>XBox</a:t>
            </a:r>
            <a:r>
              <a:rPr kumimoji="0" lang="en-US" sz="2000" b="0" i="0" u="none" strike="noStrike" kern="0" cap="none" spc="0" normalizeH="0" baseline="0" noProof="0">
                <a:ln>
                  <a:noFill/>
                </a:ln>
                <a:solidFill>
                  <a:srgbClr val="404040"/>
                </a:solidFill>
                <a:effectLst/>
                <a:uLnTx/>
                <a:uFillTx/>
                <a:latin typeface="Consolas"/>
              </a:rPr>
              <a:t>'</a:t>
            </a:r>
            <a:r>
              <a:rPr kumimoji="0" lang="en-US" sz="2000" b="0" i="0" u="none" strike="noStrike" kern="0" cap="none" spc="0" normalizeH="0" baseline="0" noProof="0">
                <a:ln>
                  <a:noFill/>
                </a:ln>
                <a:solidFill>
                  <a:srgbClr val="00188F">
                    <a:lumMod val="60000"/>
                    <a:lumOff val="40000"/>
                  </a:srgbClr>
                </a:solidFill>
                <a:effectLst/>
                <a:uLnTx/>
                <a:uFillTx/>
                <a:latin typeface="Consolas"/>
              </a:rPr>
              <a:t> </a:t>
            </a:r>
            <a:endParaRPr kumimoji="0" lang="en-US" sz="2000" b="0" i="0" u="none" strike="noStrike" kern="0" cap="none" spc="0" normalizeH="0" baseline="0" noProof="0">
              <a:ln>
                <a:noFill/>
              </a:ln>
              <a:solidFill>
                <a:srgbClr val="A31515"/>
              </a:solidFill>
              <a:effectLst/>
              <a:uLnTx/>
              <a:uFillTx/>
              <a:latin typeface="Consolas"/>
            </a:endParaRPr>
          </a:p>
        </p:txBody>
      </p:sp>
      <p:sp>
        <p:nvSpPr>
          <p:cNvPr id="2" name="TextBox 1"/>
          <p:cNvSpPr txBox="1"/>
          <p:nvPr/>
        </p:nvSpPr>
        <p:spPr>
          <a:xfrm>
            <a:off x="547688" y="1095380"/>
            <a:ext cx="103187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a:ln>
                  <a:noFill/>
                </a:ln>
                <a:solidFill>
                  <a:srgbClr val="7FBA00"/>
                </a:solidFill>
                <a:effectLst/>
                <a:uLnTx/>
                <a:uFillTx/>
              </a:rPr>
              <a:t>Show me the user name and time zone of tweets on the topic </a:t>
            </a:r>
            <a:r>
              <a:rPr kumimoji="0" lang="en-US" sz="2400" b="0" i="0" u="none" strike="noStrike" kern="0" cap="none" spc="0" normalizeH="0" baseline="0" noProof="0" err="1">
                <a:ln>
                  <a:noFill/>
                </a:ln>
                <a:solidFill>
                  <a:srgbClr val="7FBA00"/>
                </a:solidFill>
                <a:effectLst/>
                <a:uLnTx/>
                <a:uFillTx/>
              </a:rPr>
              <a:t>XBox</a:t>
            </a:r>
            <a:endParaRPr kumimoji="0" lang="en-US" sz="2400" b="0" i="0" u="none" strike="noStrike" kern="0" cap="none" spc="0" normalizeH="0" baseline="0" noProof="0">
              <a:ln>
                <a:noFill/>
              </a:ln>
              <a:solidFill>
                <a:srgbClr val="7FBA00"/>
              </a:solidFill>
              <a:effectLst/>
              <a:uLnTx/>
              <a:uFillTx/>
            </a:endParaRPr>
          </a:p>
        </p:txBody>
      </p:sp>
      <p:grpSp>
        <p:nvGrpSpPr>
          <p:cNvPr id="24" name="Group 3"/>
          <p:cNvGrpSpPr/>
          <p:nvPr/>
        </p:nvGrpSpPr>
        <p:grpSpPr>
          <a:xfrm>
            <a:off x="7914241" y="3901043"/>
            <a:ext cx="3744290" cy="1011916"/>
            <a:chOff x="7914240" y="4261049"/>
            <a:chExt cx="3636222" cy="651911"/>
          </a:xfrm>
        </p:grpSpPr>
        <p:grpSp>
          <p:nvGrpSpPr>
            <p:cNvPr id="25" name="Group 4"/>
            <p:cNvGrpSpPr/>
            <p:nvPr/>
          </p:nvGrpSpPr>
          <p:grpSpPr>
            <a:xfrm>
              <a:off x="8342729" y="4750621"/>
              <a:ext cx="2310714" cy="162339"/>
              <a:chOff x="4735630" y="3661378"/>
              <a:chExt cx="1958678" cy="162339"/>
            </a:xfrm>
          </p:grpSpPr>
          <p:sp>
            <p:nvSpPr>
              <p:cNvPr id="33" name="Oval 7"/>
              <p:cNvSpPr/>
              <p:nvPr/>
            </p:nvSpPr>
            <p:spPr bwMode="auto">
              <a:xfrm>
                <a:off x="4735630" y="3695026"/>
                <a:ext cx="145747" cy="128691"/>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4" name="Oval 8"/>
              <p:cNvSpPr/>
              <p:nvPr/>
            </p:nvSpPr>
            <p:spPr bwMode="auto">
              <a:xfrm>
                <a:off x="6546082" y="3661378"/>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sp>
          <p:nvSpPr>
            <p:cNvPr id="26" name="TextBox 5"/>
            <p:cNvSpPr txBox="1"/>
            <p:nvPr/>
          </p:nvSpPr>
          <p:spPr>
            <a:xfrm>
              <a:off x="7914240" y="4261049"/>
              <a:ext cx="186943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404040"/>
                  </a:solidFill>
                  <a:effectLst/>
                  <a:uLnTx/>
                  <a:uFillTx/>
                </a:rPr>
                <a:t>"Haroon”, “Eastern Time (US &amp; Canada)” </a:t>
              </a:r>
            </a:p>
          </p:txBody>
        </p:sp>
        <p:sp>
          <p:nvSpPr>
            <p:cNvPr id="27" name="TextBox 6"/>
            <p:cNvSpPr txBox="1"/>
            <p:nvPr/>
          </p:nvSpPr>
          <p:spPr>
            <a:xfrm>
              <a:off x="10185894" y="4313540"/>
              <a:ext cx="136456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404040"/>
                  </a:solidFill>
                  <a:effectLst/>
                  <a:uLnTx/>
                  <a:uFillTx/>
                </a:rPr>
                <a:t>"XO", “London”</a:t>
              </a:r>
            </a:p>
          </p:txBody>
        </p:sp>
      </p:grpSp>
      <p:grpSp>
        <p:nvGrpSpPr>
          <p:cNvPr id="35" name="Group 15"/>
          <p:cNvGrpSpPr/>
          <p:nvPr/>
        </p:nvGrpSpPr>
        <p:grpSpPr>
          <a:xfrm>
            <a:off x="5251818" y="1837851"/>
            <a:ext cx="6479763" cy="1751690"/>
            <a:chOff x="5251818" y="1837851"/>
            <a:chExt cx="6479763" cy="1751690"/>
          </a:xfrm>
        </p:grpSpPr>
        <p:grpSp>
          <p:nvGrpSpPr>
            <p:cNvPr id="49" name="Group 16"/>
            <p:cNvGrpSpPr/>
            <p:nvPr/>
          </p:nvGrpSpPr>
          <p:grpSpPr>
            <a:xfrm>
              <a:off x="5251818" y="2046185"/>
              <a:ext cx="2226955" cy="798150"/>
              <a:chOff x="3726881" y="4381604"/>
              <a:chExt cx="1800281" cy="582829"/>
            </a:xfrm>
          </p:grpSpPr>
          <p:sp>
            <p:nvSpPr>
              <p:cNvPr id="58" name="TextBox 29"/>
              <p:cNvSpPr txBox="1"/>
              <p:nvPr/>
            </p:nvSpPr>
            <p:spPr>
              <a:xfrm>
                <a:off x="3726881" y="4381604"/>
                <a:ext cx="1800281" cy="3820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404040"/>
                    </a:solidFill>
                    <a:effectLst/>
                    <a:uLnTx/>
                    <a:uFillTx/>
                  </a:rPr>
                  <a:t>“Zach </a:t>
                </a:r>
                <a:r>
                  <a:rPr kumimoji="0" lang="en-US" sz="1400" b="0" i="0" u="none" strike="noStrike" kern="0" cap="none" spc="0" normalizeH="0" baseline="0" noProof="0" err="1">
                    <a:ln>
                      <a:noFill/>
                    </a:ln>
                    <a:solidFill>
                      <a:srgbClr val="404040"/>
                    </a:solidFill>
                    <a:effectLst/>
                    <a:uLnTx/>
                    <a:uFillTx/>
                  </a:rPr>
                  <a:t>Dotseth</a:t>
                </a:r>
                <a:r>
                  <a:rPr kumimoji="0" lang="en-US" sz="1400" b="0" i="0" u="none" strike="noStrike" kern="0" cap="none" spc="0" normalizeH="0" baseline="0" noProof="0">
                    <a:ln>
                      <a:noFill/>
                    </a:ln>
                    <a:solidFill>
                      <a:srgbClr val="404040"/>
                    </a:solidFill>
                    <a:effectLst/>
                    <a:uLnTx/>
                    <a:uFillTx/>
                  </a:rPr>
                  <a:t>“, “London”, “Football”,(…)</a:t>
                </a:r>
              </a:p>
            </p:txBody>
          </p:sp>
          <p:sp>
            <p:nvSpPr>
              <p:cNvPr id="59" name="Oval 30"/>
              <p:cNvSpPr/>
              <p:nvPr/>
            </p:nvSpPr>
            <p:spPr bwMode="auto">
              <a:xfrm>
                <a:off x="4478796" y="4812033"/>
                <a:ext cx="148226" cy="1524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50" name="Group 17"/>
            <p:cNvGrpSpPr/>
            <p:nvPr/>
          </p:nvGrpSpPr>
          <p:grpSpPr>
            <a:xfrm>
              <a:off x="7914241" y="1837851"/>
              <a:ext cx="1924998" cy="1006481"/>
              <a:chOff x="2485966" y="4153275"/>
              <a:chExt cx="1556177" cy="734958"/>
            </a:xfrm>
          </p:grpSpPr>
          <p:sp>
            <p:nvSpPr>
              <p:cNvPr id="56" name="TextBox 27"/>
              <p:cNvSpPr txBox="1"/>
              <p:nvPr/>
            </p:nvSpPr>
            <p:spPr>
              <a:xfrm>
                <a:off x="2485966" y="4153275"/>
                <a:ext cx="1556177" cy="53939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404040"/>
                    </a:solidFill>
                    <a:effectLst/>
                    <a:uLnTx/>
                    <a:uFillTx/>
                  </a:rPr>
                  <a:t>"Haroon”, “Eastern Time (US &amp; Canada)”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404040"/>
                    </a:solidFill>
                    <a:effectLst/>
                    <a:uLnTx/>
                    <a:uFillTx/>
                  </a:rPr>
                  <a:t>“</a:t>
                </a:r>
                <a:r>
                  <a:rPr kumimoji="0" lang="en-US" sz="1400" b="0" i="0" u="none" strike="noStrike" kern="0" cap="none" spc="0" normalizeH="0" baseline="0" noProof="0" err="1">
                    <a:ln>
                      <a:noFill/>
                    </a:ln>
                    <a:solidFill>
                      <a:srgbClr val="404040"/>
                    </a:solidFill>
                    <a:effectLst/>
                    <a:uLnTx/>
                    <a:uFillTx/>
                  </a:rPr>
                  <a:t>XBox</a:t>
                </a:r>
                <a:r>
                  <a:rPr kumimoji="0" lang="en-US" sz="1400" b="0" i="0" u="none" strike="noStrike" kern="0" cap="none" spc="0" normalizeH="0" baseline="0" noProof="0">
                    <a:ln>
                      <a:noFill/>
                    </a:ln>
                    <a:solidFill>
                      <a:srgbClr val="404040"/>
                    </a:solidFill>
                    <a:effectLst/>
                    <a:uLnTx/>
                    <a:uFillTx/>
                  </a:rPr>
                  <a:t>”,(…)</a:t>
                </a:r>
              </a:p>
            </p:txBody>
          </p:sp>
          <p:sp>
            <p:nvSpPr>
              <p:cNvPr id="57" name="Oval 28"/>
              <p:cNvSpPr/>
              <p:nvPr/>
            </p:nvSpPr>
            <p:spPr bwMode="auto">
              <a:xfrm>
                <a:off x="2842655" y="4735833"/>
                <a:ext cx="148226" cy="1524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51" name="Group 18"/>
            <p:cNvGrpSpPr/>
            <p:nvPr/>
          </p:nvGrpSpPr>
          <p:grpSpPr>
            <a:xfrm>
              <a:off x="10128189" y="2045354"/>
              <a:ext cx="1424048" cy="799389"/>
              <a:chOff x="3096613" y="4334234"/>
              <a:chExt cx="1151207" cy="583734"/>
            </a:xfrm>
          </p:grpSpPr>
          <p:sp>
            <p:nvSpPr>
              <p:cNvPr id="54" name="TextBox 21"/>
              <p:cNvSpPr txBox="1"/>
              <p:nvPr/>
            </p:nvSpPr>
            <p:spPr>
              <a:xfrm>
                <a:off x="3096613" y="4334234"/>
                <a:ext cx="1151207" cy="3820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404040"/>
                    </a:solidFill>
                    <a:effectLst/>
                    <a:uLnTx/>
                    <a:uFillTx/>
                  </a:rPr>
                  <a:t>"</a:t>
                </a:r>
                <a:r>
                  <a:rPr kumimoji="0" lang="en-US" sz="1400" b="0" i="0" u="none" strike="noStrike" kern="0" cap="none" spc="0" normalizeH="0" baseline="0" noProof="0" err="1">
                    <a:ln>
                      <a:noFill/>
                    </a:ln>
                    <a:solidFill>
                      <a:srgbClr val="404040"/>
                    </a:solidFill>
                    <a:effectLst/>
                    <a:uLnTx/>
                    <a:uFillTx/>
                  </a:rPr>
                  <a:t>XO",”London</a:t>
                </a:r>
                <a:r>
                  <a:rPr kumimoji="0" lang="en-US" sz="1400" b="0" i="0" u="none" strike="noStrike" kern="0" cap="none" spc="0" normalizeH="0" baseline="0" noProof="0">
                    <a:ln>
                      <a:noFill/>
                    </a:ln>
                    <a:solidFill>
                      <a:srgbClr val="40404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404040"/>
                    </a:solidFill>
                    <a:effectLst/>
                    <a:uLnTx/>
                    <a:uFillTx/>
                  </a:rPr>
                  <a:t>“</a:t>
                </a:r>
                <a:r>
                  <a:rPr kumimoji="0" lang="en-US" sz="1400" b="0" i="0" u="none" strike="noStrike" kern="0" cap="none" spc="0" normalizeH="0" baseline="0" noProof="0" err="1">
                    <a:ln>
                      <a:noFill/>
                    </a:ln>
                    <a:solidFill>
                      <a:srgbClr val="404040"/>
                    </a:solidFill>
                    <a:effectLst/>
                    <a:uLnTx/>
                    <a:uFillTx/>
                  </a:rPr>
                  <a:t>XBox</a:t>
                </a:r>
                <a:r>
                  <a:rPr kumimoji="0" lang="en-US" sz="1400" b="0" i="0" u="none" strike="noStrike" kern="0" cap="none" spc="0" normalizeH="0" baseline="0" noProof="0">
                    <a:ln>
                      <a:noFill/>
                    </a:ln>
                    <a:solidFill>
                      <a:srgbClr val="404040"/>
                    </a:solidFill>
                    <a:effectLst/>
                    <a:uLnTx/>
                    <a:uFillTx/>
                  </a:rPr>
                  <a:t>“, (…)</a:t>
                </a:r>
              </a:p>
            </p:txBody>
          </p:sp>
          <p:sp>
            <p:nvSpPr>
              <p:cNvPr id="55" name="Oval 22"/>
              <p:cNvSpPr/>
              <p:nvPr/>
            </p:nvSpPr>
            <p:spPr bwMode="auto">
              <a:xfrm>
                <a:off x="3403284" y="4765568"/>
                <a:ext cx="148226" cy="1524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cxnSp>
          <p:nvCxnSpPr>
            <p:cNvPr id="52" name="Straight Arrow Connector 19"/>
            <p:cNvCxnSpPr/>
            <p:nvPr/>
          </p:nvCxnSpPr>
          <p:spPr>
            <a:xfrm>
              <a:off x="5305541" y="3129251"/>
              <a:ext cx="64260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20"/>
            <p:cNvSpPr txBox="1"/>
            <p:nvPr/>
          </p:nvSpPr>
          <p:spPr>
            <a:xfrm>
              <a:off x="8015753" y="3044776"/>
              <a:ext cx="822982"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404040"/>
                      </a:gs>
                      <a:gs pos="30000">
                        <a:srgbClr val="404040"/>
                      </a:gs>
                    </a:gsLst>
                    <a:lin ang="5400000" scaled="0"/>
                  </a:gradFill>
                  <a:effectLst/>
                  <a:uLnTx/>
                  <a:uFillTx/>
                </a:rPr>
                <a:t>time</a:t>
              </a:r>
            </a:p>
          </p:txBody>
        </p:sp>
      </p:grpSp>
    </p:spTree>
    <p:extLst>
      <p:ext uri="{BB962C8B-B14F-4D97-AF65-F5344CB8AC3E}">
        <p14:creationId xmlns:p14="http://schemas.microsoft.com/office/powerpoint/2010/main" val="135369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334"/>
            <a:ext cx="11889564" cy="917575"/>
          </a:xfrm>
        </p:spPr>
        <p:txBody>
          <a:bodyPr vert="horz" wrap="square" lIns="146304" tIns="91440" rIns="146304" bIns="91440" rtlCol="0" anchor="t">
            <a:noAutofit/>
          </a:bodyPr>
          <a:lstStyle/>
          <a:p>
            <a:r>
              <a:rPr lang="en-US" sz="4800">
                <a:latin typeface="Segoe UI Light" panose="020B0502040204020203" pitchFamily="34" charset="0"/>
                <a:cs typeface="Segoe UI Light" panose="020B0502040204020203" pitchFamily="34" charset="0"/>
              </a:rPr>
              <a:t>Projections</a:t>
            </a:r>
          </a:p>
        </p:txBody>
      </p:sp>
      <p:sp>
        <p:nvSpPr>
          <p:cNvPr id="64" name="Rectangle 63"/>
          <p:cNvSpPr/>
          <p:nvPr/>
        </p:nvSpPr>
        <p:spPr>
          <a:xfrm>
            <a:off x="546379" y="2492822"/>
            <a:ext cx="4809988" cy="224676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tx2">
                    <a:lumMod val="60000"/>
                    <a:lumOff val="40000"/>
                  </a:schemeClr>
                </a:solidFill>
                <a:effectLst/>
                <a:uLnTx/>
                <a:uFillTx/>
                <a:latin typeface="Consolas"/>
              </a:rPr>
              <a:t>SELECT</a:t>
            </a:r>
            <a:r>
              <a:rPr kumimoji="0" lang="en-US" sz="2000" b="0" i="0" u="none" strike="noStrike" kern="0" cap="none" spc="0" normalizeH="0" baseline="0" noProof="0">
                <a:ln>
                  <a:noFill/>
                </a:ln>
                <a:solidFill>
                  <a:srgbClr val="7030A0"/>
                </a:solidFill>
                <a:effectLst/>
                <a:uLnTx/>
                <a:uFillTx/>
                <a:latin typeface="Consolas"/>
              </a:rPr>
              <a:t> </a:t>
            </a:r>
            <a:r>
              <a:rPr kumimoji="0" lang="en-US" sz="2000" b="0" i="0" u="none" strike="noStrike" kern="0" cap="none" spc="0" normalizeH="0" baseline="0" noProof="0" err="1">
                <a:ln>
                  <a:noFill/>
                </a:ln>
                <a:solidFill>
                  <a:sysClr val="windowText" lastClr="000000"/>
                </a:solidFill>
                <a:effectLst/>
                <a:uLnTx/>
                <a:uFillTx/>
                <a:latin typeface="Consolas"/>
              </a:rPr>
              <a:t>CreatedAt</a:t>
            </a:r>
            <a:r>
              <a:rPr kumimoji="0" lang="en-US" sz="2000" b="0" i="0" u="none" strike="noStrike" kern="0" cap="none" spc="0" normalizeH="0" baseline="0" noProof="0">
                <a:ln>
                  <a:noFill/>
                </a:ln>
                <a:solidFill>
                  <a:sysClr val="windowText" lastClr="000000"/>
                </a:solidFill>
                <a:effectLst/>
                <a:uLnTx/>
                <a:uFillTx/>
                <a:latin typeface="Consolas"/>
              </a:rPr>
              <a:t>, </a:t>
            </a:r>
            <a:r>
              <a:rPr kumimoji="0" lang="en-US" sz="2000" b="0" i="0" u="none" strike="noStrike" kern="0" cap="none" spc="0" normalizeH="0" baseline="0" noProof="0" err="1">
                <a:ln>
                  <a:noFill/>
                </a:ln>
                <a:solidFill>
                  <a:sysClr val="windowText" lastClr="000000"/>
                </a:solidFill>
                <a:effectLst/>
                <a:uLnTx/>
                <a:uFillTx/>
                <a:latin typeface="Consolas"/>
              </a:rPr>
              <a:t>UserName</a:t>
            </a:r>
            <a:r>
              <a:rPr kumimoji="0" lang="en-US" sz="2000" b="0" i="0" u="none" strike="noStrike" kern="0" cap="none" spc="0" normalizeH="0" baseline="0" noProof="0">
                <a:ln>
                  <a:noFill/>
                </a:ln>
                <a:solidFill>
                  <a:sysClr val="windowText" lastClr="000000"/>
                </a:solidFill>
                <a:effectLst/>
                <a:uLnTx/>
                <a:uFillTx/>
                <a:latin typeface="Consola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Consolas"/>
              </a:rPr>
              <a:t>   Language=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Consolas"/>
              </a:rPr>
              <a:t>   </a:t>
            </a:r>
            <a:r>
              <a:rPr kumimoji="0" lang="en-US" sz="2000" b="0" i="0" u="none" strike="noStrike" kern="0" cap="none" spc="0" normalizeH="0" baseline="0" noProof="0">
                <a:ln>
                  <a:noFill/>
                </a:ln>
                <a:solidFill>
                  <a:schemeClr val="tx2">
                    <a:lumMod val="60000"/>
                    <a:lumOff val="40000"/>
                  </a:schemeClr>
                </a:solidFill>
                <a:effectLst/>
                <a:uLnTx/>
                <a:uFillTx/>
                <a:latin typeface="Consolas"/>
              </a:rPr>
              <a:t>CASE</a:t>
            </a:r>
            <a:r>
              <a:rPr kumimoji="0" lang="en-US" sz="2000" b="0" i="0" u="none" strike="noStrike" kern="0" cap="none" spc="0" normalizeH="0" baseline="0" noProof="0">
                <a:ln>
                  <a:noFill/>
                </a:ln>
                <a:solidFill>
                  <a:sysClr val="windowText" lastClr="000000"/>
                </a:solidFill>
                <a:effectLst/>
                <a:uLnTx/>
                <a:uFillTx/>
                <a:latin typeface="Consolas"/>
              </a:rPr>
              <a:t> Language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Consolas"/>
              </a:rPr>
              <a:t>	</a:t>
            </a:r>
            <a:r>
              <a:rPr kumimoji="0" lang="en-US" sz="2000" b="0" i="0" u="none" strike="noStrike" kern="0" cap="none" spc="0" normalizeH="0" baseline="0" noProof="0">
                <a:ln>
                  <a:noFill/>
                </a:ln>
                <a:solidFill>
                  <a:schemeClr val="tx2">
                    <a:lumMod val="60000"/>
                    <a:lumOff val="40000"/>
                  </a:schemeClr>
                </a:solidFill>
                <a:effectLst/>
                <a:uLnTx/>
                <a:uFillTx/>
                <a:latin typeface="Consolas"/>
              </a:rPr>
              <a:t>WHEN</a:t>
            </a:r>
            <a:r>
              <a:rPr kumimoji="0" lang="en-US" sz="2000" b="0" i="0" u="none" strike="noStrike" kern="0" cap="none" spc="0" normalizeH="0" baseline="0" noProof="0">
                <a:ln>
                  <a:noFill/>
                </a:ln>
                <a:solidFill>
                  <a:sysClr val="windowText" lastClr="000000"/>
                </a:solidFill>
                <a:effectLst/>
                <a:uLnTx/>
                <a:uFillTx/>
                <a:latin typeface="Consolas"/>
              </a:rPr>
              <a:t> '</a:t>
            </a:r>
            <a:r>
              <a:rPr kumimoji="0" lang="en-US" sz="2000" b="0" i="0" u="none" strike="noStrike" kern="0" cap="none" spc="0" normalizeH="0" baseline="0" noProof="0" err="1">
                <a:ln>
                  <a:noFill/>
                </a:ln>
                <a:solidFill>
                  <a:sysClr val="windowText" lastClr="000000"/>
                </a:solidFill>
                <a:effectLst/>
                <a:uLnTx/>
                <a:uFillTx/>
                <a:latin typeface="Consolas"/>
              </a:rPr>
              <a:t>en</a:t>
            </a:r>
            <a:r>
              <a:rPr kumimoji="0" lang="en-US" sz="2000" b="0" i="0" u="none" strike="noStrike" kern="0" cap="none" spc="0" normalizeH="0" baseline="0" noProof="0">
                <a:ln>
                  <a:noFill/>
                </a:ln>
                <a:solidFill>
                  <a:sysClr val="windowText" lastClr="000000"/>
                </a:solidFill>
                <a:effectLst/>
                <a:uLnTx/>
                <a:uFillTx/>
                <a:latin typeface="Consolas"/>
              </a:rPr>
              <a:t>' </a:t>
            </a:r>
            <a:r>
              <a:rPr kumimoji="0" lang="en-US" sz="2000" b="0" i="0" u="none" strike="noStrike" kern="0" cap="none" spc="0" normalizeH="0" baseline="0" noProof="0">
                <a:ln>
                  <a:noFill/>
                </a:ln>
                <a:solidFill>
                  <a:schemeClr val="tx2">
                    <a:lumMod val="60000"/>
                    <a:lumOff val="40000"/>
                  </a:schemeClr>
                </a:solidFill>
                <a:effectLst/>
                <a:uLnTx/>
                <a:uFillTx/>
                <a:latin typeface="Consolas"/>
              </a:rPr>
              <a:t>THEN</a:t>
            </a:r>
            <a:r>
              <a:rPr kumimoji="0" lang="en-US" sz="2000" b="0" i="0" u="none" strike="noStrike" kern="0" cap="none" spc="0" normalizeH="0" baseline="0" noProof="0">
                <a:ln>
                  <a:noFill/>
                </a:ln>
                <a:solidFill>
                  <a:sysClr val="windowText" lastClr="000000"/>
                </a:solidFill>
                <a:effectLst/>
                <a:uLnTx/>
                <a:uFillTx/>
                <a:latin typeface="Consolas"/>
              </a:rPr>
              <a:t> 'English'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Consolas"/>
              </a:rPr>
              <a:t>	</a:t>
            </a:r>
            <a:r>
              <a:rPr kumimoji="0" lang="en-US" sz="2000" b="0" i="0" u="none" strike="noStrike" kern="0" cap="none" spc="0" normalizeH="0" baseline="0" noProof="0">
                <a:ln>
                  <a:noFill/>
                </a:ln>
                <a:solidFill>
                  <a:schemeClr val="tx2">
                    <a:lumMod val="60000"/>
                    <a:lumOff val="40000"/>
                  </a:schemeClr>
                </a:solidFill>
                <a:effectLst/>
                <a:uLnTx/>
                <a:uFillTx/>
                <a:latin typeface="Consolas"/>
              </a:rPr>
              <a:t>ELSE</a:t>
            </a:r>
            <a:r>
              <a:rPr kumimoji="0" lang="en-US" sz="2000" b="0" i="0" u="none" strike="noStrike" kern="0" cap="none" spc="0" normalizeH="0" baseline="0" noProof="0">
                <a:ln>
                  <a:noFill/>
                </a:ln>
                <a:solidFill>
                  <a:sysClr val="windowText" lastClr="000000"/>
                </a:solidFill>
                <a:effectLst/>
                <a:uLnTx/>
                <a:uFillTx/>
                <a:latin typeface="Consolas"/>
              </a:rPr>
              <a:t> 'Non English'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latin typeface="Consolas"/>
              </a:rPr>
              <a:t>   </a:t>
            </a:r>
            <a:r>
              <a:rPr kumimoji="0" lang="en-US" sz="2000" b="0" i="0" u="none" strike="noStrike" kern="0" cap="none" spc="0" normalizeH="0" baseline="0" noProof="0">
                <a:ln>
                  <a:noFill/>
                </a:ln>
                <a:solidFill>
                  <a:schemeClr val="tx2">
                    <a:lumMod val="60000"/>
                    <a:lumOff val="40000"/>
                  </a:schemeClr>
                </a:solidFill>
                <a:effectLst/>
                <a:uLnTx/>
                <a:uFillTx/>
                <a:latin typeface="Consolas"/>
              </a:rPr>
              <a:t>END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tx2">
                    <a:lumMod val="60000"/>
                    <a:lumOff val="40000"/>
                  </a:schemeClr>
                </a:solidFill>
                <a:effectLst/>
                <a:uLnTx/>
                <a:uFillTx/>
                <a:latin typeface="Consolas"/>
              </a:rPr>
              <a:t>FROM</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err="1">
                <a:ln>
                  <a:noFill/>
                </a:ln>
                <a:solidFill>
                  <a:schemeClr val="tx2">
                    <a:lumMod val="75000"/>
                  </a:schemeClr>
                </a:solidFill>
                <a:effectLst/>
                <a:uLnTx/>
                <a:uFillTx/>
                <a:latin typeface="Consolas"/>
              </a:rPr>
              <a:t>InputStream</a:t>
            </a:r>
            <a:r>
              <a:rPr kumimoji="0" lang="en-US" sz="2000" b="0" i="0" u="none" strike="noStrike" kern="0" cap="none" spc="0" normalizeH="0" baseline="0" noProof="0">
                <a:ln>
                  <a:noFill/>
                </a:ln>
                <a:solidFill>
                  <a:schemeClr val="tx2">
                    <a:lumMod val="60000"/>
                    <a:lumOff val="40000"/>
                  </a:schemeClr>
                </a:solidFill>
                <a:effectLst/>
                <a:uLnTx/>
                <a:uFillTx/>
                <a:latin typeface="Consolas"/>
              </a:rPr>
              <a:t> </a:t>
            </a:r>
            <a:endParaRPr kumimoji="0" lang="en-US" sz="2000" b="0" i="0" u="none" strike="noStrike" kern="0" cap="none" spc="0" normalizeH="0" baseline="0" noProof="0">
              <a:ln>
                <a:noFill/>
              </a:ln>
              <a:solidFill>
                <a:sysClr val="windowText" lastClr="000000"/>
              </a:solidFill>
              <a:effectLst/>
              <a:uLnTx/>
              <a:uFillTx/>
              <a:latin typeface="Consolas"/>
            </a:endParaRPr>
          </a:p>
        </p:txBody>
      </p:sp>
      <p:sp>
        <p:nvSpPr>
          <p:cNvPr id="30" name="TextBox 29"/>
          <p:cNvSpPr txBox="1"/>
          <p:nvPr/>
        </p:nvSpPr>
        <p:spPr>
          <a:xfrm>
            <a:off x="360181" y="1095380"/>
            <a:ext cx="908517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a:ln>
                  <a:noFill/>
                </a:ln>
                <a:solidFill>
                  <a:srgbClr val="7FBA00"/>
                </a:solidFill>
                <a:effectLst/>
                <a:uLnTx/>
                <a:uFillTx/>
              </a:rPr>
              <a:t>Tell me the time, user name and if the language is English or not</a:t>
            </a:r>
          </a:p>
        </p:txBody>
      </p:sp>
      <p:grpSp>
        <p:nvGrpSpPr>
          <p:cNvPr id="5" name="Group 4"/>
          <p:cNvGrpSpPr/>
          <p:nvPr/>
        </p:nvGrpSpPr>
        <p:grpSpPr>
          <a:xfrm>
            <a:off x="5251817" y="4000927"/>
            <a:ext cx="6644478" cy="913698"/>
            <a:chOff x="5251817" y="4000927"/>
            <a:chExt cx="6644478" cy="913698"/>
          </a:xfrm>
        </p:grpSpPr>
        <p:grpSp>
          <p:nvGrpSpPr>
            <p:cNvPr id="70" name="Group 69"/>
            <p:cNvGrpSpPr/>
            <p:nvPr/>
          </p:nvGrpSpPr>
          <p:grpSpPr>
            <a:xfrm>
              <a:off x="5251817" y="4000927"/>
              <a:ext cx="5430590" cy="913698"/>
              <a:chOff x="2115615" y="2911684"/>
              <a:chExt cx="4603239" cy="913698"/>
            </a:xfrm>
          </p:grpSpPr>
          <p:sp>
            <p:nvSpPr>
              <p:cNvPr id="48" name="TextBox 47"/>
              <p:cNvSpPr txBox="1"/>
              <p:nvPr/>
            </p:nvSpPr>
            <p:spPr>
              <a:xfrm>
                <a:off x="2115615" y="2911684"/>
                <a:ext cx="194509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"2014-11-04T23:55:10",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“Zach </a:t>
                </a:r>
                <a:r>
                  <a:rPr kumimoji="0" lang="en-US" sz="1400" b="0" i="0" u="none" strike="noStrike" kern="0" cap="none" spc="0" normalizeH="0" baseline="0" noProof="0" err="1">
                    <a:ln>
                      <a:noFill/>
                    </a:ln>
                    <a:solidFill>
                      <a:sysClr val="windowText" lastClr="000000"/>
                    </a:solidFill>
                    <a:effectLst/>
                    <a:uLnTx/>
                    <a:uFillTx/>
                  </a:rPr>
                  <a:t>Dotseth</a:t>
                </a:r>
                <a:r>
                  <a:rPr kumimoji="0" lang="en-US" sz="1400" b="0" i="0" u="none" strike="noStrike" kern="0" cap="none" spc="0" normalizeH="0" baseline="0" noProof="0">
                    <a:ln>
                      <a:noFill/>
                    </a:ln>
                    <a:solidFill>
                      <a:sysClr val="windowText" lastClr="000000"/>
                    </a:solidFill>
                    <a:effectLst/>
                    <a:uLnTx/>
                    <a:uFillTx/>
                  </a:rPr>
                  <a:t>“, “English”</a:t>
                </a:r>
                <a:endParaRPr kumimoji="0" lang="en-US" sz="1400" b="0" i="0" u="none" strike="noStrike" kern="0" cap="none" spc="0" normalizeH="0" baseline="0" noProof="0">
                  <a:ln>
                    <a:noFill/>
                  </a:ln>
                  <a:solidFill>
                    <a:schemeClr val="accent5"/>
                  </a:solidFill>
                  <a:effectLst/>
                  <a:uLnTx/>
                  <a:uFillTx/>
                </a:endParaRPr>
              </a:p>
            </p:txBody>
          </p:sp>
          <p:sp>
            <p:nvSpPr>
              <p:cNvPr id="67" name="Oval 66"/>
              <p:cNvSpPr/>
              <p:nvPr/>
            </p:nvSpPr>
            <p:spPr bwMode="auto">
              <a:xfrm>
                <a:off x="2904034" y="367298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68" name="Oval 67"/>
              <p:cNvSpPr/>
              <p:nvPr/>
            </p:nvSpPr>
            <p:spPr bwMode="auto">
              <a:xfrm>
                <a:off x="4733151" y="3671317"/>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69" name="Oval 68"/>
              <p:cNvSpPr/>
              <p:nvPr/>
            </p:nvSpPr>
            <p:spPr bwMode="auto">
              <a:xfrm>
                <a:off x="6570628" y="3671317"/>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sp>
          <p:nvSpPr>
            <p:cNvPr id="36" name="TextBox 35"/>
            <p:cNvSpPr txBox="1"/>
            <p:nvPr/>
          </p:nvSpPr>
          <p:spPr>
            <a:xfrm>
              <a:off x="7483677" y="4000927"/>
              <a:ext cx="222695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“2014-11-04T23:55:11", "Haroon“ , “Non English”</a:t>
              </a:r>
            </a:p>
          </p:txBody>
        </p:sp>
        <p:sp>
          <p:nvSpPr>
            <p:cNvPr id="37" name="TextBox 36"/>
            <p:cNvSpPr txBox="1"/>
            <p:nvPr/>
          </p:nvSpPr>
          <p:spPr>
            <a:xfrm>
              <a:off x="9669340" y="4000927"/>
              <a:ext cx="222695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"2014-11-04T23:55:12", "XO”, “English”</a:t>
              </a:r>
            </a:p>
          </p:txBody>
        </p:sp>
      </p:grpSp>
      <p:grpSp>
        <p:nvGrpSpPr>
          <p:cNvPr id="4" name="Group 3"/>
          <p:cNvGrpSpPr/>
          <p:nvPr/>
        </p:nvGrpSpPr>
        <p:grpSpPr>
          <a:xfrm>
            <a:off x="5251818" y="2046182"/>
            <a:ext cx="6644478" cy="1543359"/>
            <a:chOff x="5251818" y="2046182"/>
            <a:chExt cx="6644478" cy="1543359"/>
          </a:xfrm>
        </p:grpSpPr>
        <p:grpSp>
          <p:nvGrpSpPr>
            <p:cNvPr id="65" name="Group 64"/>
            <p:cNvGrpSpPr/>
            <p:nvPr/>
          </p:nvGrpSpPr>
          <p:grpSpPr>
            <a:xfrm>
              <a:off x="5251818" y="2046185"/>
              <a:ext cx="2226955" cy="798150"/>
              <a:chOff x="3726881" y="4381604"/>
              <a:chExt cx="1800281" cy="582829"/>
            </a:xfrm>
          </p:grpSpPr>
          <p:sp>
            <p:nvSpPr>
              <p:cNvPr id="32" name="TextBox 31"/>
              <p:cNvSpPr txBox="1"/>
              <p:nvPr/>
            </p:nvSpPr>
            <p:spPr>
              <a:xfrm>
                <a:off x="3726881" y="4381604"/>
                <a:ext cx="1800281" cy="3820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"2014-11-04T23:55:10", “Zach </a:t>
                </a:r>
                <a:r>
                  <a:rPr kumimoji="0" lang="en-US" sz="1400" b="0" i="0" u="none" strike="noStrike" kern="0" cap="none" spc="0" normalizeH="0" baseline="0" noProof="0" err="1">
                    <a:ln>
                      <a:noFill/>
                    </a:ln>
                    <a:solidFill>
                      <a:sysClr val="windowText" lastClr="000000"/>
                    </a:solidFill>
                    <a:effectLst/>
                    <a:uLnTx/>
                    <a:uFillTx/>
                  </a:rPr>
                  <a:t>Dotseth</a:t>
                </a:r>
                <a:r>
                  <a:rPr kumimoji="0" lang="en-US" sz="1400" b="0" i="0" u="none" strike="noStrike" kern="0" cap="none" spc="0" normalizeH="0" baseline="0" noProof="0">
                    <a:ln>
                      <a:noFill/>
                    </a:ln>
                    <a:solidFill>
                      <a:sysClr val="windowText" lastClr="000000"/>
                    </a:solidFill>
                    <a:effectLst/>
                    <a:uLnTx/>
                    <a:uFillTx/>
                  </a:rPr>
                  <a:t>“, “</a:t>
                </a:r>
                <a:r>
                  <a:rPr kumimoji="0" lang="en-US" sz="1400" b="0" i="0" u="none" strike="noStrike" kern="0" cap="none" spc="0" normalizeH="0" baseline="0" noProof="0" err="1">
                    <a:ln>
                      <a:noFill/>
                    </a:ln>
                    <a:solidFill>
                      <a:sysClr val="windowText" lastClr="000000"/>
                    </a:solidFill>
                    <a:effectLst/>
                    <a:uLnTx/>
                    <a:uFillTx/>
                  </a:rPr>
                  <a:t>en</a:t>
                </a:r>
                <a:r>
                  <a:rPr kumimoji="0" lang="en-US" sz="1400" b="0" i="0" u="none" strike="noStrike" kern="0" cap="none" spc="0" normalizeH="0" baseline="0" noProof="0">
                    <a:ln>
                      <a:noFill/>
                    </a:ln>
                    <a:solidFill>
                      <a:sysClr val="windowText" lastClr="000000"/>
                    </a:solidFill>
                    <a:effectLst/>
                    <a:uLnTx/>
                    <a:uFillTx/>
                  </a:rPr>
                  <a:t>”, (…)</a:t>
                </a:r>
              </a:p>
            </p:txBody>
          </p:sp>
          <p:sp>
            <p:nvSpPr>
              <p:cNvPr id="56" name="Oval 55"/>
              <p:cNvSpPr/>
              <p:nvPr/>
            </p:nvSpPr>
            <p:spPr bwMode="auto">
              <a:xfrm>
                <a:off x="4478796" y="4812033"/>
                <a:ext cx="148226" cy="1524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24" name="Group 23"/>
            <p:cNvGrpSpPr/>
            <p:nvPr/>
          </p:nvGrpSpPr>
          <p:grpSpPr>
            <a:xfrm>
              <a:off x="7479204" y="2046182"/>
              <a:ext cx="2226955" cy="798151"/>
              <a:chOff x="2134282" y="4305403"/>
              <a:chExt cx="1800281" cy="582830"/>
            </a:xfrm>
          </p:grpSpPr>
          <p:sp>
            <p:nvSpPr>
              <p:cNvPr id="25" name="TextBox 24"/>
              <p:cNvSpPr txBox="1"/>
              <p:nvPr/>
            </p:nvSpPr>
            <p:spPr>
              <a:xfrm>
                <a:off x="2134282" y="4305403"/>
                <a:ext cx="1800281" cy="3820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“2014-11-04T23:55:11", "Haroon”, “</a:t>
                </a:r>
                <a:r>
                  <a:rPr kumimoji="0" lang="en-US" sz="1400" b="0" i="0" u="none" strike="noStrike" kern="0" cap="none" spc="0" normalizeH="0" baseline="0" noProof="0" err="1">
                    <a:ln>
                      <a:noFill/>
                    </a:ln>
                    <a:solidFill>
                      <a:sysClr val="windowText" lastClr="000000"/>
                    </a:solidFill>
                    <a:effectLst/>
                    <a:uLnTx/>
                    <a:uFillTx/>
                  </a:rPr>
                  <a:t>pk</a:t>
                </a:r>
                <a:r>
                  <a:rPr kumimoji="0" lang="en-US" sz="1400" b="0" i="0" u="none" strike="noStrike" kern="0" cap="none" spc="0" normalizeH="0" baseline="0" noProof="0">
                    <a:ln>
                      <a:noFill/>
                    </a:ln>
                    <a:solidFill>
                      <a:sysClr val="windowText" lastClr="000000"/>
                    </a:solidFill>
                    <a:effectLst/>
                    <a:uLnTx/>
                    <a:uFillTx/>
                  </a:rPr>
                  <a:t>", (…)</a:t>
                </a:r>
              </a:p>
            </p:txBody>
          </p:sp>
          <p:sp>
            <p:nvSpPr>
              <p:cNvPr id="26" name="Oval 25"/>
              <p:cNvSpPr/>
              <p:nvPr/>
            </p:nvSpPr>
            <p:spPr bwMode="auto">
              <a:xfrm>
                <a:off x="2842655" y="4735833"/>
                <a:ext cx="148226" cy="1524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28" name="Group 27"/>
            <p:cNvGrpSpPr/>
            <p:nvPr/>
          </p:nvGrpSpPr>
          <p:grpSpPr>
            <a:xfrm>
              <a:off x="9669341" y="2065383"/>
              <a:ext cx="2226955" cy="779361"/>
              <a:chOff x="2725679" y="4348859"/>
              <a:chExt cx="1800281" cy="569109"/>
            </a:xfrm>
          </p:grpSpPr>
          <p:sp>
            <p:nvSpPr>
              <p:cNvPr id="29" name="TextBox 28"/>
              <p:cNvSpPr txBox="1"/>
              <p:nvPr/>
            </p:nvSpPr>
            <p:spPr>
              <a:xfrm>
                <a:off x="2725679" y="4348859"/>
                <a:ext cx="1800281" cy="3820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rPr>
                  <a:t>"2014-11-04T23:55:12", "XO", “</a:t>
                </a:r>
                <a:r>
                  <a:rPr kumimoji="0" lang="en-US" sz="1400" b="0" i="0" u="none" strike="noStrike" kern="0" cap="none" spc="0" normalizeH="0" baseline="0" noProof="0" err="1">
                    <a:ln>
                      <a:noFill/>
                    </a:ln>
                    <a:solidFill>
                      <a:sysClr val="windowText" lastClr="000000"/>
                    </a:solidFill>
                    <a:effectLst/>
                    <a:uLnTx/>
                    <a:uFillTx/>
                  </a:rPr>
                  <a:t>en</a:t>
                </a:r>
                <a:r>
                  <a:rPr kumimoji="0" lang="en-US" sz="1400" b="0" i="0" u="none" strike="noStrike" kern="0" cap="none" spc="0" normalizeH="0" baseline="0" noProof="0">
                    <a:ln>
                      <a:noFill/>
                    </a:ln>
                    <a:solidFill>
                      <a:sysClr val="windowText" lastClr="000000"/>
                    </a:solidFill>
                    <a:effectLst/>
                    <a:uLnTx/>
                    <a:uFillTx/>
                  </a:rPr>
                  <a:t>“, (…)</a:t>
                </a:r>
              </a:p>
            </p:txBody>
          </p:sp>
          <p:sp>
            <p:nvSpPr>
              <p:cNvPr id="31" name="Oval 30"/>
              <p:cNvSpPr/>
              <p:nvPr/>
            </p:nvSpPr>
            <p:spPr bwMode="auto">
              <a:xfrm>
                <a:off x="3403284" y="4765568"/>
                <a:ext cx="148226" cy="1524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cxnSp>
          <p:nvCxnSpPr>
            <p:cNvPr id="38" name="Straight Arrow Connector 37"/>
            <p:cNvCxnSpPr/>
            <p:nvPr/>
          </p:nvCxnSpPr>
          <p:spPr>
            <a:xfrm>
              <a:off x="5305541" y="3129251"/>
              <a:ext cx="64260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015753" y="3044776"/>
              <a:ext cx="822982"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time</a:t>
              </a:r>
            </a:p>
          </p:txBody>
        </p:sp>
      </p:grpSp>
    </p:spTree>
    <p:extLst>
      <p:ext uri="{BB962C8B-B14F-4D97-AF65-F5344CB8AC3E}">
        <p14:creationId xmlns:p14="http://schemas.microsoft.com/office/powerpoint/2010/main" val="41566484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919"/>
            <a:ext cx="11889564" cy="917575"/>
          </a:xfrm>
        </p:spPr>
        <p:txBody>
          <a:bodyPr/>
          <a:lstStyle/>
          <a:p>
            <a:r>
              <a:rPr lang="en-US" sz="4800" spc="0">
                <a:latin typeface="Segoe UI Light" panose="020B0502040204020203" pitchFamily="34" charset="0"/>
                <a:cs typeface="Segoe UI Light" panose="020B0502040204020203" pitchFamily="34" charset="0"/>
              </a:rPr>
              <a:t>Windowing Concepts</a:t>
            </a:r>
          </a:p>
        </p:txBody>
      </p:sp>
      <p:sp>
        <p:nvSpPr>
          <p:cNvPr id="50" name="TextBox 49"/>
          <p:cNvSpPr txBox="1"/>
          <p:nvPr/>
        </p:nvSpPr>
        <p:spPr>
          <a:xfrm>
            <a:off x="733743" y="1322176"/>
            <a:ext cx="6906891" cy="1415772"/>
          </a:xfrm>
          <a:prstGeom prst="rect">
            <a:avLst/>
          </a:prstGeom>
          <a:noFill/>
        </p:spPr>
        <p:txBody>
          <a:bodyPr wrap="none" lIns="0" tIns="0" rIns="0" bIns="0" rtlCol="0">
            <a:spAutoFit/>
          </a:bodyPr>
          <a:lstStyle/>
          <a:p>
            <a:pPr marL="349724" marR="0" lvl="0" indent="-349724"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400" b="0" i="0" u="none" strike="noStrike" kern="0" cap="none" spc="0" normalizeH="0" baseline="0" noProof="0">
                <a:ln>
                  <a:noFill/>
                </a:ln>
                <a:solidFill>
                  <a:sysClr val="windowText" lastClr="000000"/>
                </a:solidFill>
                <a:effectLst/>
                <a:uLnTx/>
                <a:uFillTx/>
              </a:rPr>
              <a:t>Windows can be – Hopping, Sliding or Tumbling</a:t>
            </a:r>
          </a:p>
          <a:p>
            <a:pPr marL="349724" marR="0" lvl="0" indent="-349724"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400" b="0" i="0" u="none" strike="noStrike" kern="0" cap="none" spc="0" normalizeH="0" baseline="0" noProof="0">
                <a:ln>
                  <a:noFill/>
                </a:ln>
                <a:solidFill>
                  <a:sysClr val="windowText" lastClr="000000"/>
                </a:solidFill>
                <a:effectLst/>
                <a:uLnTx/>
                <a:uFillTx/>
              </a:rPr>
              <a:t>Windows are fixed length</a:t>
            </a:r>
          </a:p>
          <a:p>
            <a:pPr marL="349724" marR="0" lvl="0" indent="-349724"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400" b="0" i="0" u="none" strike="noStrike" kern="0" cap="none" spc="0" normalizeH="0" baseline="0" noProof="0">
                <a:ln>
                  <a:noFill/>
                </a:ln>
                <a:solidFill>
                  <a:sysClr val="windowText" lastClr="000000"/>
                </a:solidFill>
                <a:effectLst/>
                <a:uLnTx/>
                <a:uFillTx/>
              </a:rPr>
              <a:t>Must be used in a GROUP BY clause</a:t>
            </a:r>
          </a:p>
        </p:txBody>
      </p:sp>
      <p:grpSp>
        <p:nvGrpSpPr>
          <p:cNvPr id="3" name="Group 2"/>
          <p:cNvGrpSpPr/>
          <p:nvPr/>
        </p:nvGrpSpPr>
        <p:grpSpPr>
          <a:xfrm>
            <a:off x="2954332" y="3432467"/>
            <a:ext cx="6591071" cy="2548183"/>
            <a:chOff x="87362" y="3124646"/>
            <a:chExt cx="6591071" cy="2548183"/>
          </a:xfrm>
        </p:grpSpPr>
        <p:sp>
          <p:nvSpPr>
            <p:cNvPr id="5" name="Rectangle 4"/>
            <p:cNvSpPr/>
            <p:nvPr/>
          </p:nvSpPr>
          <p:spPr bwMode="auto">
            <a:xfrm>
              <a:off x="958126"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chemeClr val="bg1"/>
                  </a:solidFill>
                  <a:effectLst/>
                  <a:uLnTx/>
                  <a:uFillTx/>
                  <a:latin typeface="Segoe UI Light" panose="020B0502040204020203" pitchFamily="34" charset="0"/>
                </a:rPr>
                <a:t>1</a:t>
              </a:r>
            </a:p>
          </p:txBody>
        </p:sp>
        <p:sp>
          <p:nvSpPr>
            <p:cNvPr id="7" name="Rectangle 6"/>
            <p:cNvSpPr/>
            <p:nvPr/>
          </p:nvSpPr>
          <p:spPr bwMode="auto">
            <a:xfrm>
              <a:off x="1286696"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chemeClr val="bg1"/>
                  </a:solidFill>
                  <a:effectLst/>
                  <a:uLnTx/>
                  <a:uFillTx/>
                  <a:latin typeface="Segoe UI Light" panose="020B0502040204020203" pitchFamily="34" charset="0"/>
                </a:rPr>
                <a:t>5</a:t>
              </a:r>
            </a:p>
          </p:txBody>
        </p:sp>
        <p:sp>
          <p:nvSpPr>
            <p:cNvPr id="8" name="Rectangle 7"/>
            <p:cNvSpPr/>
            <p:nvPr/>
          </p:nvSpPr>
          <p:spPr bwMode="auto">
            <a:xfrm>
              <a:off x="1865841"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chemeClr val="bg1"/>
                  </a:solidFill>
                  <a:effectLst/>
                  <a:uLnTx/>
                  <a:uFillTx/>
                  <a:latin typeface="Segoe UI Light" panose="020B0502040204020203" pitchFamily="34" charset="0"/>
                </a:rPr>
                <a:t>4</a:t>
              </a:r>
            </a:p>
          </p:txBody>
        </p:sp>
        <p:sp>
          <p:nvSpPr>
            <p:cNvPr id="10" name="Rectangle 9"/>
            <p:cNvSpPr/>
            <p:nvPr/>
          </p:nvSpPr>
          <p:spPr bwMode="auto">
            <a:xfrm>
              <a:off x="2483318"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chemeClr val="bg1"/>
                  </a:solidFill>
                  <a:effectLst/>
                  <a:uLnTx/>
                  <a:uFillTx/>
                  <a:latin typeface="Segoe UI Light" panose="020B0502040204020203" pitchFamily="34" charset="0"/>
                </a:rPr>
                <a:t>2</a:t>
              </a:r>
            </a:p>
          </p:txBody>
        </p:sp>
        <p:sp>
          <p:nvSpPr>
            <p:cNvPr id="11" name="Rectangle 10"/>
            <p:cNvSpPr/>
            <p:nvPr/>
          </p:nvSpPr>
          <p:spPr bwMode="auto">
            <a:xfrm>
              <a:off x="2183095"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chemeClr val="bg1"/>
                  </a:solidFill>
                  <a:effectLst/>
                  <a:uLnTx/>
                  <a:uFillTx/>
                  <a:latin typeface="Segoe UI Light" panose="020B0502040204020203" pitchFamily="34" charset="0"/>
                </a:rPr>
                <a:t>6</a:t>
              </a:r>
            </a:p>
          </p:txBody>
        </p:sp>
        <p:sp>
          <p:nvSpPr>
            <p:cNvPr id="12" name="Rectangle 11"/>
            <p:cNvSpPr/>
            <p:nvPr/>
          </p:nvSpPr>
          <p:spPr bwMode="auto">
            <a:xfrm>
              <a:off x="3889674"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chemeClr val="bg1"/>
                  </a:solidFill>
                  <a:effectLst/>
                  <a:uLnTx/>
                  <a:uFillTx/>
                  <a:latin typeface="Segoe UI Light" panose="020B0502040204020203" pitchFamily="34" charset="0"/>
                </a:rPr>
                <a:t>8</a:t>
              </a:r>
            </a:p>
          </p:txBody>
        </p:sp>
        <p:sp>
          <p:nvSpPr>
            <p:cNvPr id="13" name="Rectangle 12"/>
            <p:cNvSpPr/>
            <p:nvPr/>
          </p:nvSpPr>
          <p:spPr bwMode="auto">
            <a:xfrm>
              <a:off x="4202674"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chemeClr val="bg1"/>
                  </a:solidFill>
                  <a:effectLst/>
                  <a:uLnTx/>
                  <a:uFillTx/>
                  <a:latin typeface="Segoe UI Light" panose="020B0502040204020203" pitchFamily="34" charset="0"/>
                </a:rPr>
                <a:t>6</a:t>
              </a:r>
            </a:p>
          </p:txBody>
        </p:sp>
        <p:sp>
          <p:nvSpPr>
            <p:cNvPr id="14" name="Rectangle 13"/>
            <p:cNvSpPr/>
            <p:nvPr/>
          </p:nvSpPr>
          <p:spPr bwMode="auto">
            <a:xfrm>
              <a:off x="4941550" y="378458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chemeClr val="bg1"/>
                  </a:solidFill>
                  <a:effectLst/>
                  <a:uLnTx/>
                  <a:uFillTx/>
                  <a:latin typeface="Segoe UI Light" panose="020B0502040204020203" pitchFamily="34" charset="0"/>
                </a:rPr>
                <a:t>4</a:t>
              </a:r>
            </a:p>
          </p:txBody>
        </p:sp>
        <p:cxnSp>
          <p:nvCxnSpPr>
            <p:cNvPr id="36" name="Straight Arrow Connector 35"/>
            <p:cNvCxnSpPr>
              <a:stCxn id="15" idx="6"/>
            </p:cNvCxnSpPr>
            <p:nvPr/>
          </p:nvCxnSpPr>
          <p:spPr>
            <a:xfrm>
              <a:off x="879643" y="4188060"/>
              <a:ext cx="4937058"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46461" y="4375843"/>
              <a:ext cx="130870" cy="21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t1</a:t>
              </a:r>
            </a:p>
          </p:txBody>
        </p:sp>
        <p:sp>
          <p:nvSpPr>
            <p:cNvPr id="40" name="TextBox 39"/>
            <p:cNvSpPr txBox="1"/>
            <p:nvPr/>
          </p:nvSpPr>
          <p:spPr>
            <a:xfrm>
              <a:off x="1727147" y="4375843"/>
              <a:ext cx="130870" cy="21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t2</a:t>
              </a:r>
            </a:p>
          </p:txBody>
        </p:sp>
        <p:sp>
          <p:nvSpPr>
            <p:cNvPr id="44" name="TextBox 43"/>
            <p:cNvSpPr txBox="1"/>
            <p:nvPr/>
          </p:nvSpPr>
          <p:spPr>
            <a:xfrm>
              <a:off x="4626889" y="4375843"/>
              <a:ext cx="130870" cy="21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t5</a:t>
              </a:r>
            </a:p>
          </p:txBody>
        </p:sp>
        <p:sp>
          <p:nvSpPr>
            <p:cNvPr id="45" name="TextBox 44"/>
            <p:cNvSpPr txBox="1"/>
            <p:nvPr/>
          </p:nvSpPr>
          <p:spPr>
            <a:xfrm>
              <a:off x="5382801" y="4375843"/>
              <a:ext cx="130870" cy="21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t6</a:t>
              </a:r>
            </a:p>
          </p:txBody>
        </p:sp>
        <p:sp>
          <p:nvSpPr>
            <p:cNvPr id="47" name="TextBox 46"/>
            <p:cNvSpPr txBox="1"/>
            <p:nvPr/>
          </p:nvSpPr>
          <p:spPr>
            <a:xfrm>
              <a:off x="2700816" y="4375843"/>
              <a:ext cx="130870" cy="21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t3</a:t>
              </a:r>
            </a:p>
          </p:txBody>
        </p:sp>
        <p:sp>
          <p:nvSpPr>
            <p:cNvPr id="48" name="TextBox 47"/>
            <p:cNvSpPr txBox="1"/>
            <p:nvPr/>
          </p:nvSpPr>
          <p:spPr>
            <a:xfrm>
              <a:off x="3663852" y="4375843"/>
              <a:ext cx="130870" cy="21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t4</a:t>
              </a:r>
            </a:p>
          </p:txBody>
        </p:sp>
        <p:sp>
          <p:nvSpPr>
            <p:cNvPr id="49" name="TextBox 48"/>
            <p:cNvSpPr txBox="1"/>
            <p:nvPr/>
          </p:nvSpPr>
          <p:spPr>
            <a:xfrm>
              <a:off x="5876813" y="4035189"/>
              <a:ext cx="391582" cy="25115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71" normalizeH="0" baseline="0" noProof="0">
                  <a:ln>
                    <a:noFill/>
                  </a:ln>
                  <a:solidFill>
                    <a:schemeClr val="tx2"/>
                  </a:solidFill>
                  <a:effectLst/>
                  <a:uLnTx/>
                  <a:uFillTx/>
                  <a:latin typeface="Segoe UI Light" panose="020B0502040204020203" pitchFamily="34" charset="0"/>
                </a:rPr>
                <a:t>Time</a:t>
              </a:r>
            </a:p>
          </p:txBody>
        </p:sp>
        <p:cxnSp>
          <p:nvCxnSpPr>
            <p:cNvPr id="58" name="Straight Connector 57"/>
            <p:cNvCxnSpPr/>
            <p:nvPr/>
          </p:nvCxnSpPr>
          <p:spPr>
            <a:xfrm rot="5400000">
              <a:off x="316364" y="3627608"/>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2269002" y="3666467"/>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4182782" y="3676181"/>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416550" y="3193391"/>
              <a:ext cx="698204" cy="21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Window 1</a:t>
              </a:r>
            </a:p>
          </p:txBody>
        </p:sp>
        <p:sp>
          <p:nvSpPr>
            <p:cNvPr id="62" name="TextBox 61"/>
            <p:cNvSpPr txBox="1"/>
            <p:nvPr/>
          </p:nvSpPr>
          <p:spPr>
            <a:xfrm>
              <a:off x="3328300" y="3193391"/>
              <a:ext cx="698204" cy="21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Window 2</a:t>
              </a:r>
            </a:p>
          </p:txBody>
        </p:sp>
        <p:sp>
          <p:nvSpPr>
            <p:cNvPr id="63" name="TextBox 62"/>
            <p:cNvSpPr txBox="1"/>
            <p:nvPr/>
          </p:nvSpPr>
          <p:spPr>
            <a:xfrm>
              <a:off x="5300991" y="3193391"/>
              <a:ext cx="698204" cy="21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Window 3</a:t>
              </a:r>
            </a:p>
          </p:txBody>
        </p:sp>
        <p:cxnSp>
          <p:nvCxnSpPr>
            <p:cNvPr id="64" name="Straight Connector 63"/>
            <p:cNvCxnSpPr/>
            <p:nvPr/>
          </p:nvCxnSpPr>
          <p:spPr>
            <a:xfrm flipH="1">
              <a:off x="2168390"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4121689" y="3302078"/>
              <a:ext cx="545819" cy="235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6102811"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809554" y="3297221"/>
              <a:ext cx="479159" cy="12075"/>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723335"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2259287" y="4705931"/>
              <a:ext cx="1005924"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4173067" y="4696216"/>
              <a:ext cx="1005924"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7362" y="4812009"/>
              <a:ext cx="1343294" cy="44822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Aggregate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 Function (Sum)</a:t>
              </a:r>
            </a:p>
          </p:txBody>
        </p:sp>
        <p:sp>
          <p:nvSpPr>
            <p:cNvPr id="85" name="Rectangle 84"/>
            <p:cNvSpPr/>
            <p:nvPr/>
          </p:nvSpPr>
          <p:spPr bwMode="auto">
            <a:xfrm>
              <a:off x="2572814" y="5382946"/>
              <a:ext cx="398299" cy="289883"/>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chemeClr val="bg1"/>
                  </a:solidFill>
                  <a:effectLst/>
                  <a:uLnTx/>
                  <a:uFillTx/>
                  <a:latin typeface="Segoe UI Light" panose="020B0502040204020203" pitchFamily="34" charset="0"/>
                </a:rPr>
                <a:t>18</a:t>
              </a:r>
            </a:p>
          </p:txBody>
        </p:sp>
        <p:sp>
          <p:nvSpPr>
            <p:cNvPr id="87" name="Rectangle 86"/>
            <p:cNvSpPr/>
            <p:nvPr/>
          </p:nvSpPr>
          <p:spPr bwMode="auto">
            <a:xfrm>
              <a:off x="4469433" y="5382946"/>
              <a:ext cx="396149" cy="289883"/>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chemeClr val="bg1"/>
                  </a:solidFill>
                  <a:effectLst/>
                  <a:uLnTx/>
                  <a:uFillTx/>
                  <a:latin typeface="Segoe UI Light" panose="020B0502040204020203" pitchFamily="34" charset="0"/>
                </a:rPr>
                <a:t>14</a:t>
              </a:r>
            </a:p>
          </p:txBody>
        </p:sp>
        <p:cxnSp>
          <p:nvCxnSpPr>
            <p:cNvPr id="92" name="Straight Connector 91"/>
            <p:cNvCxnSpPr/>
            <p:nvPr/>
          </p:nvCxnSpPr>
          <p:spPr>
            <a:xfrm flipV="1">
              <a:off x="866631" y="3297221"/>
              <a:ext cx="479159" cy="12075"/>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25321" y="5426342"/>
              <a:ext cx="968470" cy="219740"/>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71" normalizeH="0" baseline="0" noProof="0">
                  <a:ln>
                    <a:noFill/>
                  </a:ln>
                  <a:solidFill>
                    <a:schemeClr val="tx2"/>
                  </a:solidFill>
                  <a:effectLst/>
                  <a:uLnTx/>
                  <a:uFillTx/>
                  <a:latin typeface="Segoe UI Light" panose="020B0502040204020203" pitchFamily="34" charset="0"/>
                </a:rPr>
                <a:t>Output Events</a:t>
              </a:r>
            </a:p>
          </p:txBody>
        </p:sp>
        <p:sp>
          <p:nvSpPr>
            <p:cNvPr id="15" name="Oval 14"/>
            <p:cNvSpPr/>
            <p:nvPr/>
          </p:nvSpPr>
          <p:spPr bwMode="auto">
            <a:xfrm>
              <a:off x="759010"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latin typeface="Segoe UI Light" panose="020B0502040204020203" pitchFamily="34" charset="0"/>
              </a:endParaRPr>
            </a:p>
          </p:txBody>
        </p:sp>
        <p:sp>
          <p:nvSpPr>
            <p:cNvPr id="20" name="Oval 19"/>
            <p:cNvSpPr/>
            <p:nvPr/>
          </p:nvSpPr>
          <p:spPr bwMode="auto">
            <a:xfrm>
              <a:off x="2708936"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latin typeface="Segoe UI Light" panose="020B0502040204020203" pitchFamily="34" charset="0"/>
              </a:endParaRPr>
            </a:p>
          </p:txBody>
        </p:sp>
        <p:sp>
          <p:nvSpPr>
            <p:cNvPr id="22" name="Oval 21"/>
            <p:cNvSpPr/>
            <p:nvPr/>
          </p:nvSpPr>
          <p:spPr bwMode="auto">
            <a:xfrm>
              <a:off x="1734998"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latin typeface="Segoe UI Light" panose="020B0502040204020203" pitchFamily="34" charset="0"/>
              </a:endParaRPr>
            </a:p>
          </p:txBody>
        </p:sp>
        <p:sp>
          <p:nvSpPr>
            <p:cNvPr id="25" name="Oval 24"/>
            <p:cNvSpPr/>
            <p:nvPr/>
          </p:nvSpPr>
          <p:spPr bwMode="auto">
            <a:xfrm>
              <a:off x="5423701"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latin typeface="Segoe UI Light" panose="020B0502040204020203" pitchFamily="34" charset="0"/>
              </a:endParaRPr>
            </a:p>
          </p:txBody>
        </p:sp>
        <p:sp>
          <p:nvSpPr>
            <p:cNvPr id="26" name="Oval 25"/>
            <p:cNvSpPr/>
            <p:nvPr/>
          </p:nvSpPr>
          <p:spPr bwMode="auto">
            <a:xfrm>
              <a:off x="4626889"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latin typeface="Segoe UI Light" panose="020B0502040204020203" pitchFamily="34" charset="0"/>
              </a:endParaRPr>
            </a:p>
          </p:txBody>
        </p:sp>
        <p:sp>
          <p:nvSpPr>
            <p:cNvPr id="28" name="Oval 27"/>
            <p:cNvSpPr/>
            <p:nvPr/>
          </p:nvSpPr>
          <p:spPr bwMode="auto">
            <a:xfrm>
              <a:off x="3650901"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latin typeface="Segoe UI Light" panose="020B0502040204020203" pitchFamily="34" charset="0"/>
              </a:endParaRPr>
            </a:p>
          </p:txBody>
        </p:sp>
      </p:grpSp>
    </p:spTree>
    <p:extLst>
      <p:ext uri="{BB962C8B-B14F-4D97-AF65-F5344CB8AC3E}">
        <p14:creationId xmlns:p14="http://schemas.microsoft.com/office/powerpoint/2010/main" val="26931239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685" y="-9211"/>
            <a:ext cx="11889564" cy="917575"/>
          </a:xfrm>
        </p:spPr>
        <p:txBody>
          <a:bodyPr vert="horz" wrap="square" lIns="146304" tIns="91440" rIns="146304" bIns="91440" rtlCol="0" anchor="t">
            <a:noAutofit/>
          </a:bodyPr>
          <a:lstStyle/>
          <a:p>
            <a:r>
              <a:rPr lang="en-US" sz="4800">
                <a:latin typeface="Segoe UI Light" panose="020B0502040204020203" pitchFamily="34" charset="0"/>
                <a:cs typeface="Segoe UI Light" panose="020B0502040204020203" pitchFamily="34" charset="0"/>
              </a:rPr>
              <a:t>Tumbling Windows</a:t>
            </a:r>
          </a:p>
        </p:txBody>
      </p:sp>
      <p:sp>
        <p:nvSpPr>
          <p:cNvPr id="4" name="Rectangle 3"/>
          <p:cNvSpPr/>
          <p:nvPr/>
        </p:nvSpPr>
        <p:spPr>
          <a:xfrm>
            <a:off x="200536" y="5311338"/>
            <a:ext cx="10363200" cy="122617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chemeClr val="tx2">
                    <a:lumMod val="60000"/>
                    <a:lumOff val="40000"/>
                  </a:schemeClr>
                </a:solidFill>
                <a:effectLst/>
                <a:uLnTx/>
                <a:uFillTx/>
                <a:latin typeface="Consolas"/>
              </a:rPr>
              <a:t>SELECT </a:t>
            </a:r>
            <a:r>
              <a:rPr kumimoji="0" lang="en-US" sz="2400" b="0" i="0" u="none" strike="noStrike" kern="0" cap="none" spc="0" normalizeH="0" baseline="0" noProof="0" err="1">
                <a:ln>
                  <a:noFill/>
                </a:ln>
                <a:solidFill>
                  <a:sysClr val="windowText" lastClr="000000"/>
                </a:solidFill>
                <a:effectLst/>
                <a:uLnTx/>
                <a:uFillTx/>
                <a:latin typeface="Consolas"/>
              </a:rPr>
              <a:t>TimeZone</a:t>
            </a:r>
            <a:r>
              <a:rPr kumimoji="0" lang="en-US" sz="2400" b="0" i="0" u="none" strike="noStrike" kern="0" cap="none" spc="0" normalizeH="0" baseline="0" noProof="0">
                <a:ln>
                  <a:noFill/>
                </a:ln>
                <a:solidFill>
                  <a:sysClr val="windowText" lastClr="000000"/>
                </a:solidFill>
                <a:effectLst/>
                <a:uLnTx/>
                <a:uFillTx/>
                <a:latin typeface="Consolas"/>
              </a:rPr>
              <a:t>, </a:t>
            </a:r>
            <a:r>
              <a:rPr kumimoji="0" lang="en-US" sz="2400" b="0" i="0" u="none" strike="noStrike" kern="0" cap="none" spc="0" normalizeH="0" baseline="0" noProof="0">
                <a:ln>
                  <a:noFill/>
                </a:ln>
                <a:solidFill>
                  <a:srgbClr val="7030A0"/>
                </a:solidFill>
                <a:effectLst/>
                <a:uLnTx/>
                <a:uFillTx/>
                <a:latin typeface="Consolas"/>
              </a:rPr>
              <a:t>COUNT</a:t>
            </a:r>
            <a:r>
              <a:rPr kumimoji="0" lang="en-US" sz="2400" b="0" i="0" u="none" strike="noStrike" kern="0" cap="none" spc="0" normalizeH="0" baseline="0" noProof="0">
                <a:ln>
                  <a:noFill/>
                </a:ln>
                <a:solidFill>
                  <a:sysClr val="windowText" lastClr="000000"/>
                </a:solidFill>
                <a:effectLst/>
                <a:uLnTx/>
                <a:uFillTx/>
                <a:latin typeface="Consolas"/>
              </a:rPr>
              <a:t>(*) AS Count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chemeClr val="tx2">
                    <a:lumMod val="60000"/>
                    <a:lumOff val="40000"/>
                  </a:schemeClr>
                </a:solidFill>
                <a:effectLst/>
                <a:uLnTx/>
                <a:uFillTx/>
                <a:latin typeface="Consolas"/>
              </a:rPr>
              <a:t>FROM</a:t>
            </a:r>
            <a:r>
              <a:rPr kumimoji="0" lang="en-US" sz="2400" b="0" i="0" u="none" strike="noStrike" kern="0" cap="none" spc="0" normalizeH="0" baseline="0" noProof="0">
                <a:ln>
                  <a:noFill/>
                </a:ln>
                <a:solidFill>
                  <a:schemeClr val="tx2">
                    <a:lumMod val="75000"/>
                  </a:schemeClr>
                </a:solidFill>
                <a:effectLst/>
                <a:uLnTx/>
                <a:uFillTx/>
                <a:latin typeface="Consolas"/>
              </a:rPr>
              <a:t> </a:t>
            </a:r>
            <a:r>
              <a:rPr lang="en-US" sz="2400" kern="0" err="1">
                <a:solidFill>
                  <a:sysClr val="windowText" lastClr="000000"/>
                </a:solidFill>
                <a:latin typeface="Consolas"/>
              </a:rPr>
              <a:t>InputStrea</a:t>
            </a:r>
            <a:r>
              <a:rPr kumimoji="0" lang="en-US" sz="2400" b="0" i="0" u="none" strike="noStrike" kern="0" cap="none" spc="0" normalizeH="0" baseline="0" noProof="0">
                <a:ln>
                  <a:noFill/>
                </a:ln>
                <a:solidFill>
                  <a:sysClr val="windowText" lastClr="000000"/>
                </a:solidFill>
                <a:effectLst/>
                <a:uLnTx/>
                <a:uFillTx/>
                <a:latin typeface="Consolas"/>
              </a:rPr>
              <a:t>m </a:t>
            </a:r>
            <a:r>
              <a:rPr kumimoji="0" lang="en-US" sz="2400" b="0" i="0" u="none" strike="noStrike" kern="0" cap="none" spc="0" normalizeH="0" baseline="0" noProof="0">
                <a:ln>
                  <a:noFill/>
                </a:ln>
                <a:solidFill>
                  <a:schemeClr val="tx2">
                    <a:lumMod val="60000"/>
                    <a:lumOff val="40000"/>
                  </a:schemeClr>
                </a:solidFill>
                <a:effectLst/>
                <a:uLnTx/>
                <a:uFillTx/>
                <a:latin typeface="Consolas"/>
              </a:rPr>
              <a:t>TIMESTAMP</a:t>
            </a:r>
            <a:r>
              <a:rPr kumimoji="0" lang="en-US" sz="2400" b="0" i="0" u="none" strike="noStrike" kern="0" cap="none" spc="0" normalizeH="0" baseline="0" noProof="0">
                <a:ln>
                  <a:noFill/>
                </a:ln>
                <a:solidFill>
                  <a:schemeClr val="tx2">
                    <a:lumMod val="75000"/>
                  </a:schemeClr>
                </a:solidFill>
                <a:effectLst/>
                <a:uLnTx/>
                <a:uFillTx/>
                <a:latin typeface="Consolas"/>
              </a:rPr>
              <a:t> </a:t>
            </a:r>
            <a:r>
              <a:rPr kumimoji="0" lang="en-US" sz="2400" b="0" i="0" u="none" strike="noStrike" kern="0" cap="none" spc="0" normalizeH="0" baseline="0" noProof="0">
                <a:ln>
                  <a:noFill/>
                </a:ln>
                <a:solidFill>
                  <a:schemeClr val="tx2">
                    <a:lumMod val="60000"/>
                    <a:lumOff val="40000"/>
                  </a:schemeClr>
                </a:solidFill>
                <a:effectLst/>
                <a:uLnTx/>
                <a:uFillTx/>
                <a:latin typeface="Consolas"/>
              </a:rPr>
              <a:t>BY</a:t>
            </a:r>
            <a:r>
              <a:rPr kumimoji="0" lang="en-US" sz="2400" b="0" i="0" u="none" strike="noStrike" kern="0" cap="none" spc="0" normalizeH="0" baseline="0" noProof="0">
                <a:ln>
                  <a:noFill/>
                </a:ln>
                <a:solidFill>
                  <a:schemeClr val="tx2">
                    <a:lumMod val="75000"/>
                  </a:schemeClr>
                </a:solidFill>
                <a:effectLst/>
                <a:uLnTx/>
                <a:uFillTx/>
                <a:latin typeface="Consolas"/>
              </a:rPr>
              <a:t> </a:t>
            </a:r>
            <a:r>
              <a:rPr kumimoji="0" lang="en-US" sz="2400" b="0" i="0" u="none" strike="noStrike" kern="0" cap="none" spc="0" normalizeH="0" baseline="0" noProof="0" err="1">
                <a:ln>
                  <a:noFill/>
                </a:ln>
                <a:solidFill>
                  <a:sysClr val="windowText" lastClr="000000"/>
                </a:solidFill>
                <a:effectLst/>
                <a:uLnTx/>
                <a:uFillTx/>
                <a:latin typeface="Consolas"/>
              </a:rPr>
              <a:t>CreatedAt</a:t>
            </a:r>
            <a:r>
              <a:rPr kumimoji="0" lang="en-US" sz="2400" b="0" i="0" u="none" strike="noStrike" kern="0" cap="none" spc="0" normalizeH="0" baseline="0" noProof="0">
                <a:ln>
                  <a:noFill/>
                </a:ln>
                <a:solidFill>
                  <a:schemeClr val="tx2">
                    <a:lumMod val="60000"/>
                    <a:lumOff val="40000"/>
                  </a:schemeClr>
                </a:solidFill>
                <a:effectLst/>
                <a:uLnTx/>
                <a:uFillTx/>
                <a:latin typeface="Consolas"/>
              </a:rPr>
              <a:t> </a:t>
            </a:r>
            <a:endParaRPr kumimoji="0" lang="en-US" sz="2400" b="0" i="0" u="none" strike="noStrike" kern="0" cap="none" spc="0" normalizeH="0" baseline="0" noProof="0">
              <a:ln>
                <a:noFill/>
              </a:ln>
              <a:solidFill>
                <a:sysClr val="windowText" lastClr="000000"/>
              </a:solidFill>
              <a:effectLst/>
              <a:uLnTx/>
              <a:uFillTx/>
              <a:latin typeface="Consolas"/>
            </a:endParaRPr>
          </a:p>
          <a:p>
            <a:pPr marL="0" marR="0" lvl="0" indent="0" defTabSz="914400" eaLnBrk="1" fontAlgn="auto" latinLnBrk="0" hangingPunct="1">
              <a:lnSpc>
                <a:spcPct val="107000"/>
              </a:lnSpc>
              <a:spcBef>
                <a:spcPts val="0"/>
              </a:spcBef>
              <a:spcAft>
                <a:spcPts val="800"/>
              </a:spcAft>
              <a:buClrTx/>
              <a:buSzTx/>
              <a:buFontTx/>
              <a:buNone/>
              <a:tabLst/>
              <a:defRPr/>
            </a:pPr>
            <a:r>
              <a:rPr kumimoji="0" lang="en-US" sz="2400" b="0" i="0" u="none" strike="noStrike" kern="0" cap="none" spc="0" normalizeH="0" baseline="0" noProof="0">
                <a:ln>
                  <a:noFill/>
                </a:ln>
                <a:solidFill>
                  <a:schemeClr val="tx2">
                    <a:lumMod val="60000"/>
                    <a:lumOff val="40000"/>
                  </a:schemeClr>
                </a:solidFill>
                <a:effectLst/>
                <a:uLnTx/>
                <a:uFillTx/>
                <a:latin typeface="Consolas"/>
              </a:rPr>
              <a:t>GROUP</a:t>
            </a:r>
            <a:r>
              <a:rPr kumimoji="0" lang="en-US" sz="2400" b="0" i="0" u="none" strike="noStrike" kern="0" cap="none" spc="0" normalizeH="0" baseline="0" noProof="0">
                <a:ln>
                  <a:noFill/>
                </a:ln>
                <a:solidFill>
                  <a:schemeClr val="tx2">
                    <a:lumMod val="75000"/>
                  </a:schemeClr>
                </a:solidFill>
                <a:effectLst/>
                <a:uLnTx/>
                <a:uFillTx/>
                <a:latin typeface="Consolas"/>
              </a:rPr>
              <a:t> </a:t>
            </a:r>
            <a:r>
              <a:rPr kumimoji="0" lang="en-US" sz="2400" b="0" i="0" u="none" strike="noStrike" kern="0" cap="none" spc="0" normalizeH="0" baseline="0" noProof="0">
                <a:ln>
                  <a:noFill/>
                </a:ln>
                <a:solidFill>
                  <a:schemeClr val="tx2">
                    <a:lumMod val="60000"/>
                    <a:lumOff val="40000"/>
                  </a:schemeClr>
                </a:solidFill>
                <a:effectLst/>
                <a:uLnTx/>
                <a:uFillTx/>
                <a:latin typeface="Consolas"/>
              </a:rPr>
              <a:t>BY</a:t>
            </a:r>
            <a:r>
              <a:rPr kumimoji="0" lang="en-US" sz="2400" b="0" i="0" u="none" strike="noStrike" kern="0" cap="none" spc="0" normalizeH="0" baseline="0" noProof="0">
                <a:ln>
                  <a:noFill/>
                </a:ln>
                <a:solidFill>
                  <a:sysClr val="windowText" lastClr="000000"/>
                </a:solidFill>
                <a:effectLst/>
                <a:uLnTx/>
                <a:uFillTx/>
                <a:latin typeface="Consolas"/>
              </a:rPr>
              <a:t> </a:t>
            </a:r>
            <a:r>
              <a:rPr kumimoji="0" lang="en-US" sz="2400" b="0" i="0" u="none" strike="noStrike" kern="0" cap="none" spc="0" normalizeH="0" baseline="0" noProof="0" err="1">
                <a:ln>
                  <a:noFill/>
                </a:ln>
                <a:solidFill>
                  <a:sysClr val="windowText" lastClr="000000"/>
                </a:solidFill>
                <a:effectLst/>
                <a:uLnTx/>
                <a:uFillTx/>
                <a:latin typeface="Consolas"/>
              </a:rPr>
              <a:t>TimeZone</a:t>
            </a:r>
            <a:r>
              <a:rPr kumimoji="0" lang="en-US" sz="2400" b="0" i="0" u="none" strike="noStrike" kern="0" cap="none" spc="0" normalizeH="0" baseline="0" noProof="0">
                <a:ln>
                  <a:noFill/>
                </a:ln>
                <a:solidFill>
                  <a:sysClr val="windowText" lastClr="000000"/>
                </a:solidFill>
                <a:effectLst/>
                <a:uLnTx/>
                <a:uFillTx/>
                <a:latin typeface="Consolas"/>
              </a:rPr>
              <a:t>,</a:t>
            </a:r>
            <a:r>
              <a:rPr kumimoji="0" lang="en-US" sz="2400" b="0" i="0" u="none" strike="noStrike" kern="0" cap="none" spc="0" normalizeH="0" baseline="0" noProof="0">
                <a:ln>
                  <a:noFill/>
                </a:ln>
                <a:solidFill>
                  <a:schemeClr val="tx2">
                    <a:lumMod val="75000"/>
                  </a:schemeClr>
                </a:solidFill>
                <a:effectLst/>
                <a:uLnTx/>
                <a:uFillTx/>
                <a:latin typeface="Consolas"/>
              </a:rPr>
              <a:t> </a:t>
            </a:r>
            <a:r>
              <a:rPr kumimoji="0" lang="en-US" sz="2400" b="0" i="0" u="none" strike="noStrike" kern="0" cap="none" spc="0" normalizeH="0" baseline="0" noProof="0" err="1">
                <a:ln>
                  <a:noFill/>
                </a:ln>
                <a:solidFill>
                  <a:srgbClr val="7030A0"/>
                </a:solidFill>
                <a:effectLst/>
                <a:uLnTx/>
                <a:uFillTx/>
                <a:latin typeface="Consolas"/>
              </a:rPr>
              <a:t>TumblingWindow</a:t>
            </a:r>
            <a:r>
              <a:rPr kumimoji="0" lang="en-US" sz="2400" b="0" i="0" u="none" strike="noStrike" kern="0" cap="none" spc="0" normalizeH="0" baseline="0" noProof="0">
                <a:ln>
                  <a:noFill/>
                </a:ln>
                <a:solidFill>
                  <a:sysClr val="windowText" lastClr="000000"/>
                </a:solidFill>
                <a:effectLst/>
                <a:uLnTx/>
                <a:uFillTx/>
                <a:latin typeface="Consolas"/>
              </a:rPr>
              <a:t>(second,10)</a:t>
            </a:r>
            <a:r>
              <a:rPr kumimoji="0" lang="en-US" sz="2400" b="1" i="0" u="none" strike="noStrike" kern="0" cap="none" spc="0" normalizeH="0" baseline="0" noProof="0">
                <a:ln>
                  <a:noFill/>
                </a:ln>
                <a:solidFill>
                  <a:srgbClr val="7030A0"/>
                </a:solidFill>
                <a:effectLst/>
                <a:uLnTx/>
                <a:uFillTx/>
                <a:latin typeface="Consolas"/>
              </a:rPr>
              <a:t> </a:t>
            </a:r>
            <a:endParaRPr kumimoji="0" lang="en-US" sz="2400" b="0" i="0" u="none" strike="noStrike" kern="0" cap="none" spc="0" normalizeH="0" baseline="0" noProof="0">
              <a:ln>
                <a:noFill/>
              </a:ln>
              <a:solidFill>
                <a:sysClr val="windowText" lastClr="000000"/>
              </a:solidFill>
              <a:effectLst/>
              <a:uLnTx/>
              <a:uFillTx/>
              <a:latin typeface="Consolas"/>
            </a:endParaRPr>
          </a:p>
        </p:txBody>
      </p:sp>
      <p:sp>
        <p:nvSpPr>
          <p:cNvPr id="6" name="Rectangle 5"/>
          <p:cNvSpPr/>
          <p:nvPr/>
        </p:nvSpPr>
        <p:spPr>
          <a:xfrm>
            <a:off x="456124" y="1163794"/>
            <a:ext cx="4275529" cy="1200329"/>
          </a:xfrm>
          <a:prstGeom prst="rect">
            <a:avLst/>
          </a:prstGeom>
        </p:spPr>
        <p:txBody>
          <a:bodyPr wrap="none">
            <a:spAutoFit/>
          </a:bodyPr>
          <a:lstStyle/>
          <a:p>
            <a:pPr lvl="0" defTabSz="914400">
              <a:defRPr/>
            </a:pPr>
            <a:r>
              <a:rPr lang="en-US" sz="2400" kern="0">
                <a:solidFill>
                  <a:srgbClr val="92D050"/>
                </a:solidFill>
                <a:ea typeface="Times New Roman" panose="02020603050405020304" pitchFamily="18" charset="0"/>
                <a:cs typeface="Times New Roman" panose="02020603050405020304" pitchFamily="18" charset="0"/>
              </a:rPr>
              <a:t>Every </a:t>
            </a:r>
            <a:r>
              <a:rPr lang="en-US" sz="2400" u="sng" kern="0">
                <a:solidFill>
                  <a:srgbClr val="92D050"/>
                </a:solidFill>
                <a:ea typeface="Times New Roman" panose="02020603050405020304" pitchFamily="18" charset="0"/>
                <a:cs typeface="Times New Roman" panose="02020603050405020304" pitchFamily="18" charset="0"/>
              </a:rPr>
              <a:t>10 seconds </a:t>
            </a:r>
            <a:r>
              <a:rPr lang="en-US" sz="2400" kern="0">
                <a:solidFill>
                  <a:srgbClr val="92D050"/>
                </a:solidFill>
                <a:ea typeface="Times New Roman" panose="02020603050405020304" pitchFamily="18" charset="0"/>
                <a:cs typeface="Times New Roman" panose="02020603050405020304" pitchFamily="18" charset="0"/>
              </a:rPr>
              <a:t>give me the </a:t>
            </a:r>
          </a:p>
          <a:p>
            <a:pPr lvl="0" defTabSz="914400">
              <a:defRPr/>
            </a:pPr>
            <a:r>
              <a:rPr lang="en-US" sz="2400" kern="0">
                <a:solidFill>
                  <a:srgbClr val="92D050"/>
                </a:solidFill>
                <a:ea typeface="Times New Roman" panose="02020603050405020304" pitchFamily="18" charset="0"/>
                <a:cs typeface="Times New Roman" panose="02020603050405020304" pitchFamily="18" charset="0"/>
              </a:rPr>
              <a:t>count of tweets over the last </a:t>
            </a:r>
          </a:p>
          <a:p>
            <a:pPr lvl="0" defTabSz="914400">
              <a:defRPr/>
            </a:pPr>
            <a:r>
              <a:rPr lang="en-US" sz="2400" u="sng" kern="0">
                <a:solidFill>
                  <a:srgbClr val="92D050"/>
                </a:solidFill>
                <a:ea typeface="Times New Roman" panose="02020603050405020304" pitchFamily="18" charset="0"/>
                <a:cs typeface="Times New Roman" panose="02020603050405020304" pitchFamily="18" charset="0"/>
              </a:rPr>
              <a:t>10 seconds</a:t>
            </a:r>
            <a:endParaRPr lang="en-US" sz="2400" u="sng" kern="0">
              <a:solidFill>
                <a:srgbClr val="92D050"/>
              </a:solidFill>
            </a:endParaRPr>
          </a:p>
        </p:txBody>
      </p:sp>
      <p:grpSp>
        <p:nvGrpSpPr>
          <p:cNvPr id="8" name="Group 7"/>
          <p:cNvGrpSpPr/>
          <p:nvPr/>
        </p:nvGrpSpPr>
        <p:grpSpPr>
          <a:xfrm>
            <a:off x="6065837" y="2125662"/>
            <a:ext cx="6033672" cy="2751068"/>
            <a:chOff x="302422" y="1412770"/>
            <a:chExt cx="6545428" cy="3252944"/>
          </a:xfrm>
        </p:grpSpPr>
        <p:sp>
          <p:nvSpPr>
            <p:cNvPr id="9" name="Rounded Rectangle 8"/>
            <p:cNvSpPr/>
            <p:nvPr/>
          </p:nvSpPr>
          <p:spPr bwMode="auto">
            <a:xfrm>
              <a:off x="362738" y="3474950"/>
              <a:ext cx="1947944" cy="408014"/>
            </a:xfrm>
            <a:prstGeom prst="round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0"/>
              <a:ext cx="77365" cy="19213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0</a:t>
              </a:r>
            </a:p>
          </p:txBody>
        </p:sp>
        <p:sp>
          <p:nvSpPr>
            <p:cNvPr id="20" name="TextBox 19"/>
            <p:cNvSpPr txBox="1"/>
            <p:nvPr/>
          </p:nvSpPr>
          <p:spPr>
            <a:xfrm>
              <a:off x="1251131" y="2798180"/>
              <a:ext cx="82289" cy="222752"/>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5</a:t>
              </a:r>
            </a:p>
          </p:txBody>
        </p:sp>
        <p:sp>
          <p:nvSpPr>
            <p:cNvPr id="21" name="TextBox 20"/>
            <p:cNvSpPr txBox="1"/>
            <p:nvPr/>
          </p:nvSpPr>
          <p:spPr>
            <a:xfrm>
              <a:off x="4150873" y="2798180"/>
              <a:ext cx="164575" cy="222752"/>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20</a:t>
              </a:r>
            </a:p>
          </p:txBody>
        </p:sp>
        <p:sp>
          <p:nvSpPr>
            <p:cNvPr id="22" name="TextBox 21"/>
            <p:cNvSpPr txBox="1"/>
            <p:nvPr/>
          </p:nvSpPr>
          <p:spPr>
            <a:xfrm>
              <a:off x="2224800" y="2798180"/>
              <a:ext cx="164575" cy="222752"/>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10</a:t>
              </a:r>
            </a:p>
          </p:txBody>
        </p:sp>
        <p:sp>
          <p:nvSpPr>
            <p:cNvPr id="23" name="TextBox 22"/>
            <p:cNvSpPr txBox="1"/>
            <p:nvPr/>
          </p:nvSpPr>
          <p:spPr>
            <a:xfrm>
              <a:off x="3187836" y="2798180"/>
              <a:ext cx="164575" cy="222752"/>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15</a:t>
              </a:r>
            </a:p>
          </p:txBody>
        </p:sp>
        <p:sp>
          <p:nvSpPr>
            <p:cNvPr id="24" name="TextBox 23"/>
            <p:cNvSpPr txBox="1"/>
            <p:nvPr/>
          </p:nvSpPr>
          <p:spPr>
            <a:xfrm>
              <a:off x="6304874" y="2865446"/>
              <a:ext cx="542976" cy="593954"/>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71" normalizeH="0" baseline="0" noProof="0">
                  <a:ln>
                    <a:noFill/>
                  </a:ln>
                  <a:solidFill>
                    <a:schemeClr val="tx1">
                      <a:lumMod val="50000"/>
                    </a:schemeClr>
                  </a:solidFill>
                  <a:effectLst/>
                  <a:uLnTx/>
                  <a:uFillTx/>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71" normalizeH="0" baseline="0" noProof="0">
                  <a:ln>
                    <a:noFill/>
                  </a:ln>
                  <a:solidFill>
                    <a:schemeClr val="tx1">
                      <a:lumMod val="50000"/>
                    </a:schemeClr>
                  </a:solidFill>
                  <a:effectLst/>
                  <a:uLnTx/>
                  <a:uFillTx/>
                </a:rPr>
                <a:t> (</a:t>
              </a:r>
              <a:r>
                <a:rPr kumimoji="0" lang="en-US" sz="1632" b="0" i="0" u="none" strike="noStrike" kern="0" cap="none" spc="-71" normalizeH="0" baseline="0" noProof="0" err="1">
                  <a:ln>
                    <a:noFill/>
                  </a:ln>
                  <a:solidFill>
                    <a:schemeClr val="tx1">
                      <a:lumMod val="50000"/>
                    </a:schemeClr>
                  </a:solidFill>
                  <a:effectLst/>
                  <a:uLnTx/>
                  <a:uFillTx/>
                </a:rPr>
                <a:t>secs</a:t>
              </a:r>
              <a:r>
                <a:rPr kumimoji="0" lang="en-US" sz="1632" b="0" i="0" u="none" strike="noStrike" kern="0" cap="none" spc="-71" normalizeH="0" baseline="0" noProof="0">
                  <a:ln>
                    <a:noFill/>
                  </a:ln>
                  <a:solidFill>
                    <a:schemeClr val="tx1">
                      <a:lumMod val="50000"/>
                    </a:schemeClr>
                  </a:solidFill>
                  <a:effectLst/>
                  <a:uLnTx/>
                  <a:uFillTx/>
                </a:rPr>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lumMod val="95000"/>
                    </a:schemeClr>
                  </a:solidFill>
                  <a:effectLst/>
                  <a:uLnTx/>
                  <a:uFillTx/>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lumMod val="95000"/>
                    </a:schemeClr>
                  </a:solidFill>
                  <a:effectLst/>
                  <a:uLnTx/>
                  <a:uFillTx/>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lumMod val="95000"/>
                    </a:schemeClr>
                  </a:solidFill>
                  <a:effectLst/>
                  <a:uLnTx/>
                  <a:uFillTx/>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lumMod val="95000"/>
                    </a:schemeClr>
                  </a:solidFill>
                  <a:effectLst/>
                  <a:uLnTx/>
                  <a:uFillTx/>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lumMod val="95000"/>
                    </a:schemeClr>
                  </a:solidFill>
                  <a:effectLst/>
                  <a:uLnTx/>
                  <a:uFillTx/>
                </a:rPr>
                <a:t>6</a:t>
              </a:r>
            </a:p>
          </p:txBody>
        </p:sp>
        <p:sp>
          <p:nvSpPr>
            <p:cNvPr id="32" name="Rounded Rectangle 31"/>
            <p:cNvSpPr/>
            <p:nvPr/>
          </p:nvSpPr>
          <p:spPr bwMode="auto">
            <a:xfrm>
              <a:off x="2286360" y="3863018"/>
              <a:ext cx="1922222" cy="408014"/>
            </a:xfrm>
            <a:prstGeom prst="round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lumMod val="95000"/>
                    </a:schemeClr>
                  </a:solidFill>
                  <a:effectLst/>
                  <a:uLnTx/>
                  <a:uFillTx/>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lumMod val="95000"/>
                    </a:schemeClr>
                  </a:solidFill>
                  <a:effectLst/>
                  <a:uLnTx/>
                  <a:uFillTx/>
                </a:rPr>
                <a:t>6</a:t>
              </a:r>
            </a:p>
          </p:txBody>
        </p:sp>
        <p:sp>
          <p:nvSpPr>
            <p:cNvPr id="35" name="TextBox 34"/>
            <p:cNvSpPr txBox="1"/>
            <p:nvPr/>
          </p:nvSpPr>
          <p:spPr>
            <a:xfrm>
              <a:off x="5054332" y="2798180"/>
              <a:ext cx="164575" cy="222752"/>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25</a:t>
              </a:r>
            </a:p>
          </p:txBody>
        </p:sp>
        <p:sp>
          <p:nvSpPr>
            <p:cNvPr id="36" name="TextBox 35"/>
            <p:cNvSpPr txBox="1"/>
            <p:nvPr/>
          </p:nvSpPr>
          <p:spPr>
            <a:xfrm>
              <a:off x="302422" y="1412770"/>
              <a:ext cx="5634083" cy="37668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70" normalizeH="0" baseline="0" noProof="0">
                  <a:ln>
                    <a:noFill/>
                  </a:ln>
                  <a:solidFill>
                    <a:schemeClr val="bg1">
                      <a:lumMod val="95000"/>
                    </a:schemeClr>
                  </a:solidFill>
                  <a:effectLst/>
                  <a:uLnTx/>
                  <a:uFillTx/>
                  <a:latin typeface="Segoe UI"/>
                </a:rPr>
                <a:t>A 10-second Tumbling Window</a:t>
              </a:r>
            </a:p>
          </p:txBody>
        </p:sp>
        <p:sp>
          <p:nvSpPr>
            <p:cNvPr id="37" name="TextBox 36"/>
            <p:cNvSpPr txBox="1"/>
            <p:nvPr/>
          </p:nvSpPr>
          <p:spPr>
            <a:xfrm>
              <a:off x="5977221" y="2798180"/>
              <a:ext cx="164575" cy="222752"/>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30</a:t>
              </a: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1</a:t>
              </a:r>
            </a:p>
          </p:txBody>
        </p:sp>
        <p:sp>
          <p:nvSpPr>
            <p:cNvPr id="42" name="Rounded Rectangle 41"/>
            <p:cNvSpPr/>
            <p:nvPr/>
          </p:nvSpPr>
          <p:spPr bwMode="auto">
            <a:xfrm>
              <a:off x="4216775" y="4257700"/>
              <a:ext cx="1864410" cy="408014"/>
            </a:xfrm>
            <a:prstGeom prst="round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lumMod val="95000"/>
                    </a:schemeClr>
                  </a:solidFill>
                  <a:effectLst/>
                  <a:uLnTx/>
                  <a:uFillTx/>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lumMod val="95000"/>
                    </a:schemeClr>
                  </a:solidFill>
                  <a:effectLst/>
                  <a:uLnTx/>
                  <a:uFillTx/>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lumMod val="95000"/>
                    </a:schemeClr>
                  </a:solidFill>
                  <a:effectLst/>
                  <a:uLnTx/>
                  <a:uFillTx/>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lumMod val="95000"/>
                    </a:schemeClr>
                  </a:solidFill>
                  <a:effectLst/>
                  <a:uLnTx/>
                  <a:uFillTx/>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chemeClr val="tx2"/>
                </a:solidFill>
                <a:effectLst/>
                <a:uLnTx/>
                <a:uFillTx/>
              </a:endParaRPr>
            </a:p>
          </p:txBody>
        </p:sp>
      </p:grpSp>
    </p:spTree>
    <p:extLst>
      <p:ext uri="{BB962C8B-B14F-4D97-AF65-F5344CB8AC3E}">
        <p14:creationId xmlns:p14="http://schemas.microsoft.com/office/powerpoint/2010/main" val="22306020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975" y="74384"/>
            <a:ext cx="11889564" cy="917575"/>
          </a:xfrm>
        </p:spPr>
        <p:txBody>
          <a:bodyPr vert="horz" wrap="square" lIns="146304" tIns="91440" rIns="146304" bIns="91440" rtlCol="0" anchor="t">
            <a:noAutofit/>
          </a:bodyPr>
          <a:lstStyle/>
          <a:p>
            <a:r>
              <a:rPr lang="en-US" sz="480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451575" y="5097462"/>
            <a:ext cx="10186262" cy="120032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chemeClr val="tx2">
                    <a:lumMod val="60000"/>
                    <a:lumOff val="40000"/>
                  </a:schemeClr>
                </a:solidFill>
                <a:effectLst/>
                <a:uLnTx/>
                <a:uFillTx/>
                <a:latin typeface="Consolas"/>
              </a:rPr>
              <a:t>SELECT</a:t>
            </a:r>
            <a:r>
              <a:rPr kumimoji="0" lang="en-US" sz="2400" b="0" i="0" u="none" strike="noStrike" kern="0" cap="none" spc="0" normalizeH="0" baseline="0" noProof="0">
                <a:ln>
                  <a:noFill/>
                </a:ln>
                <a:solidFill>
                  <a:sysClr val="windowText" lastClr="000000"/>
                </a:solidFill>
                <a:effectLst/>
                <a:uLnTx/>
                <a:uFillTx/>
                <a:latin typeface="Consolas"/>
              </a:rPr>
              <a:t> Topic, </a:t>
            </a:r>
            <a:r>
              <a:rPr kumimoji="0" lang="en-US" sz="2400" b="0" i="0" u="none" strike="noStrike" kern="0" cap="none" spc="0" normalizeH="0" baseline="0" noProof="0">
                <a:ln>
                  <a:noFill/>
                </a:ln>
                <a:solidFill>
                  <a:srgbClr val="7030A0"/>
                </a:solidFill>
                <a:effectLst/>
                <a:uLnTx/>
                <a:uFillTx/>
                <a:latin typeface="Consolas"/>
              </a:rPr>
              <a:t>COUNT(*) </a:t>
            </a:r>
            <a:r>
              <a:rPr kumimoji="0" lang="en-US" sz="2400" b="0" i="0" u="none" strike="noStrike" kern="0" cap="none" spc="0" normalizeH="0" baseline="0" noProof="0">
                <a:ln>
                  <a:noFill/>
                </a:ln>
                <a:solidFill>
                  <a:schemeClr val="tx2">
                    <a:lumMod val="60000"/>
                    <a:lumOff val="40000"/>
                  </a:schemeClr>
                </a:solidFill>
                <a:effectLst/>
                <a:uLnTx/>
                <a:uFillTx/>
                <a:latin typeface="Consolas"/>
              </a:rPr>
              <a:t>AS</a:t>
            </a:r>
            <a:r>
              <a:rPr kumimoji="0" lang="en-US" sz="2400" b="0" i="0" u="none" strike="noStrike" kern="0" cap="none" spc="0" normalizeH="0" baseline="0" noProof="0">
                <a:ln>
                  <a:noFill/>
                </a:ln>
                <a:solidFill>
                  <a:sysClr val="windowText" lastClr="000000"/>
                </a:solidFill>
                <a:effectLst/>
                <a:uLnTx/>
                <a:uFillTx/>
                <a:latin typeface="Consolas"/>
              </a:rPr>
              <a:t> </a:t>
            </a:r>
            <a:r>
              <a:rPr kumimoji="0" lang="en-US" sz="2400" b="0" i="0" u="none" strike="noStrike" kern="0" cap="none" spc="0" normalizeH="0" baseline="0" noProof="0" err="1">
                <a:ln>
                  <a:noFill/>
                </a:ln>
                <a:solidFill>
                  <a:sysClr val="windowText" lastClr="000000"/>
                </a:solidFill>
                <a:effectLst/>
                <a:uLnTx/>
                <a:uFillTx/>
                <a:latin typeface="Consolas"/>
              </a:rPr>
              <a:t>TotalTweets</a:t>
            </a:r>
            <a:endParaRPr kumimoji="0" lang="en-US" sz="2400" b="0" i="0" u="none" strike="noStrike" kern="0" cap="none" spc="0" normalizeH="0" baseline="0" noProof="0">
              <a:ln>
                <a:noFill/>
              </a:ln>
              <a:solidFill>
                <a:sysClr val="windowText" lastClr="000000"/>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chemeClr val="tx2">
                    <a:lumMod val="60000"/>
                    <a:lumOff val="40000"/>
                  </a:schemeClr>
                </a:solidFill>
                <a:effectLst/>
                <a:uLnTx/>
                <a:uFillTx/>
                <a:latin typeface="Consolas"/>
              </a:rPr>
              <a:t>FROM</a:t>
            </a:r>
            <a:r>
              <a:rPr kumimoji="0" lang="en-US" sz="2400" b="0" i="0" u="none" strike="noStrike" kern="0" cap="none" spc="0" normalizeH="0" baseline="0" noProof="0">
                <a:ln>
                  <a:noFill/>
                </a:ln>
                <a:solidFill>
                  <a:sysClr val="windowText" lastClr="000000"/>
                </a:solidFill>
                <a:effectLst/>
                <a:uLnTx/>
                <a:uFillTx/>
                <a:latin typeface="Consolas"/>
              </a:rPr>
              <a:t> </a:t>
            </a:r>
            <a:r>
              <a:rPr kumimoji="0" lang="en-US" sz="2400" b="0" i="0" u="none" strike="noStrike" kern="0" cap="none" spc="0" normalizeH="0" baseline="0" noProof="0" err="1">
                <a:ln>
                  <a:noFill/>
                </a:ln>
                <a:solidFill>
                  <a:sysClr val="windowText" lastClr="000000"/>
                </a:solidFill>
                <a:effectLst/>
                <a:uLnTx/>
                <a:uFillTx/>
                <a:latin typeface="Consolas"/>
              </a:rPr>
              <a:t>TwitterStream</a:t>
            </a:r>
            <a:r>
              <a:rPr kumimoji="0" lang="en-US" sz="2400" b="0" i="0" u="none" strike="noStrike" kern="0" cap="none" spc="0" normalizeH="0" baseline="0" noProof="0">
                <a:ln>
                  <a:noFill/>
                </a:ln>
                <a:solidFill>
                  <a:sysClr val="windowText" lastClr="000000"/>
                </a:solidFill>
                <a:effectLst/>
                <a:uLnTx/>
                <a:uFillTx/>
                <a:latin typeface="Consolas"/>
              </a:rPr>
              <a:t> </a:t>
            </a:r>
            <a:r>
              <a:rPr kumimoji="0" lang="en-US" sz="2400" b="0" i="0" u="none" strike="noStrike" kern="0" cap="none" spc="0" normalizeH="0" baseline="0" noProof="0">
                <a:ln>
                  <a:noFill/>
                </a:ln>
                <a:solidFill>
                  <a:schemeClr val="tx2">
                    <a:lumMod val="60000"/>
                    <a:lumOff val="40000"/>
                  </a:schemeClr>
                </a:solidFill>
                <a:effectLst/>
                <a:uLnTx/>
                <a:uFillTx/>
                <a:latin typeface="Consolas"/>
              </a:rPr>
              <a:t>TIMESTAMP</a:t>
            </a:r>
            <a:r>
              <a:rPr kumimoji="0" lang="en-US" sz="2400" b="0" i="0" u="none" strike="noStrike" kern="0" cap="none" spc="0" normalizeH="0" baseline="0" noProof="0">
                <a:ln>
                  <a:noFill/>
                </a:ln>
                <a:solidFill>
                  <a:sysClr val="windowText" lastClr="000000"/>
                </a:solidFill>
                <a:effectLst/>
                <a:uLnTx/>
                <a:uFillTx/>
                <a:latin typeface="Consolas"/>
              </a:rPr>
              <a:t> </a:t>
            </a:r>
            <a:r>
              <a:rPr kumimoji="0" lang="en-US" sz="2400" b="0" i="0" u="none" strike="noStrike" kern="0" cap="none" spc="0" normalizeH="0" baseline="0" noProof="0">
                <a:ln>
                  <a:noFill/>
                </a:ln>
                <a:solidFill>
                  <a:schemeClr val="tx2">
                    <a:lumMod val="60000"/>
                    <a:lumOff val="40000"/>
                  </a:schemeClr>
                </a:solidFill>
                <a:effectLst/>
                <a:uLnTx/>
                <a:uFillTx/>
                <a:latin typeface="Consolas"/>
              </a:rPr>
              <a:t>BY</a:t>
            </a:r>
            <a:r>
              <a:rPr kumimoji="0" lang="en-US" sz="2400" b="0" i="0" u="none" strike="noStrike" kern="0" cap="none" spc="0" normalizeH="0" baseline="0" noProof="0">
                <a:ln>
                  <a:noFill/>
                </a:ln>
                <a:solidFill>
                  <a:sysClr val="windowText" lastClr="000000"/>
                </a:solidFill>
                <a:effectLst/>
                <a:uLnTx/>
                <a:uFillTx/>
                <a:latin typeface="Consolas"/>
              </a:rPr>
              <a:t> </a:t>
            </a:r>
            <a:r>
              <a:rPr kumimoji="0" lang="en-US" sz="2400" b="0" i="0" u="none" strike="noStrike" kern="0" cap="none" spc="0" normalizeH="0" baseline="0" noProof="0" err="1">
                <a:ln>
                  <a:noFill/>
                </a:ln>
                <a:solidFill>
                  <a:sysClr val="windowText" lastClr="000000"/>
                </a:solidFill>
                <a:effectLst/>
                <a:uLnTx/>
                <a:uFillTx/>
                <a:latin typeface="Consolas"/>
              </a:rPr>
              <a:t>CreatedAt</a:t>
            </a:r>
            <a:endParaRPr kumimoji="0" lang="en-US" sz="2400" b="0" i="0" u="none" strike="noStrike" kern="0" cap="none" spc="0" normalizeH="0" baseline="0" noProof="0">
              <a:ln>
                <a:noFill/>
              </a:ln>
              <a:solidFill>
                <a:sysClr val="windowText" lastClr="000000"/>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chemeClr val="tx2">
                    <a:lumMod val="60000"/>
                    <a:lumOff val="40000"/>
                  </a:schemeClr>
                </a:solidFill>
                <a:effectLst/>
                <a:uLnTx/>
                <a:uFillTx/>
                <a:latin typeface="Consolas"/>
              </a:rPr>
              <a:t>GROUP</a:t>
            </a:r>
            <a:r>
              <a:rPr kumimoji="0" lang="en-US" sz="2400" b="0" i="0" u="none" strike="noStrike" kern="0" cap="none" spc="0" normalizeH="0" baseline="0" noProof="0">
                <a:ln>
                  <a:noFill/>
                </a:ln>
                <a:solidFill>
                  <a:sysClr val="windowText" lastClr="000000"/>
                </a:solidFill>
                <a:effectLst/>
                <a:uLnTx/>
                <a:uFillTx/>
                <a:latin typeface="Consolas"/>
              </a:rPr>
              <a:t> </a:t>
            </a:r>
            <a:r>
              <a:rPr kumimoji="0" lang="en-US" sz="2400" b="0" i="0" u="none" strike="noStrike" kern="0" cap="none" spc="0" normalizeH="0" baseline="0" noProof="0">
                <a:ln>
                  <a:noFill/>
                </a:ln>
                <a:solidFill>
                  <a:schemeClr val="tx2">
                    <a:lumMod val="60000"/>
                    <a:lumOff val="40000"/>
                  </a:schemeClr>
                </a:solidFill>
                <a:effectLst/>
                <a:uLnTx/>
                <a:uFillTx/>
                <a:latin typeface="Consolas"/>
              </a:rPr>
              <a:t>BY</a:t>
            </a:r>
            <a:r>
              <a:rPr kumimoji="0" lang="en-US" sz="2400" b="0" i="0" u="none" strike="noStrike" kern="0" cap="none" spc="0" normalizeH="0" baseline="0" noProof="0">
                <a:ln>
                  <a:noFill/>
                </a:ln>
                <a:solidFill>
                  <a:sysClr val="windowText" lastClr="000000"/>
                </a:solidFill>
                <a:effectLst/>
                <a:uLnTx/>
                <a:uFillTx/>
                <a:latin typeface="Consolas"/>
              </a:rPr>
              <a:t> Topic, </a:t>
            </a:r>
            <a:r>
              <a:rPr kumimoji="0" lang="en-US" sz="2400" b="0" i="0" u="none" strike="noStrike" kern="0" cap="none" spc="0" normalizeH="0" baseline="0" noProof="0" err="1">
                <a:ln>
                  <a:noFill/>
                </a:ln>
                <a:solidFill>
                  <a:srgbClr val="7030A0"/>
                </a:solidFill>
                <a:effectLst/>
                <a:uLnTx/>
                <a:uFillTx/>
                <a:latin typeface="Consolas"/>
              </a:rPr>
              <a:t>HoppingWindow</a:t>
            </a:r>
            <a:r>
              <a:rPr kumimoji="0" lang="en-US" sz="2400" b="0" i="0" u="none" strike="noStrike" kern="0" cap="none" spc="0" normalizeH="0" baseline="0" noProof="0">
                <a:ln>
                  <a:noFill/>
                </a:ln>
                <a:solidFill>
                  <a:sysClr val="windowText" lastClr="000000"/>
                </a:solidFill>
                <a:effectLst/>
                <a:uLnTx/>
                <a:uFillTx/>
                <a:latin typeface="Consolas"/>
              </a:rPr>
              <a:t>(second, 10 , 5)</a:t>
            </a:r>
          </a:p>
        </p:txBody>
      </p:sp>
      <p:sp>
        <p:nvSpPr>
          <p:cNvPr id="7" name="Rectangle 6"/>
          <p:cNvSpPr/>
          <p:nvPr/>
        </p:nvSpPr>
        <p:spPr>
          <a:xfrm>
            <a:off x="500515" y="1602973"/>
            <a:ext cx="4592147" cy="120032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92D050"/>
                </a:solidFill>
                <a:effectLst/>
                <a:uLnTx/>
                <a:uFillTx/>
                <a:ea typeface="Times New Roman" panose="02020603050405020304" pitchFamily="18" charset="0"/>
                <a:cs typeface="Times New Roman" panose="02020603050405020304" pitchFamily="18" charset="0"/>
              </a:rPr>
              <a:t>Every </a:t>
            </a:r>
            <a:r>
              <a:rPr kumimoji="0" lang="en-US" sz="2400" b="0" i="0" u="sng" strike="noStrike" kern="0" cap="none" spc="0" normalizeH="0" baseline="0" noProof="0">
                <a:ln>
                  <a:noFill/>
                </a:ln>
                <a:solidFill>
                  <a:srgbClr val="92D050"/>
                </a:solidFill>
                <a:effectLst/>
                <a:uLnTx/>
                <a:uFillTx/>
                <a:ea typeface="Times New Roman" panose="02020603050405020304" pitchFamily="18" charset="0"/>
                <a:cs typeface="Times New Roman" panose="02020603050405020304" pitchFamily="18" charset="0"/>
              </a:rPr>
              <a:t>5 seconds </a:t>
            </a:r>
            <a:r>
              <a:rPr kumimoji="0" lang="en-US" sz="2400" b="0" i="0" u="none" strike="noStrike" kern="0" cap="none" spc="0" normalizeH="0" baseline="0" noProof="0">
                <a:ln>
                  <a:noFill/>
                </a:ln>
                <a:solidFill>
                  <a:srgbClr val="92D050"/>
                </a:solidFill>
                <a:effectLst/>
                <a:uLnTx/>
                <a:uFillTx/>
                <a:ea typeface="Times New Roman" panose="02020603050405020304" pitchFamily="18" charset="0"/>
                <a:cs typeface="Times New Roman" panose="02020603050405020304" pitchFamily="18" charset="0"/>
              </a:rPr>
              <a:t>give me the count of tweets over the </a:t>
            </a:r>
            <a:r>
              <a:rPr kumimoji="0" lang="en-US" sz="2400" b="0" i="0" u="sng" strike="noStrike" kern="0" cap="none" spc="0" normalizeH="0" baseline="0" noProof="0">
                <a:ln>
                  <a:noFill/>
                </a:ln>
                <a:solidFill>
                  <a:srgbClr val="92D050"/>
                </a:solidFill>
                <a:effectLst/>
                <a:uLnTx/>
                <a:uFillTx/>
                <a:ea typeface="Times New Roman" panose="02020603050405020304" pitchFamily="18" charset="0"/>
                <a:cs typeface="Times New Roman" panose="02020603050405020304" pitchFamily="18" charset="0"/>
              </a:rPr>
              <a:t>last 10 seconds</a:t>
            </a:r>
            <a:endParaRPr kumimoji="0" lang="en-US" sz="2400" b="0" i="0" u="sng" strike="noStrike" kern="0" cap="none" spc="0" normalizeH="0" baseline="0" noProof="0">
              <a:ln>
                <a:noFill/>
              </a:ln>
              <a:solidFill>
                <a:srgbClr val="92D050"/>
              </a:solidFill>
              <a:effectLst/>
              <a:uLnTx/>
              <a:uFillTx/>
            </a:endParaRPr>
          </a:p>
        </p:txBody>
      </p:sp>
      <p:sp>
        <p:nvSpPr>
          <p:cNvPr id="65" name="Rounded Rectangle 64"/>
          <p:cNvSpPr/>
          <p:nvPr/>
        </p:nvSpPr>
        <p:spPr bwMode="auto">
          <a:xfrm>
            <a:off x="6143369" y="3261943"/>
            <a:ext cx="1934006" cy="408014"/>
          </a:xfrm>
          <a:prstGeom prst="round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solidFill>
                <a:schemeClr val="bg1"/>
              </a:solidFill>
              <a:effectLst/>
              <a:uLnTx/>
              <a:uFillTx/>
              <a:ea typeface="Segoe UI" pitchFamily="34" charset="0"/>
              <a:cs typeface="Segoe UI" pitchFamily="34" charset="0"/>
            </a:endParaRPr>
          </a:p>
        </p:txBody>
      </p:sp>
      <p:sp>
        <p:nvSpPr>
          <p:cNvPr id="66" name="Rectangle 65"/>
          <p:cNvSpPr/>
          <p:nvPr/>
        </p:nvSpPr>
        <p:spPr bwMode="auto">
          <a:xfrm>
            <a:off x="6292680" y="219709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1</a:t>
            </a:r>
          </a:p>
        </p:txBody>
      </p:sp>
      <p:sp>
        <p:nvSpPr>
          <p:cNvPr id="67" name="Rectangle 66"/>
          <p:cNvSpPr/>
          <p:nvPr/>
        </p:nvSpPr>
        <p:spPr bwMode="auto">
          <a:xfrm>
            <a:off x="6572676" y="219709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5</a:t>
            </a:r>
          </a:p>
        </p:txBody>
      </p:sp>
      <p:sp>
        <p:nvSpPr>
          <p:cNvPr id="68" name="Rectangle 67"/>
          <p:cNvSpPr/>
          <p:nvPr/>
        </p:nvSpPr>
        <p:spPr bwMode="auto">
          <a:xfrm>
            <a:off x="7219824" y="219709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4</a:t>
            </a:r>
          </a:p>
        </p:txBody>
      </p:sp>
      <p:sp>
        <p:nvSpPr>
          <p:cNvPr id="69" name="Rectangle 68"/>
          <p:cNvSpPr/>
          <p:nvPr/>
        </p:nvSpPr>
        <p:spPr bwMode="auto">
          <a:xfrm>
            <a:off x="7769299" y="219709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2</a:t>
            </a:r>
          </a:p>
        </p:txBody>
      </p:sp>
      <p:sp>
        <p:nvSpPr>
          <p:cNvPr id="70" name="Rectangle 69"/>
          <p:cNvSpPr/>
          <p:nvPr/>
        </p:nvSpPr>
        <p:spPr bwMode="auto">
          <a:xfrm>
            <a:off x="7488505" y="219709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6</a:t>
            </a:r>
          </a:p>
        </p:txBody>
      </p:sp>
      <p:sp>
        <p:nvSpPr>
          <p:cNvPr id="71" name="Rectangle 70"/>
          <p:cNvSpPr/>
          <p:nvPr/>
        </p:nvSpPr>
        <p:spPr bwMode="auto">
          <a:xfrm>
            <a:off x="9233942" y="219709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8</a:t>
            </a:r>
          </a:p>
        </p:txBody>
      </p:sp>
      <p:sp>
        <p:nvSpPr>
          <p:cNvPr id="72" name="Rectangle 71"/>
          <p:cNvSpPr/>
          <p:nvPr/>
        </p:nvSpPr>
        <p:spPr bwMode="auto">
          <a:xfrm>
            <a:off x="9508084" y="219709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7</a:t>
            </a:r>
          </a:p>
        </p:txBody>
      </p:sp>
      <p:sp>
        <p:nvSpPr>
          <p:cNvPr id="73" name="Oval 72"/>
          <p:cNvSpPr/>
          <p:nvPr/>
        </p:nvSpPr>
        <p:spPr bwMode="auto">
          <a:xfrm>
            <a:off x="6064419" y="2678306"/>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74" name="Oval 73"/>
          <p:cNvSpPr/>
          <p:nvPr/>
        </p:nvSpPr>
        <p:spPr bwMode="auto">
          <a:xfrm>
            <a:off x="8014346" y="2678306"/>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75" name="Oval 74"/>
          <p:cNvSpPr/>
          <p:nvPr/>
        </p:nvSpPr>
        <p:spPr bwMode="auto">
          <a:xfrm>
            <a:off x="7040407" y="2678306"/>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76" name="Oval 75"/>
          <p:cNvSpPr/>
          <p:nvPr/>
        </p:nvSpPr>
        <p:spPr bwMode="auto">
          <a:xfrm>
            <a:off x="10777684" y="2678306"/>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77" name="Oval 76"/>
          <p:cNvSpPr/>
          <p:nvPr/>
        </p:nvSpPr>
        <p:spPr bwMode="auto">
          <a:xfrm>
            <a:off x="9932299" y="2678306"/>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78" name="Oval 77"/>
          <p:cNvSpPr/>
          <p:nvPr/>
        </p:nvSpPr>
        <p:spPr bwMode="auto">
          <a:xfrm>
            <a:off x="8956311" y="2678306"/>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cxnSp>
        <p:nvCxnSpPr>
          <p:cNvPr id="79" name="Straight Arrow Connector 78"/>
          <p:cNvCxnSpPr>
            <a:stCxn id="73" idx="6"/>
            <a:endCxn id="85" idx="1"/>
          </p:cNvCxnSpPr>
          <p:nvPr/>
        </p:nvCxnSpPr>
        <p:spPr>
          <a:xfrm flipV="1">
            <a:off x="6185053" y="2730894"/>
            <a:ext cx="5671984" cy="49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051872" y="2447563"/>
            <a:ext cx="77365" cy="19213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0</a:t>
            </a:r>
          </a:p>
        </p:txBody>
      </p:sp>
      <p:sp>
        <p:nvSpPr>
          <p:cNvPr id="81" name="TextBox 80"/>
          <p:cNvSpPr txBox="1"/>
          <p:nvPr/>
        </p:nvSpPr>
        <p:spPr>
          <a:xfrm>
            <a:off x="7032557" y="2447563"/>
            <a:ext cx="75855" cy="1883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5</a:t>
            </a:r>
          </a:p>
        </p:txBody>
      </p:sp>
      <p:sp>
        <p:nvSpPr>
          <p:cNvPr id="82" name="TextBox 81"/>
          <p:cNvSpPr txBox="1"/>
          <p:nvPr/>
        </p:nvSpPr>
        <p:spPr>
          <a:xfrm>
            <a:off x="9932299" y="2447563"/>
            <a:ext cx="151708" cy="1883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20</a:t>
            </a:r>
          </a:p>
        </p:txBody>
      </p:sp>
      <p:sp>
        <p:nvSpPr>
          <p:cNvPr id="83" name="TextBox 82"/>
          <p:cNvSpPr txBox="1"/>
          <p:nvPr/>
        </p:nvSpPr>
        <p:spPr>
          <a:xfrm>
            <a:off x="8006226" y="2447563"/>
            <a:ext cx="151708" cy="1883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10</a:t>
            </a:r>
          </a:p>
        </p:txBody>
      </p:sp>
      <p:sp>
        <p:nvSpPr>
          <p:cNvPr id="84" name="TextBox 83"/>
          <p:cNvSpPr txBox="1"/>
          <p:nvPr/>
        </p:nvSpPr>
        <p:spPr>
          <a:xfrm>
            <a:off x="8969262" y="2447563"/>
            <a:ext cx="151708" cy="1883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15</a:t>
            </a:r>
          </a:p>
        </p:txBody>
      </p:sp>
      <p:sp>
        <p:nvSpPr>
          <p:cNvPr id="85" name="TextBox 84"/>
          <p:cNvSpPr txBox="1"/>
          <p:nvPr/>
        </p:nvSpPr>
        <p:spPr>
          <a:xfrm>
            <a:off x="11857037" y="2484672"/>
            <a:ext cx="463652" cy="492443"/>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71" normalizeH="0" baseline="0" noProof="0">
                <a:ln>
                  <a:noFill/>
                </a:ln>
                <a:gradFill>
                  <a:gsLst>
                    <a:gs pos="2917">
                      <a:schemeClr val="tx1"/>
                    </a:gs>
                    <a:gs pos="30000">
                      <a:schemeClr val="tx1"/>
                    </a:gs>
                  </a:gsLst>
                  <a:lin ang="5400000" scaled="0"/>
                </a:gradFill>
                <a:effectLst/>
                <a:uLnTx/>
                <a:uFillTx/>
                <a:latin typeface="Segoe UI Light" panose="020B0502040204020203" pitchFamily="34" charset="0"/>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71" normalizeH="0" baseline="0" noProof="0">
                <a:ln>
                  <a:noFill/>
                </a:ln>
                <a:gradFill>
                  <a:gsLst>
                    <a:gs pos="2917">
                      <a:schemeClr val="tx1"/>
                    </a:gs>
                    <a:gs pos="30000">
                      <a:schemeClr val="tx1"/>
                    </a:gs>
                  </a:gsLst>
                  <a:lin ang="5400000" scaled="0"/>
                </a:gradFill>
                <a:effectLst/>
                <a:uLnTx/>
                <a:uFillTx/>
                <a:latin typeface="Segoe UI Light" panose="020B0502040204020203" pitchFamily="34" charset="0"/>
              </a:rPr>
              <a:t> (</a:t>
            </a:r>
            <a:r>
              <a:rPr kumimoji="0" lang="en-US" sz="1600" b="0" i="0" u="none" strike="noStrike" kern="0" cap="none" spc="-71" normalizeH="0" baseline="0" noProof="0" err="1">
                <a:ln>
                  <a:noFill/>
                </a:ln>
                <a:gradFill>
                  <a:gsLst>
                    <a:gs pos="2917">
                      <a:schemeClr val="tx1"/>
                    </a:gs>
                    <a:gs pos="30000">
                      <a:schemeClr val="tx1"/>
                    </a:gs>
                  </a:gsLst>
                  <a:lin ang="5400000" scaled="0"/>
                </a:gradFill>
                <a:effectLst/>
                <a:uLnTx/>
                <a:uFillTx/>
                <a:latin typeface="Segoe UI Light" panose="020B0502040204020203" pitchFamily="34" charset="0"/>
              </a:rPr>
              <a:t>secs</a:t>
            </a:r>
            <a:r>
              <a:rPr kumimoji="0" lang="en-US" sz="1600" b="0" i="0" u="none" strike="noStrike" kern="0" cap="none" spc="-71" normalizeH="0" baseline="0" noProof="0">
                <a:ln>
                  <a:noFill/>
                </a:ln>
                <a:gradFill>
                  <a:gsLst>
                    <a:gs pos="2917">
                      <a:schemeClr val="tx1"/>
                    </a:gs>
                    <a:gs pos="30000">
                      <a:schemeClr val="tx1"/>
                    </a:gs>
                  </a:gsLst>
                  <a:lin ang="5400000" scaled="0"/>
                </a:gradFill>
                <a:effectLst/>
                <a:uLnTx/>
                <a:uFillTx/>
                <a:latin typeface="Segoe UI Light" panose="020B0502040204020203" pitchFamily="34" charset="0"/>
              </a:rPr>
              <a:t>)</a:t>
            </a:r>
          </a:p>
        </p:txBody>
      </p:sp>
      <p:cxnSp>
        <p:nvCxnSpPr>
          <p:cNvPr id="86" name="Straight Connector 85"/>
          <p:cNvCxnSpPr/>
          <p:nvPr/>
        </p:nvCxnSpPr>
        <p:spPr>
          <a:xfrm>
            <a:off x="9991153" y="2750705"/>
            <a:ext cx="12302" cy="136723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7040407" y="3700633"/>
            <a:ext cx="1966597" cy="408014"/>
          </a:xfrm>
          <a:prstGeom prst="round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solidFill>
                <a:schemeClr val="bg1"/>
              </a:solidFill>
              <a:effectLst/>
              <a:uLnTx/>
              <a:uFillTx/>
              <a:ea typeface="Segoe UI" pitchFamily="34" charset="0"/>
              <a:cs typeface="Segoe UI" pitchFamily="34" charset="0"/>
            </a:endParaRPr>
          </a:p>
        </p:txBody>
      </p:sp>
      <p:sp>
        <p:nvSpPr>
          <p:cNvPr id="88" name="TextBox 87"/>
          <p:cNvSpPr txBox="1"/>
          <p:nvPr/>
        </p:nvSpPr>
        <p:spPr>
          <a:xfrm>
            <a:off x="10758041" y="2447563"/>
            <a:ext cx="151708" cy="1883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25</a:t>
            </a:r>
          </a:p>
        </p:txBody>
      </p:sp>
      <p:sp>
        <p:nvSpPr>
          <p:cNvPr id="89" name="TextBox 88"/>
          <p:cNvSpPr txBox="1"/>
          <p:nvPr/>
        </p:nvSpPr>
        <p:spPr>
          <a:xfrm>
            <a:off x="6124736" y="1226289"/>
            <a:ext cx="5573766" cy="37668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70" normalizeH="0" baseline="0" noProof="0">
                <a:ln>
                  <a:noFill/>
                </a:ln>
                <a:solidFill>
                  <a:schemeClr val="bg1"/>
                </a:solidFill>
                <a:effectLst/>
                <a:uLnTx/>
                <a:uFillTx/>
                <a:latin typeface="Segoe UI Light" panose="020B0502040204020203" pitchFamily="34" charset="0"/>
              </a:rPr>
              <a:t>A 10-second Hopping Window with a 5-second “Hop”</a:t>
            </a:r>
          </a:p>
        </p:txBody>
      </p:sp>
      <p:sp>
        <p:nvSpPr>
          <p:cNvPr id="90" name="Oval 89"/>
          <p:cNvSpPr/>
          <p:nvPr/>
        </p:nvSpPr>
        <p:spPr bwMode="auto">
          <a:xfrm>
            <a:off x="11638186" y="2668592"/>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1" name="TextBox 90"/>
          <p:cNvSpPr txBox="1"/>
          <p:nvPr/>
        </p:nvSpPr>
        <p:spPr>
          <a:xfrm>
            <a:off x="11622642" y="2447563"/>
            <a:ext cx="151708" cy="1883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30</a:t>
            </a:r>
          </a:p>
        </p:txBody>
      </p:sp>
      <p:cxnSp>
        <p:nvCxnSpPr>
          <p:cNvPr id="92" name="Straight Connector 91"/>
          <p:cNvCxnSpPr/>
          <p:nvPr/>
        </p:nvCxnSpPr>
        <p:spPr>
          <a:xfrm>
            <a:off x="11687160" y="2683166"/>
            <a:ext cx="29050" cy="22993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8077374" y="4158955"/>
            <a:ext cx="1913780" cy="408014"/>
          </a:xfrm>
          <a:prstGeom prst="round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solidFill>
                <a:schemeClr val="bg1"/>
              </a:solidFill>
              <a:effectLst/>
              <a:uLnTx/>
              <a:uFillTx/>
              <a:ea typeface="Segoe UI" pitchFamily="34" charset="0"/>
              <a:cs typeface="Segoe UI" pitchFamily="34" charset="0"/>
            </a:endParaRPr>
          </a:p>
        </p:txBody>
      </p:sp>
      <p:sp>
        <p:nvSpPr>
          <p:cNvPr id="94" name="Rectangle 93"/>
          <p:cNvSpPr/>
          <p:nvPr/>
        </p:nvSpPr>
        <p:spPr bwMode="auto">
          <a:xfrm>
            <a:off x="7606375" y="377420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4</a:t>
            </a:r>
          </a:p>
        </p:txBody>
      </p:sp>
      <p:sp>
        <p:nvSpPr>
          <p:cNvPr id="95" name="Rectangle 94"/>
          <p:cNvSpPr/>
          <p:nvPr/>
        </p:nvSpPr>
        <p:spPr bwMode="auto">
          <a:xfrm>
            <a:off x="8223853" y="377420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2</a:t>
            </a:r>
          </a:p>
        </p:txBody>
      </p:sp>
      <p:sp>
        <p:nvSpPr>
          <p:cNvPr id="96" name="Rectangle 95"/>
          <p:cNvSpPr/>
          <p:nvPr/>
        </p:nvSpPr>
        <p:spPr bwMode="auto">
          <a:xfrm>
            <a:off x="7923630" y="377420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6</a:t>
            </a:r>
          </a:p>
        </p:txBody>
      </p:sp>
      <p:sp>
        <p:nvSpPr>
          <p:cNvPr id="97" name="Rectangle 96"/>
          <p:cNvSpPr/>
          <p:nvPr/>
        </p:nvSpPr>
        <p:spPr bwMode="auto">
          <a:xfrm>
            <a:off x="8769171" y="423252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8</a:t>
            </a:r>
          </a:p>
        </p:txBody>
      </p:sp>
      <p:sp>
        <p:nvSpPr>
          <p:cNvPr id="98" name="Rectangle 97"/>
          <p:cNvSpPr/>
          <p:nvPr/>
        </p:nvSpPr>
        <p:spPr bwMode="auto">
          <a:xfrm>
            <a:off x="9082172" y="423252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6</a:t>
            </a:r>
          </a:p>
        </p:txBody>
      </p:sp>
      <p:sp>
        <p:nvSpPr>
          <p:cNvPr id="99" name="Rounded Rectangle 98"/>
          <p:cNvSpPr/>
          <p:nvPr/>
        </p:nvSpPr>
        <p:spPr bwMode="auto">
          <a:xfrm>
            <a:off x="9018895" y="4615542"/>
            <a:ext cx="1827144" cy="408014"/>
          </a:xfrm>
          <a:prstGeom prst="round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solidFill>
                <a:schemeClr val="bg1"/>
              </a:solidFill>
              <a:effectLst/>
              <a:uLnTx/>
              <a:uFillTx/>
              <a:ea typeface="Segoe UI" pitchFamily="34" charset="0"/>
              <a:cs typeface="Segoe UI" pitchFamily="34" charset="0"/>
            </a:endParaRPr>
          </a:p>
        </p:txBody>
      </p:sp>
      <p:sp>
        <p:nvSpPr>
          <p:cNvPr id="100" name="Rounded Rectangle 99"/>
          <p:cNvSpPr/>
          <p:nvPr/>
        </p:nvSpPr>
        <p:spPr bwMode="auto">
          <a:xfrm>
            <a:off x="10003455" y="5062415"/>
            <a:ext cx="1712753" cy="408014"/>
          </a:xfrm>
          <a:prstGeom prst="round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solidFill>
                <a:schemeClr val="bg1"/>
              </a:solidFill>
              <a:effectLst/>
              <a:uLnTx/>
              <a:uFillTx/>
              <a:ea typeface="Segoe UI" pitchFamily="34" charset="0"/>
              <a:cs typeface="Segoe UI" pitchFamily="34" charset="0"/>
            </a:endParaRPr>
          </a:p>
        </p:txBody>
      </p:sp>
      <p:sp>
        <p:nvSpPr>
          <p:cNvPr id="101" name="Rectangle 100"/>
          <p:cNvSpPr/>
          <p:nvPr/>
        </p:nvSpPr>
        <p:spPr bwMode="auto">
          <a:xfrm>
            <a:off x="10353774" y="513598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5</a:t>
            </a:r>
          </a:p>
        </p:txBody>
      </p:sp>
      <p:sp>
        <p:nvSpPr>
          <p:cNvPr id="102" name="Rectangle 101"/>
          <p:cNvSpPr/>
          <p:nvPr/>
        </p:nvSpPr>
        <p:spPr bwMode="auto">
          <a:xfrm>
            <a:off x="10614728" y="513598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3</a:t>
            </a:r>
          </a:p>
        </p:txBody>
      </p:sp>
      <p:sp>
        <p:nvSpPr>
          <p:cNvPr id="103" name="Rectangle 102"/>
          <p:cNvSpPr/>
          <p:nvPr/>
        </p:nvSpPr>
        <p:spPr bwMode="auto">
          <a:xfrm>
            <a:off x="10880777" y="513598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6</a:t>
            </a:r>
          </a:p>
        </p:txBody>
      </p:sp>
      <p:sp>
        <p:nvSpPr>
          <p:cNvPr id="104" name="Rectangle 103"/>
          <p:cNvSpPr/>
          <p:nvPr/>
        </p:nvSpPr>
        <p:spPr bwMode="auto">
          <a:xfrm>
            <a:off x="11148710" y="513598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1</a:t>
            </a:r>
          </a:p>
        </p:txBody>
      </p:sp>
      <p:sp>
        <p:nvSpPr>
          <p:cNvPr id="105" name="Rectangle 104"/>
          <p:cNvSpPr/>
          <p:nvPr/>
        </p:nvSpPr>
        <p:spPr bwMode="auto">
          <a:xfrm>
            <a:off x="6428620" y="3333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1</a:t>
            </a:r>
          </a:p>
        </p:txBody>
      </p:sp>
      <p:sp>
        <p:nvSpPr>
          <p:cNvPr id="106" name="Rectangle 105"/>
          <p:cNvSpPr/>
          <p:nvPr/>
        </p:nvSpPr>
        <p:spPr bwMode="auto">
          <a:xfrm>
            <a:off x="6728045" y="3333414"/>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5</a:t>
            </a:r>
          </a:p>
        </p:txBody>
      </p:sp>
      <p:sp>
        <p:nvSpPr>
          <p:cNvPr id="107" name="Rectangle 106"/>
          <p:cNvSpPr/>
          <p:nvPr/>
        </p:nvSpPr>
        <p:spPr bwMode="auto">
          <a:xfrm>
            <a:off x="6996323" y="333760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4</a:t>
            </a:r>
          </a:p>
        </p:txBody>
      </p:sp>
      <p:sp>
        <p:nvSpPr>
          <p:cNvPr id="108" name="Rectangle 107"/>
          <p:cNvSpPr/>
          <p:nvPr/>
        </p:nvSpPr>
        <p:spPr bwMode="auto">
          <a:xfrm>
            <a:off x="7574942" y="333760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2</a:t>
            </a:r>
          </a:p>
        </p:txBody>
      </p:sp>
      <p:sp>
        <p:nvSpPr>
          <p:cNvPr id="109" name="Rectangle 108"/>
          <p:cNvSpPr/>
          <p:nvPr/>
        </p:nvSpPr>
        <p:spPr bwMode="auto">
          <a:xfrm>
            <a:off x="7274719" y="333760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6</a:t>
            </a:r>
          </a:p>
        </p:txBody>
      </p:sp>
      <p:sp>
        <p:nvSpPr>
          <p:cNvPr id="110" name="Rectangle 109"/>
          <p:cNvSpPr/>
          <p:nvPr/>
        </p:nvSpPr>
        <p:spPr bwMode="auto">
          <a:xfrm>
            <a:off x="9429756" y="468910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8</a:t>
            </a:r>
          </a:p>
        </p:txBody>
      </p:sp>
      <p:sp>
        <p:nvSpPr>
          <p:cNvPr id="111" name="Rectangle 110"/>
          <p:cNvSpPr/>
          <p:nvPr/>
        </p:nvSpPr>
        <p:spPr bwMode="auto">
          <a:xfrm>
            <a:off x="9694183" y="468910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6</a:t>
            </a:r>
          </a:p>
        </p:txBody>
      </p:sp>
      <p:sp>
        <p:nvSpPr>
          <p:cNvPr id="112" name="Rectangle 111"/>
          <p:cNvSpPr/>
          <p:nvPr/>
        </p:nvSpPr>
        <p:spPr bwMode="auto">
          <a:xfrm>
            <a:off x="9957043" y="468910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5</a:t>
            </a:r>
          </a:p>
        </p:txBody>
      </p:sp>
      <p:sp>
        <p:nvSpPr>
          <p:cNvPr id="113" name="Rectangle 112"/>
          <p:cNvSpPr/>
          <p:nvPr/>
        </p:nvSpPr>
        <p:spPr bwMode="auto">
          <a:xfrm>
            <a:off x="10217998" y="468910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3</a:t>
            </a:r>
          </a:p>
        </p:txBody>
      </p:sp>
      <p:sp>
        <p:nvSpPr>
          <p:cNvPr id="114" name="Rectangle 113"/>
          <p:cNvSpPr/>
          <p:nvPr/>
        </p:nvSpPr>
        <p:spPr bwMode="auto">
          <a:xfrm>
            <a:off x="10968256" y="219709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6</a:t>
            </a:r>
          </a:p>
        </p:txBody>
      </p:sp>
      <p:sp>
        <p:nvSpPr>
          <p:cNvPr id="115" name="Rectangle 114"/>
          <p:cNvSpPr/>
          <p:nvPr/>
        </p:nvSpPr>
        <p:spPr bwMode="auto">
          <a:xfrm>
            <a:off x="11245903" y="219709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1</a:t>
            </a:r>
          </a:p>
        </p:txBody>
      </p:sp>
      <p:cxnSp>
        <p:nvCxnSpPr>
          <p:cNvPr id="116" name="Straight Connector 115"/>
          <p:cNvCxnSpPr/>
          <p:nvPr/>
        </p:nvCxnSpPr>
        <p:spPr>
          <a:xfrm>
            <a:off x="9000262" y="2731275"/>
            <a:ext cx="5326" cy="89766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845730" y="2740990"/>
            <a:ext cx="310" cy="17849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8066459" y="2678307"/>
            <a:ext cx="1203" cy="56331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096200" y="2756023"/>
            <a:ext cx="3062" cy="36501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10161050" y="220216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5</a:t>
            </a:r>
          </a:p>
        </p:txBody>
      </p:sp>
      <p:sp>
        <p:nvSpPr>
          <p:cNvPr id="121" name="Rectangle 120"/>
          <p:cNvSpPr/>
          <p:nvPr/>
        </p:nvSpPr>
        <p:spPr bwMode="auto">
          <a:xfrm>
            <a:off x="10422005" y="220216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3</a:t>
            </a:r>
          </a:p>
        </p:txBody>
      </p:sp>
    </p:spTree>
    <p:extLst>
      <p:ext uri="{BB962C8B-B14F-4D97-AF65-F5344CB8AC3E}">
        <p14:creationId xmlns:p14="http://schemas.microsoft.com/office/powerpoint/2010/main" val="15958872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70" y="32383"/>
            <a:ext cx="11889564" cy="917575"/>
          </a:xfrm>
        </p:spPr>
        <p:txBody>
          <a:bodyPr vert="horz" wrap="square" lIns="146304" tIns="91440" rIns="146304" bIns="91440" rtlCol="0" anchor="t">
            <a:noAutofit/>
          </a:bodyPr>
          <a:lstStyle/>
          <a:p>
            <a:r>
              <a:rPr lang="en-US" sz="4800">
                <a:latin typeface="Segoe UI Light" panose="020B0502040204020203" pitchFamily="34" charset="0"/>
                <a:cs typeface="Segoe UI Light" panose="020B0502040204020203" pitchFamily="34" charset="0"/>
              </a:rPr>
              <a:t>Sliding Windows</a:t>
            </a:r>
          </a:p>
        </p:txBody>
      </p:sp>
      <p:sp>
        <p:nvSpPr>
          <p:cNvPr id="6" name="Rectangle 5"/>
          <p:cNvSpPr/>
          <p:nvPr/>
        </p:nvSpPr>
        <p:spPr>
          <a:xfrm>
            <a:off x="251499" y="5039000"/>
            <a:ext cx="9677400" cy="120032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tx2">
                    <a:lumMod val="60000"/>
                    <a:lumOff val="40000"/>
                  </a:schemeClr>
                </a:solidFill>
                <a:effectLst/>
                <a:uLnTx/>
                <a:uFillTx/>
                <a:latin typeface="Consolas"/>
              </a:rPr>
              <a:t>SELECT</a:t>
            </a:r>
            <a:r>
              <a:rPr kumimoji="0" lang="en-US" b="0" i="0" u="none" strike="noStrike" kern="0" cap="none" spc="0" normalizeH="0" baseline="0" noProof="0">
                <a:ln>
                  <a:noFill/>
                </a:ln>
                <a:solidFill>
                  <a:sysClr val="windowText" lastClr="000000"/>
                </a:solidFill>
                <a:effectLst/>
                <a:uLnTx/>
                <a:uFillTx/>
                <a:latin typeface="Consolas"/>
              </a:rPr>
              <a:t> Topic, </a:t>
            </a:r>
            <a:r>
              <a:rPr kumimoji="0" lang="en-US" b="0" i="0" u="none" strike="noStrike" kern="0" cap="none" spc="0" normalizeH="0" baseline="0" noProof="0">
                <a:ln>
                  <a:noFill/>
                </a:ln>
                <a:solidFill>
                  <a:srgbClr val="7030A0"/>
                </a:solidFill>
                <a:effectLst/>
                <a:uLnTx/>
                <a:uFillTx/>
                <a:latin typeface="Consolas"/>
              </a:rPr>
              <a:t>COUNT</a:t>
            </a:r>
            <a:r>
              <a:rPr kumimoji="0" lang="en-US" b="0" i="0" u="none" strike="noStrike" kern="0" cap="none" spc="0" normalizeH="0" baseline="0" noProof="0">
                <a:ln>
                  <a:noFill/>
                </a:ln>
                <a:solidFill>
                  <a:sysClr val="windowText" lastClr="000000"/>
                </a:solidFill>
                <a:effectLst/>
                <a:uLnTx/>
                <a:uFillTx/>
                <a:latin typeface="Consolas"/>
              </a:rPr>
              <a:t>(*) </a:t>
            </a:r>
            <a:r>
              <a:rPr kumimoji="0" lang="en-US" b="0" i="0" u="none" strike="noStrike" kern="0" cap="none" spc="0" normalizeH="0" baseline="0" noProof="0">
                <a:ln>
                  <a:noFill/>
                </a:ln>
                <a:solidFill>
                  <a:schemeClr val="tx2">
                    <a:lumMod val="60000"/>
                    <a:lumOff val="40000"/>
                  </a:schemeClr>
                </a:solidFill>
                <a:effectLst/>
                <a:uLnTx/>
                <a:uFillTx/>
                <a:latin typeface="Consolas"/>
              </a:rPr>
              <a:t>FROM</a:t>
            </a:r>
            <a:r>
              <a:rPr kumimoji="0" lang="en-US" b="0" i="0" u="none" strike="noStrike" kern="0" cap="none" spc="0" normalizeH="0" baseline="0" noProof="0">
                <a:ln>
                  <a:noFill/>
                </a:ln>
                <a:solidFill>
                  <a:sysClr val="windowText" lastClr="000000"/>
                </a:solidFill>
                <a:effectLst/>
                <a:uLnTx/>
                <a:uFillTx/>
                <a:latin typeface="Consolas"/>
              </a:rPr>
              <a:t> </a:t>
            </a:r>
            <a:r>
              <a:rPr kumimoji="0" lang="en-US" b="0" i="0" u="none" strike="noStrike" kern="0" cap="none" spc="0" normalizeH="0" baseline="0" noProof="0" err="1">
                <a:ln>
                  <a:noFill/>
                </a:ln>
                <a:solidFill>
                  <a:sysClr val="windowText" lastClr="000000"/>
                </a:solidFill>
                <a:effectLst/>
                <a:uLnTx/>
                <a:uFillTx/>
                <a:latin typeface="Consolas"/>
              </a:rPr>
              <a:t>TwitterStream</a:t>
            </a:r>
            <a:r>
              <a:rPr kumimoji="0" lang="en-US" b="0" i="0" u="none" strike="noStrike" kern="0" cap="none" spc="0" normalizeH="0" baseline="0" noProof="0">
                <a:ln>
                  <a:noFill/>
                </a:ln>
                <a:solidFill>
                  <a:sysClr val="windowText" lastClr="000000"/>
                </a:solidFill>
                <a:effectLst/>
                <a:uLnTx/>
                <a:uFillTx/>
                <a:latin typeface="Consola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tx2">
                    <a:lumMod val="60000"/>
                    <a:lumOff val="40000"/>
                  </a:schemeClr>
                </a:solidFill>
                <a:effectLst/>
                <a:uLnTx/>
                <a:uFillTx/>
                <a:latin typeface="Consolas"/>
              </a:rPr>
              <a:t>TIMESTAMP</a:t>
            </a:r>
            <a:r>
              <a:rPr kumimoji="0" lang="en-US" b="0" i="0" u="none" strike="noStrike" kern="0" cap="none" spc="0" normalizeH="0" baseline="0" noProof="0">
                <a:ln>
                  <a:noFill/>
                </a:ln>
                <a:solidFill>
                  <a:sysClr val="windowText" lastClr="000000"/>
                </a:solidFill>
                <a:effectLst/>
                <a:uLnTx/>
                <a:uFillTx/>
                <a:latin typeface="Consolas"/>
              </a:rPr>
              <a:t> </a:t>
            </a:r>
            <a:r>
              <a:rPr kumimoji="0" lang="en-US" b="0" i="0" u="none" strike="noStrike" kern="0" cap="none" spc="0" normalizeH="0" baseline="0" noProof="0">
                <a:ln>
                  <a:noFill/>
                </a:ln>
                <a:solidFill>
                  <a:schemeClr val="tx2">
                    <a:lumMod val="60000"/>
                    <a:lumOff val="40000"/>
                  </a:schemeClr>
                </a:solidFill>
                <a:effectLst/>
                <a:uLnTx/>
                <a:uFillTx/>
                <a:latin typeface="Consolas"/>
              </a:rPr>
              <a:t>BY</a:t>
            </a:r>
            <a:r>
              <a:rPr kumimoji="0" lang="en-US" b="0" i="0" u="none" strike="noStrike" kern="0" cap="none" spc="0" normalizeH="0" baseline="0" noProof="0">
                <a:ln>
                  <a:noFill/>
                </a:ln>
                <a:solidFill>
                  <a:sysClr val="windowText" lastClr="000000"/>
                </a:solidFill>
                <a:effectLst/>
                <a:uLnTx/>
                <a:uFillTx/>
                <a:latin typeface="Consolas"/>
              </a:rPr>
              <a:t> </a:t>
            </a:r>
            <a:r>
              <a:rPr kumimoji="0" lang="en-US" b="0" i="0" u="none" strike="noStrike" kern="0" cap="none" spc="0" normalizeH="0" baseline="0" noProof="0" err="1">
                <a:ln>
                  <a:noFill/>
                </a:ln>
                <a:solidFill>
                  <a:sysClr val="windowText" lastClr="000000"/>
                </a:solidFill>
                <a:effectLst/>
                <a:uLnTx/>
                <a:uFillTx/>
                <a:latin typeface="Consolas"/>
              </a:rPr>
              <a:t>CreatedAt</a:t>
            </a:r>
            <a:endParaRPr kumimoji="0" lang="en-US" b="0" i="0" u="none" strike="noStrike" kern="0" cap="none" spc="0" normalizeH="0" baseline="0" noProof="0">
              <a:ln>
                <a:noFill/>
              </a:ln>
              <a:solidFill>
                <a:sysClr val="windowText" lastClr="000000"/>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tx2">
                    <a:lumMod val="60000"/>
                    <a:lumOff val="40000"/>
                  </a:schemeClr>
                </a:solidFill>
                <a:effectLst/>
                <a:uLnTx/>
                <a:uFillTx/>
                <a:latin typeface="Consolas"/>
              </a:rPr>
              <a:t>GROUP</a:t>
            </a:r>
            <a:r>
              <a:rPr kumimoji="0" lang="en-US" b="0" i="0" u="none" strike="noStrike" kern="0" cap="none" spc="0" normalizeH="0" baseline="0" noProof="0">
                <a:ln>
                  <a:noFill/>
                </a:ln>
                <a:solidFill>
                  <a:sysClr val="windowText" lastClr="000000"/>
                </a:solidFill>
                <a:effectLst/>
                <a:uLnTx/>
                <a:uFillTx/>
                <a:latin typeface="Consolas"/>
              </a:rPr>
              <a:t> </a:t>
            </a:r>
            <a:r>
              <a:rPr kumimoji="0" lang="en-US" b="0" i="0" u="none" strike="noStrike" kern="0" cap="none" spc="0" normalizeH="0" baseline="0" noProof="0">
                <a:ln>
                  <a:noFill/>
                </a:ln>
                <a:solidFill>
                  <a:schemeClr val="tx2">
                    <a:lumMod val="60000"/>
                    <a:lumOff val="40000"/>
                  </a:schemeClr>
                </a:solidFill>
                <a:effectLst/>
                <a:uLnTx/>
                <a:uFillTx/>
                <a:latin typeface="Consolas"/>
              </a:rPr>
              <a:t>BY</a:t>
            </a:r>
            <a:r>
              <a:rPr kumimoji="0" lang="en-US" b="0" i="0" u="none" strike="noStrike" kern="0" cap="none" spc="0" normalizeH="0" baseline="0" noProof="0">
                <a:ln>
                  <a:noFill/>
                </a:ln>
                <a:solidFill>
                  <a:sysClr val="windowText" lastClr="000000"/>
                </a:solidFill>
                <a:effectLst/>
                <a:uLnTx/>
                <a:uFillTx/>
                <a:latin typeface="Consolas"/>
              </a:rPr>
              <a:t> Topic, </a:t>
            </a:r>
            <a:r>
              <a:rPr kumimoji="0" lang="en-US" b="0" i="0" u="none" strike="noStrike" kern="0" cap="none" spc="0" normalizeH="0" baseline="0" noProof="0" err="1">
                <a:ln>
                  <a:noFill/>
                </a:ln>
                <a:solidFill>
                  <a:srgbClr val="7030A0"/>
                </a:solidFill>
                <a:effectLst/>
                <a:uLnTx/>
                <a:uFillTx/>
                <a:latin typeface="Consolas"/>
              </a:rPr>
              <a:t>SlidingWindow</a:t>
            </a:r>
            <a:r>
              <a:rPr kumimoji="0" lang="en-US" b="0" i="0" u="none" strike="noStrike" kern="0" cap="none" spc="0" normalizeH="0" baseline="0" noProof="0">
                <a:ln>
                  <a:noFill/>
                </a:ln>
                <a:solidFill>
                  <a:sysClr val="windowText" lastClr="000000"/>
                </a:solidFill>
                <a:effectLst/>
                <a:uLnTx/>
                <a:uFillTx/>
                <a:latin typeface="Consolas"/>
              </a:rPr>
              <a:t>(second, 10)</a:t>
            </a: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tx2">
                    <a:lumMod val="60000"/>
                    <a:lumOff val="40000"/>
                  </a:schemeClr>
                </a:solidFill>
                <a:effectLst/>
                <a:uLnTx/>
                <a:uFillTx/>
                <a:latin typeface="Consolas"/>
              </a:rPr>
              <a:t>HAVING</a:t>
            </a:r>
            <a:r>
              <a:rPr kumimoji="0" lang="en-US" b="0" i="0" u="none" strike="noStrike" kern="0" cap="none" spc="0" normalizeH="0" baseline="0" noProof="0">
                <a:ln>
                  <a:noFill/>
                </a:ln>
                <a:solidFill>
                  <a:sysClr val="windowText" lastClr="000000"/>
                </a:solidFill>
                <a:effectLst/>
                <a:uLnTx/>
                <a:uFillTx/>
                <a:latin typeface="Consolas"/>
              </a:rPr>
              <a:t> </a:t>
            </a:r>
            <a:r>
              <a:rPr kumimoji="0" lang="en-US" b="0" i="0" u="none" strike="noStrike" kern="0" cap="none" spc="0" normalizeH="0" baseline="0" noProof="0">
                <a:ln>
                  <a:noFill/>
                </a:ln>
                <a:solidFill>
                  <a:srgbClr val="7030A0"/>
                </a:solidFill>
                <a:effectLst/>
                <a:uLnTx/>
                <a:uFillTx/>
                <a:latin typeface="Consolas"/>
              </a:rPr>
              <a:t>COUNT</a:t>
            </a:r>
            <a:r>
              <a:rPr kumimoji="0" lang="en-US" b="0" i="0" u="none" strike="noStrike" kern="0" cap="none" spc="0" normalizeH="0" baseline="0" noProof="0">
                <a:ln>
                  <a:noFill/>
                </a:ln>
                <a:solidFill>
                  <a:sysClr val="windowText" lastClr="000000"/>
                </a:solidFill>
                <a:effectLst/>
                <a:uLnTx/>
                <a:uFillTx/>
                <a:latin typeface="Consolas"/>
              </a:rPr>
              <a:t>(*) &gt; 10</a:t>
            </a:r>
          </a:p>
        </p:txBody>
      </p:sp>
      <p:sp>
        <p:nvSpPr>
          <p:cNvPr id="7" name="Rectangle 6"/>
          <p:cNvSpPr/>
          <p:nvPr/>
        </p:nvSpPr>
        <p:spPr>
          <a:xfrm>
            <a:off x="333887" y="1196032"/>
            <a:ext cx="4932859" cy="101566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FBA00"/>
                </a:solidFill>
                <a:effectLst/>
                <a:uLnTx/>
                <a:uFillTx/>
                <a:ea typeface="Times New Roman" panose="02020603050405020304" pitchFamily="18" charset="0"/>
                <a:cs typeface="Times New Roman" panose="02020603050405020304" pitchFamily="18" charset="0"/>
              </a:rPr>
              <a:t>Give me the count of tweets for all topics which are tweeted more than 10 times in the last 10 seconds</a:t>
            </a:r>
          </a:p>
        </p:txBody>
      </p:sp>
      <p:cxnSp>
        <p:nvCxnSpPr>
          <p:cNvPr id="8" name="Straight Connector 7"/>
          <p:cNvCxnSpPr>
            <a:cxnSpLocks/>
          </p:cNvCxnSpPr>
          <p:nvPr/>
        </p:nvCxnSpPr>
        <p:spPr>
          <a:xfrm>
            <a:off x="9647237" y="3040062"/>
            <a:ext cx="0" cy="91440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a:off x="11464619" y="3377034"/>
            <a:ext cx="10757" cy="186761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9539660" y="5299048"/>
            <a:ext cx="1949231" cy="408014"/>
          </a:xfrm>
          <a:prstGeom prst="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p:cNvSpPr/>
          <p:nvPr/>
        </p:nvSpPr>
        <p:spPr bwMode="auto">
          <a:xfrm>
            <a:off x="7698006" y="4003992"/>
            <a:ext cx="1949231" cy="408014"/>
          </a:xfrm>
          <a:prstGeom prst="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8548496" y="20672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1</a:t>
            </a:r>
          </a:p>
        </p:txBody>
      </p:sp>
      <p:sp>
        <p:nvSpPr>
          <p:cNvPr id="13" name="Rectangle 12"/>
          <p:cNvSpPr/>
          <p:nvPr/>
        </p:nvSpPr>
        <p:spPr bwMode="auto">
          <a:xfrm>
            <a:off x="9502342" y="20755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5</a:t>
            </a:r>
          </a:p>
        </p:txBody>
      </p:sp>
      <p:sp>
        <p:nvSpPr>
          <p:cNvPr id="14" name="Oval 13"/>
          <p:cNvSpPr/>
          <p:nvPr/>
        </p:nvSpPr>
        <p:spPr bwMode="auto">
          <a:xfrm>
            <a:off x="6654992" y="255338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5" name="Oval 14"/>
          <p:cNvSpPr/>
          <p:nvPr/>
        </p:nvSpPr>
        <p:spPr bwMode="auto">
          <a:xfrm>
            <a:off x="8604919" y="255338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6" name="Oval 15"/>
          <p:cNvSpPr/>
          <p:nvPr/>
        </p:nvSpPr>
        <p:spPr bwMode="auto">
          <a:xfrm>
            <a:off x="7630980" y="255338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7" name="Oval 16"/>
          <p:cNvSpPr/>
          <p:nvPr/>
        </p:nvSpPr>
        <p:spPr bwMode="auto">
          <a:xfrm>
            <a:off x="11368257" y="255338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8" name="Oval 17"/>
          <p:cNvSpPr/>
          <p:nvPr/>
        </p:nvSpPr>
        <p:spPr bwMode="auto">
          <a:xfrm>
            <a:off x="10522872" y="255338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9" name="Oval 18"/>
          <p:cNvSpPr/>
          <p:nvPr/>
        </p:nvSpPr>
        <p:spPr bwMode="auto">
          <a:xfrm>
            <a:off x="9546884" y="2553385"/>
            <a:ext cx="120634" cy="11497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cxnSp>
        <p:nvCxnSpPr>
          <p:cNvPr id="20" name="Straight Arrow Connector 19"/>
          <p:cNvCxnSpPr>
            <a:stCxn id="14" idx="6"/>
          </p:cNvCxnSpPr>
          <p:nvPr/>
        </p:nvCxnSpPr>
        <p:spPr>
          <a:xfrm flipV="1">
            <a:off x="6775626" y="2606354"/>
            <a:ext cx="5180839" cy="45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42445" y="2322641"/>
            <a:ext cx="77365" cy="19213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0</a:t>
            </a:r>
          </a:p>
        </p:txBody>
      </p:sp>
      <p:sp>
        <p:nvSpPr>
          <p:cNvPr id="22" name="TextBox 21"/>
          <p:cNvSpPr txBox="1"/>
          <p:nvPr/>
        </p:nvSpPr>
        <p:spPr>
          <a:xfrm>
            <a:off x="7623130" y="2322641"/>
            <a:ext cx="75855" cy="1883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5</a:t>
            </a:r>
          </a:p>
        </p:txBody>
      </p:sp>
      <p:sp>
        <p:nvSpPr>
          <p:cNvPr id="23" name="TextBox 22"/>
          <p:cNvSpPr txBox="1"/>
          <p:nvPr/>
        </p:nvSpPr>
        <p:spPr>
          <a:xfrm>
            <a:off x="10493728" y="2322641"/>
            <a:ext cx="151708" cy="1883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20</a:t>
            </a:r>
          </a:p>
        </p:txBody>
      </p:sp>
      <p:sp>
        <p:nvSpPr>
          <p:cNvPr id="24" name="TextBox 23"/>
          <p:cNvSpPr txBox="1"/>
          <p:nvPr/>
        </p:nvSpPr>
        <p:spPr>
          <a:xfrm>
            <a:off x="8596799" y="2322641"/>
            <a:ext cx="151708" cy="1883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10</a:t>
            </a:r>
          </a:p>
        </p:txBody>
      </p:sp>
      <p:sp>
        <p:nvSpPr>
          <p:cNvPr id="25" name="TextBox 24"/>
          <p:cNvSpPr txBox="1"/>
          <p:nvPr/>
        </p:nvSpPr>
        <p:spPr>
          <a:xfrm>
            <a:off x="9530691" y="2322641"/>
            <a:ext cx="151708" cy="1883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15</a:t>
            </a:r>
          </a:p>
        </p:txBody>
      </p:sp>
      <p:sp>
        <p:nvSpPr>
          <p:cNvPr id="26" name="TextBox 25"/>
          <p:cNvSpPr txBox="1"/>
          <p:nvPr/>
        </p:nvSpPr>
        <p:spPr>
          <a:xfrm>
            <a:off x="11958426" y="2331893"/>
            <a:ext cx="463652" cy="492443"/>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71" normalizeH="0" baseline="0" noProof="0">
                <a:ln>
                  <a:noFill/>
                </a:ln>
                <a:gradFill>
                  <a:gsLst>
                    <a:gs pos="2917">
                      <a:schemeClr val="tx1"/>
                    </a:gs>
                    <a:gs pos="30000">
                      <a:schemeClr val="tx1"/>
                    </a:gs>
                  </a:gsLst>
                  <a:lin ang="5400000" scaled="0"/>
                </a:gradFill>
                <a:effectLst/>
                <a:uLnTx/>
                <a:uFillTx/>
                <a:latin typeface="Segoe UI Light" panose="020B0502040204020203" pitchFamily="34" charset="0"/>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71" normalizeH="0" baseline="0" noProof="0">
                <a:ln>
                  <a:noFill/>
                </a:ln>
                <a:gradFill>
                  <a:gsLst>
                    <a:gs pos="2917">
                      <a:schemeClr val="tx1"/>
                    </a:gs>
                    <a:gs pos="30000">
                      <a:schemeClr val="tx1"/>
                    </a:gs>
                  </a:gsLst>
                  <a:lin ang="5400000" scaled="0"/>
                </a:gradFill>
                <a:effectLst/>
                <a:uLnTx/>
                <a:uFillTx/>
                <a:latin typeface="Segoe UI Light" panose="020B0502040204020203" pitchFamily="34" charset="0"/>
              </a:rPr>
              <a:t> (</a:t>
            </a:r>
            <a:r>
              <a:rPr kumimoji="0" lang="en-US" sz="1600" b="0" i="0" u="none" strike="noStrike" kern="0" cap="none" spc="-71" normalizeH="0" baseline="0" noProof="0" err="1">
                <a:ln>
                  <a:noFill/>
                </a:ln>
                <a:gradFill>
                  <a:gsLst>
                    <a:gs pos="2917">
                      <a:schemeClr val="tx1"/>
                    </a:gs>
                    <a:gs pos="30000">
                      <a:schemeClr val="tx1"/>
                    </a:gs>
                  </a:gsLst>
                  <a:lin ang="5400000" scaled="0"/>
                </a:gradFill>
                <a:effectLst/>
                <a:uLnTx/>
                <a:uFillTx/>
                <a:latin typeface="Segoe UI Light" panose="020B0502040204020203" pitchFamily="34" charset="0"/>
              </a:rPr>
              <a:t>secs</a:t>
            </a:r>
            <a:r>
              <a:rPr kumimoji="0" lang="en-US" sz="1600" b="0" i="0" u="none" strike="noStrike" kern="0" cap="none" spc="-71" normalizeH="0" baseline="0" noProof="0">
                <a:ln>
                  <a:noFill/>
                </a:ln>
                <a:gradFill>
                  <a:gsLst>
                    <a:gs pos="2917">
                      <a:schemeClr val="tx1"/>
                    </a:gs>
                    <a:gs pos="30000">
                      <a:schemeClr val="tx1"/>
                    </a:gs>
                  </a:gsLst>
                  <a:lin ang="5400000" scaled="0"/>
                </a:gradFill>
                <a:effectLst/>
                <a:uLnTx/>
                <a:uFillTx/>
                <a:latin typeface="Segoe UI Light" panose="020B0502040204020203" pitchFamily="34" charset="0"/>
              </a:rPr>
              <a:t>)</a:t>
            </a:r>
          </a:p>
        </p:txBody>
      </p:sp>
      <p:sp>
        <p:nvSpPr>
          <p:cNvPr id="27" name="TextBox 26"/>
          <p:cNvSpPr txBox="1"/>
          <p:nvPr/>
        </p:nvSpPr>
        <p:spPr>
          <a:xfrm>
            <a:off x="11348614" y="2322641"/>
            <a:ext cx="151708" cy="18838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a:ln>
                  <a:noFill/>
                </a:ln>
                <a:gradFill>
                  <a:gsLst>
                    <a:gs pos="2917">
                      <a:schemeClr val="tx1"/>
                    </a:gs>
                    <a:gs pos="30000">
                      <a:schemeClr val="tx1"/>
                    </a:gs>
                  </a:gsLst>
                  <a:lin ang="5400000" scaled="0"/>
                </a:gradFill>
                <a:effectLst/>
                <a:uLnTx/>
                <a:uFillTx/>
              </a:rPr>
              <a:t>25</a:t>
            </a:r>
          </a:p>
        </p:txBody>
      </p:sp>
      <p:sp>
        <p:nvSpPr>
          <p:cNvPr id="28" name="TextBox 27"/>
          <p:cNvSpPr txBox="1"/>
          <p:nvPr/>
        </p:nvSpPr>
        <p:spPr>
          <a:xfrm>
            <a:off x="6715309" y="1363662"/>
            <a:ext cx="5573766" cy="37668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70" normalizeH="0" baseline="0" noProof="0">
                <a:ln>
                  <a:noFill/>
                </a:ln>
                <a:solidFill>
                  <a:schemeClr val="bg1"/>
                </a:solidFill>
                <a:effectLst/>
                <a:uLnTx/>
                <a:uFillTx/>
                <a:latin typeface="Segoe UI Light" panose="020B0502040204020203" pitchFamily="34" charset="0"/>
              </a:rPr>
              <a:t>A 10-second Sliding Window</a:t>
            </a:r>
          </a:p>
        </p:txBody>
      </p:sp>
      <p:sp>
        <p:nvSpPr>
          <p:cNvPr id="30" name="Rectangle 29"/>
          <p:cNvSpPr/>
          <p:nvPr/>
        </p:nvSpPr>
        <p:spPr bwMode="auto">
          <a:xfrm>
            <a:off x="6776998" y="3380892"/>
            <a:ext cx="1949231" cy="408014"/>
          </a:xfrm>
          <a:prstGeom prst="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4" name="Straight Connector 33"/>
          <p:cNvCxnSpPr>
            <a:cxnSpLocks/>
          </p:cNvCxnSpPr>
          <p:nvPr/>
        </p:nvCxnSpPr>
        <p:spPr>
          <a:xfrm>
            <a:off x="8694275" y="2837380"/>
            <a:ext cx="7475" cy="46189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8648435" y="411857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5</a:t>
            </a:r>
          </a:p>
        </p:txBody>
      </p:sp>
      <p:sp>
        <p:nvSpPr>
          <p:cNvPr id="36" name="Rectangle 35"/>
          <p:cNvSpPr/>
          <p:nvPr/>
        </p:nvSpPr>
        <p:spPr bwMode="auto">
          <a:xfrm>
            <a:off x="8304218" y="411857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1</a:t>
            </a:r>
          </a:p>
        </p:txBody>
      </p:sp>
      <p:cxnSp>
        <p:nvCxnSpPr>
          <p:cNvPr id="38" name="Straight Connector 37"/>
          <p:cNvCxnSpPr>
            <a:cxnSpLocks/>
          </p:cNvCxnSpPr>
          <p:nvPr/>
        </p:nvCxnSpPr>
        <p:spPr>
          <a:xfrm>
            <a:off x="10637837" y="3268662"/>
            <a:ext cx="0" cy="12771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8694275" y="4619505"/>
            <a:ext cx="1949231" cy="408014"/>
          </a:xfrm>
          <a:prstGeom prst="rect">
            <a:avLst/>
          </a:prstGeom>
          <a:solidFill>
            <a:schemeClr val="bg2">
              <a:lumMod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Rectangle 40"/>
          <p:cNvSpPr/>
          <p:nvPr/>
        </p:nvSpPr>
        <p:spPr bwMode="auto">
          <a:xfrm>
            <a:off x="9610933" y="4740647"/>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5</a:t>
            </a:r>
          </a:p>
        </p:txBody>
      </p:sp>
      <p:sp>
        <p:nvSpPr>
          <p:cNvPr id="116" name="Rectangle 115"/>
          <p:cNvSpPr/>
          <p:nvPr/>
        </p:nvSpPr>
        <p:spPr bwMode="auto">
          <a:xfrm>
            <a:off x="7644146" y="349974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1</a:t>
            </a:r>
          </a:p>
        </p:txBody>
      </p:sp>
      <p:sp>
        <p:nvSpPr>
          <p:cNvPr id="2" name="TextBox 1"/>
          <p:cNvSpPr txBox="1"/>
          <p:nvPr/>
        </p:nvSpPr>
        <p:spPr>
          <a:xfrm>
            <a:off x="6166921" y="1890033"/>
            <a:ext cx="778868"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Entry</a:t>
            </a:r>
          </a:p>
        </p:txBody>
      </p:sp>
      <p:sp>
        <p:nvSpPr>
          <p:cNvPr id="44" name="TextBox 43"/>
          <p:cNvSpPr txBox="1"/>
          <p:nvPr/>
        </p:nvSpPr>
        <p:spPr>
          <a:xfrm>
            <a:off x="6166921" y="2721332"/>
            <a:ext cx="646652"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Exit</a:t>
            </a:r>
          </a:p>
        </p:txBody>
      </p:sp>
      <p:sp>
        <p:nvSpPr>
          <p:cNvPr id="45" name="Rectangle 44"/>
          <p:cNvSpPr/>
          <p:nvPr/>
        </p:nvSpPr>
        <p:spPr bwMode="auto">
          <a:xfrm>
            <a:off x="10474598" y="273526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1</a:t>
            </a:r>
          </a:p>
        </p:txBody>
      </p:sp>
      <p:sp>
        <p:nvSpPr>
          <p:cNvPr id="46" name="Rectangle 45"/>
          <p:cNvSpPr/>
          <p:nvPr/>
        </p:nvSpPr>
        <p:spPr bwMode="auto">
          <a:xfrm>
            <a:off x="11335055" y="2735262"/>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chemeClr val="bg1"/>
                </a:solidFill>
                <a:effectLst/>
                <a:uLnTx/>
                <a:uFillTx/>
              </a:rPr>
              <a:t>5</a:t>
            </a:r>
          </a:p>
        </p:txBody>
      </p:sp>
    </p:spTree>
    <p:extLst>
      <p:ext uri="{BB962C8B-B14F-4D97-AF65-F5344CB8AC3E}">
        <p14:creationId xmlns:p14="http://schemas.microsoft.com/office/powerpoint/2010/main" val="10422482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673" y="-24021"/>
            <a:ext cx="11889564" cy="917575"/>
          </a:xfrm>
        </p:spPr>
        <p:txBody>
          <a:bodyPr vert="horz" wrap="square" lIns="146304" tIns="91440" rIns="146304" bIns="91440" rtlCol="0" anchor="t">
            <a:noAutofit/>
          </a:bodyPr>
          <a:lstStyle/>
          <a:p>
            <a:r>
              <a:rPr lang="en-US" sz="4800">
                <a:latin typeface="Segoe UI Light" panose="020B0502040204020203" pitchFamily="34" charset="0"/>
                <a:cs typeface="Segoe UI Light" panose="020B0502040204020203" pitchFamily="34" charset="0"/>
              </a:rPr>
              <a:t>Joins</a:t>
            </a:r>
          </a:p>
        </p:txBody>
      </p:sp>
      <p:sp>
        <p:nvSpPr>
          <p:cNvPr id="10" name="TextBox 9"/>
          <p:cNvSpPr txBox="1"/>
          <p:nvPr/>
        </p:nvSpPr>
        <p:spPr>
          <a:xfrm>
            <a:off x="2299600" y="2140737"/>
            <a:ext cx="177356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404040"/>
                </a:solidFill>
                <a:effectLst/>
                <a:uLnTx/>
                <a:uFillTx/>
              </a:rPr>
              <a:t>{“XO”, 4, “Win10”}</a:t>
            </a:r>
          </a:p>
        </p:txBody>
      </p:sp>
      <p:sp>
        <p:nvSpPr>
          <p:cNvPr id="12" name="TextBox 11"/>
          <p:cNvSpPr txBox="1"/>
          <p:nvPr/>
        </p:nvSpPr>
        <p:spPr>
          <a:xfrm>
            <a:off x="5900333" y="2140737"/>
            <a:ext cx="175560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404040"/>
                </a:solidFill>
                <a:effectLst/>
                <a:uLnTx/>
                <a:uFillTx/>
              </a:rPr>
              <a:t>{“Jo”, 0, “Surface”}</a:t>
            </a:r>
          </a:p>
        </p:txBody>
      </p:sp>
      <p:sp>
        <p:nvSpPr>
          <p:cNvPr id="13" name="TextBox 12"/>
          <p:cNvSpPr txBox="1"/>
          <p:nvPr/>
        </p:nvSpPr>
        <p:spPr>
          <a:xfrm>
            <a:off x="7933162" y="2120418"/>
            <a:ext cx="159441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404040"/>
                </a:solidFill>
                <a:effectLst/>
                <a:uLnTx/>
                <a:uFillTx/>
              </a:rPr>
              <a:t>{“Foo”,4, “Bing”}</a:t>
            </a:r>
          </a:p>
        </p:txBody>
      </p:sp>
      <p:sp>
        <p:nvSpPr>
          <p:cNvPr id="44" name="Oval 43"/>
          <p:cNvSpPr/>
          <p:nvPr/>
        </p:nvSpPr>
        <p:spPr bwMode="auto">
          <a:xfrm>
            <a:off x="4527140" y="2483381"/>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5" name="Oval 44"/>
          <p:cNvSpPr/>
          <p:nvPr/>
        </p:nvSpPr>
        <p:spPr bwMode="auto">
          <a:xfrm>
            <a:off x="2981175" y="2483381"/>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6" name="Oval 45"/>
          <p:cNvSpPr/>
          <p:nvPr/>
        </p:nvSpPr>
        <p:spPr bwMode="auto">
          <a:xfrm>
            <a:off x="6456629" y="2478654"/>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7" name="Oval 46"/>
          <p:cNvSpPr/>
          <p:nvPr/>
        </p:nvSpPr>
        <p:spPr bwMode="auto">
          <a:xfrm>
            <a:off x="8771292" y="2483381"/>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65" name="TextBox 64"/>
          <p:cNvSpPr txBox="1"/>
          <p:nvPr/>
        </p:nvSpPr>
        <p:spPr>
          <a:xfrm>
            <a:off x="503237" y="2080505"/>
            <a:ext cx="1937710"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404040"/>
                    </a:gs>
                    <a:gs pos="30000">
                      <a:srgbClr val="404040"/>
                    </a:gs>
                  </a:gsLst>
                  <a:lin ang="5400000" scaled="0"/>
                </a:gradFill>
                <a:effectLst/>
                <a:uLnTx/>
                <a:uFillTx/>
              </a:rPr>
              <a:t>Twitter Stream:</a:t>
            </a:r>
          </a:p>
        </p:txBody>
      </p:sp>
      <p:sp>
        <p:nvSpPr>
          <p:cNvPr id="11" name="TextBox 10"/>
          <p:cNvSpPr txBox="1"/>
          <p:nvPr/>
        </p:nvSpPr>
        <p:spPr>
          <a:xfrm>
            <a:off x="3954015" y="2138263"/>
            <a:ext cx="167327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404040"/>
                </a:solidFill>
                <a:effectLst/>
                <a:uLnTx/>
                <a:uFillTx/>
              </a:rPr>
              <a:t>{“Dip”, 2, “</a:t>
            </a:r>
            <a:r>
              <a:rPr kumimoji="0" lang="en-US" sz="1600" b="0" i="0" u="none" strike="noStrike" kern="0" cap="none" spc="0" normalizeH="0" baseline="0" noProof="0" err="1">
                <a:ln>
                  <a:noFill/>
                </a:ln>
                <a:solidFill>
                  <a:srgbClr val="404040"/>
                </a:solidFill>
                <a:effectLst/>
                <a:uLnTx/>
                <a:uFillTx/>
              </a:rPr>
              <a:t>XBox</a:t>
            </a:r>
            <a:r>
              <a:rPr kumimoji="0" lang="en-US" sz="1600" b="0" i="0" u="none" strike="noStrike" kern="0" cap="none" spc="0" normalizeH="0" baseline="0" noProof="0">
                <a:ln>
                  <a:noFill/>
                </a:ln>
                <a:solidFill>
                  <a:srgbClr val="404040"/>
                </a:solidFill>
                <a:effectLst/>
                <a:uLnTx/>
                <a:uFillTx/>
              </a:rPr>
              <a:t>”}</a:t>
            </a:r>
          </a:p>
        </p:txBody>
      </p:sp>
      <p:grpSp>
        <p:nvGrpSpPr>
          <p:cNvPr id="2" name="Group 1"/>
          <p:cNvGrpSpPr/>
          <p:nvPr/>
        </p:nvGrpSpPr>
        <p:grpSpPr>
          <a:xfrm>
            <a:off x="3395241" y="2669538"/>
            <a:ext cx="9147596" cy="515624"/>
            <a:chOff x="2683898" y="3435498"/>
            <a:chExt cx="9147596" cy="515624"/>
          </a:xfrm>
        </p:grpSpPr>
        <p:sp>
          <p:nvSpPr>
            <p:cNvPr id="48" name="TextBox 47"/>
            <p:cNvSpPr txBox="1"/>
            <p:nvPr/>
          </p:nvSpPr>
          <p:spPr>
            <a:xfrm>
              <a:off x="2683898" y="3444982"/>
              <a:ext cx="177356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7FBA00"/>
                  </a:solidFill>
                  <a:effectLst/>
                  <a:uLnTx/>
                  <a:uFillTx/>
                </a:rPr>
                <a:t>{“XO”, 0, “Win10”}</a:t>
              </a:r>
            </a:p>
          </p:txBody>
        </p:sp>
        <p:sp>
          <p:nvSpPr>
            <p:cNvPr id="49" name="TextBox 48"/>
            <p:cNvSpPr txBox="1"/>
            <p:nvPr/>
          </p:nvSpPr>
          <p:spPr>
            <a:xfrm>
              <a:off x="8081807" y="3442508"/>
              <a:ext cx="16764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7FBA00"/>
                  </a:solidFill>
                  <a:effectLst/>
                  <a:uLnTx/>
                  <a:uFillTx/>
                </a:rPr>
                <a:t>{“Dip”, 0, “Xbox”}</a:t>
              </a:r>
            </a:p>
          </p:txBody>
        </p:sp>
        <p:sp>
          <p:nvSpPr>
            <p:cNvPr id="50" name="TextBox 49"/>
            <p:cNvSpPr txBox="1"/>
            <p:nvPr/>
          </p:nvSpPr>
          <p:spPr>
            <a:xfrm>
              <a:off x="6095655" y="3444982"/>
              <a:ext cx="175560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7FBA00"/>
                  </a:solidFill>
                  <a:effectLst/>
                  <a:uLnTx/>
                  <a:uFillTx/>
                </a:rPr>
                <a:t>{“Jo”, 4, “Surface”}</a:t>
              </a:r>
            </a:p>
          </p:txBody>
        </p:sp>
        <p:sp>
          <p:nvSpPr>
            <p:cNvPr id="51" name="TextBox 50"/>
            <p:cNvSpPr txBox="1"/>
            <p:nvPr/>
          </p:nvSpPr>
          <p:spPr>
            <a:xfrm>
              <a:off x="9978352" y="3435498"/>
              <a:ext cx="1853142"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7FBA00"/>
                  </a:solidFill>
                  <a:effectLst/>
                  <a:uLnTx/>
                  <a:uFillTx/>
                </a:rPr>
                <a:t>{“Foo”, 0, “Bing”}</a:t>
              </a:r>
            </a:p>
          </p:txBody>
        </p:sp>
        <p:sp>
          <p:nvSpPr>
            <p:cNvPr id="52" name="Oval 51"/>
            <p:cNvSpPr/>
            <p:nvPr/>
          </p:nvSpPr>
          <p:spPr bwMode="auto">
            <a:xfrm>
              <a:off x="8633165"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3" name="Oval 52"/>
            <p:cNvSpPr/>
            <p:nvPr/>
          </p:nvSpPr>
          <p:spPr bwMode="auto">
            <a:xfrm>
              <a:off x="3321873"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4" name="Oval 53"/>
            <p:cNvSpPr/>
            <p:nvPr/>
          </p:nvSpPr>
          <p:spPr bwMode="auto">
            <a:xfrm>
              <a:off x="6873527" y="3793995"/>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55" name="Oval 54"/>
            <p:cNvSpPr/>
            <p:nvPr/>
          </p:nvSpPr>
          <p:spPr bwMode="auto">
            <a:xfrm>
              <a:off x="10506574"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sp>
        <p:nvSpPr>
          <p:cNvPr id="66" name="TextBox 65"/>
          <p:cNvSpPr txBox="1"/>
          <p:nvPr/>
        </p:nvSpPr>
        <p:spPr>
          <a:xfrm>
            <a:off x="503237" y="2588831"/>
            <a:ext cx="2742867" cy="1141851"/>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7FBA00"/>
                </a:solidFill>
                <a:effectLst/>
                <a:uLnTx/>
                <a:uFillTx/>
              </a:rPr>
              <a:t>Twitter Stream:</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solidFill>
                  <a:srgbClr val="7FBA00"/>
                </a:solidFill>
                <a:effectLst/>
                <a:uLnTx/>
                <a:uFillTx/>
              </a:rPr>
              <a:t>(same stream,</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solidFill>
                  <a:srgbClr val="7FBA00"/>
                </a:solidFill>
                <a:effectLst/>
                <a:uLnTx/>
                <a:uFillTx/>
              </a:rPr>
              <a:t>further down the timeline)</a:t>
            </a:r>
          </a:p>
        </p:txBody>
      </p:sp>
      <p:sp>
        <p:nvSpPr>
          <p:cNvPr id="67" name="Rectangle 66"/>
          <p:cNvSpPr/>
          <p:nvPr/>
        </p:nvSpPr>
        <p:spPr>
          <a:xfrm>
            <a:off x="549265" y="4472225"/>
            <a:ext cx="9097972" cy="1938992"/>
          </a:xfrm>
          <a:prstGeom prst="rect">
            <a:avLst/>
          </a:prstGeom>
          <a:solidFill>
            <a:schemeClr val="bg1">
              <a:lumMod val="95000"/>
            </a:scheme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rPr>
              <a:t>SELECT </a:t>
            </a:r>
            <a:r>
              <a:rPr kumimoji="0" lang="en-US" sz="2000" b="0" i="0" u="none" strike="noStrike" kern="0" cap="none" spc="0" normalizeH="0" baseline="0" noProof="0">
                <a:ln>
                  <a:noFill/>
                </a:ln>
                <a:solidFill>
                  <a:srgbClr val="404040"/>
                </a:solidFill>
                <a:effectLst/>
                <a:uLnTx/>
                <a:uFillTx/>
                <a:latin typeface="Consolas"/>
              </a:rPr>
              <a:t>TS1.UserName, TS1.Topic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rPr>
              <a:t>FROM</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err="1">
                <a:ln>
                  <a:noFill/>
                </a:ln>
                <a:solidFill>
                  <a:srgbClr val="404040"/>
                </a:solidFill>
                <a:effectLst/>
                <a:uLnTx/>
                <a:uFillTx/>
                <a:latin typeface="Consolas"/>
              </a:rPr>
              <a:t>TwitterStream</a:t>
            </a:r>
            <a:r>
              <a:rPr kumimoji="0" lang="en-US" sz="2000" b="0" i="0" u="none" strike="noStrike" kern="0" cap="none" spc="0" normalizeH="0" baseline="0" noProof="0">
                <a:ln>
                  <a:noFill/>
                </a:ln>
                <a:solidFill>
                  <a:srgbClr val="404040"/>
                </a:solidFill>
                <a:effectLst/>
                <a:uLnTx/>
                <a:uFillTx/>
                <a:latin typeface="Consolas"/>
              </a:rPr>
              <a:t> TS1 </a:t>
            </a:r>
            <a:r>
              <a:rPr kumimoji="0" lang="en-US" sz="2000" b="0" i="0" u="none" strike="noStrike" kern="0" cap="none" spc="0" normalizeH="0" baseline="0" noProof="0">
                <a:ln>
                  <a:noFill/>
                </a:ln>
                <a:solidFill>
                  <a:srgbClr val="00188F">
                    <a:lumMod val="60000"/>
                    <a:lumOff val="40000"/>
                  </a:srgbClr>
                </a:solidFill>
                <a:effectLst/>
                <a:uLnTx/>
                <a:uFillTx/>
                <a:latin typeface="Consolas"/>
              </a:rPr>
              <a:t>TIMESTAMP</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a:ln>
                  <a:noFill/>
                </a:ln>
                <a:solidFill>
                  <a:srgbClr val="00188F">
                    <a:lumMod val="60000"/>
                    <a:lumOff val="40000"/>
                  </a:srgbClr>
                </a:solidFill>
                <a:effectLst/>
                <a:uLnTx/>
                <a:uFillTx/>
                <a:latin typeface="Consolas"/>
              </a:rPr>
              <a:t>BY</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err="1">
                <a:ln>
                  <a:noFill/>
                </a:ln>
                <a:solidFill>
                  <a:srgbClr val="404040"/>
                </a:solidFill>
                <a:effectLst/>
                <a:uLnTx/>
                <a:uFillTx/>
                <a:latin typeface="Consolas"/>
              </a:rPr>
              <a:t>CreatedAt</a:t>
            </a:r>
            <a:r>
              <a:rPr kumimoji="0" lang="en-US" sz="2000" b="0" i="0" u="none" strike="noStrike" kern="0" cap="none" spc="0" normalizeH="0" baseline="0" noProof="0">
                <a:ln>
                  <a:noFill/>
                </a:ln>
                <a:solidFill>
                  <a:srgbClr val="404040"/>
                </a:solidFill>
                <a:effectLst/>
                <a:uLnTx/>
                <a:uFillTx/>
                <a:latin typeface="Consola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rPr>
              <a:t>JOIN</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err="1">
                <a:ln>
                  <a:noFill/>
                </a:ln>
                <a:solidFill>
                  <a:srgbClr val="404040"/>
                </a:solidFill>
                <a:effectLst/>
                <a:uLnTx/>
                <a:uFillTx/>
                <a:latin typeface="Consolas"/>
              </a:rPr>
              <a:t>TwitterStream</a:t>
            </a:r>
            <a:r>
              <a:rPr kumimoji="0" lang="en-US" sz="2000" b="0" i="0" u="none" strike="noStrike" kern="0" cap="none" spc="0" normalizeH="0" baseline="0" noProof="0">
                <a:ln>
                  <a:noFill/>
                </a:ln>
                <a:solidFill>
                  <a:srgbClr val="404040"/>
                </a:solidFill>
                <a:effectLst/>
                <a:uLnTx/>
                <a:uFillTx/>
                <a:latin typeface="Consolas"/>
              </a:rPr>
              <a:t> TS2 </a:t>
            </a:r>
            <a:r>
              <a:rPr kumimoji="0" lang="en-US" sz="2000" b="0" i="0" u="none" strike="noStrike" kern="0" cap="none" spc="0" normalizeH="0" baseline="0" noProof="0">
                <a:ln>
                  <a:noFill/>
                </a:ln>
                <a:solidFill>
                  <a:srgbClr val="00188F">
                    <a:lumMod val="60000"/>
                    <a:lumOff val="40000"/>
                  </a:srgbClr>
                </a:solidFill>
                <a:effectLst/>
                <a:uLnTx/>
                <a:uFillTx/>
                <a:latin typeface="Consolas"/>
              </a:rPr>
              <a:t>TIMESTAMP</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a:ln>
                  <a:noFill/>
                </a:ln>
                <a:solidFill>
                  <a:srgbClr val="00188F">
                    <a:lumMod val="60000"/>
                    <a:lumOff val="40000"/>
                  </a:srgbClr>
                </a:solidFill>
                <a:effectLst/>
                <a:uLnTx/>
                <a:uFillTx/>
                <a:latin typeface="Consolas"/>
              </a:rPr>
              <a:t>BY</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err="1">
                <a:ln>
                  <a:noFill/>
                </a:ln>
                <a:solidFill>
                  <a:srgbClr val="404040"/>
                </a:solidFill>
                <a:effectLst/>
                <a:uLnTx/>
                <a:uFillTx/>
                <a:latin typeface="Consolas"/>
              </a:rPr>
              <a:t>CreatedAt</a:t>
            </a:r>
            <a:endParaRPr kumimoji="0" lang="en-US" sz="2000" b="0" i="0" u="none" strike="noStrike" kern="0" cap="none" spc="0" normalizeH="0" baseline="0" noProof="0">
              <a:ln>
                <a:noFill/>
              </a:ln>
              <a:solidFill>
                <a:srgbClr val="404040"/>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rPr>
              <a:t>	ON</a:t>
            </a:r>
            <a:r>
              <a:rPr kumimoji="0" lang="en-US" sz="2000" b="0" i="0" u="none" strike="noStrike" kern="0" cap="none" spc="0" normalizeH="0" baseline="0" noProof="0">
                <a:ln>
                  <a:noFill/>
                </a:ln>
                <a:solidFill>
                  <a:srgbClr val="00188F">
                    <a:lumMod val="75000"/>
                  </a:srgbClr>
                </a:solidFill>
                <a:effectLst/>
                <a:uLnTx/>
                <a:uFillTx/>
                <a:latin typeface="Consolas"/>
              </a:rPr>
              <a:t> TS1.UserName = TS2.UserName </a:t>
            </a:r>
            <a:r>
              <a:rPr kumimoji="0" lang="en-US" sz="2000" b="0" i="0" u="none" strike="noStrike" kern="0" cap="none" spc="0" normalizeH="0" baseline="0" noProof="0">
                <a:ln>
                  <a:noFill/>
                </a:ln>
                <a:solidFill>
                  <a:srgbClr val="00188F">
                    <a:lumMod val="60000"/>
                    <a:lumOff val="40000"/>
                  </a:srgbClr>
                </a:solidFill>
                <a:effectLst/>
                <a:uLnTx/>
                <a:uFillTx/>
                <a:latin typeface="Consolas"/>
              </a:rPr>
              <a:t>AND</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a:ln>
                  <a:noFill/>
                </a:ln>
                <a:solidFill>
                  <a:srgbClr val="404040"/>
                </a:solidFill>
                <a:effectLst/>
                <a:uLnTx/>
                <a:uFillTx/>
                <a:latin typeface="Consolas"/>
              </a:rPr>
              <a:t>TS1.Topic = TS2.Topic </a:t>
            </a:r>
            <a:br>
              <a:rPr kumimoji="0" lang="en-US" sz="2000" b="0" i="0" u="none" strike="noStrike" kern="0" cap="none" spc="0" normalizeH="0" baseline="0" noProof="0">
                <a:ln>
                  <a:noFill/>
                </a:ln>
                <a:solidFill>
                  <a:srgbClr val="404040"/>
                </a:solidFill>
                <a:effectLst/>
                <a:uLnTx/>
                <a:uFillTx/>
                <a:latin typeface="Consolas"/>
              </a:rPr>
            </a:br>
            <a:r>
              <a:rPr kumimoji="0" lang="en-US" sz="2000" b="0" i="0" u="none" strike="noStrike" kern="0" cap="none" spc="0" normalizeH="0" baseline="0" noProof="0">
                <a:ln>
                  <a:noFill/>
                </a:ln>
                <a:solidFill>
                  <a:srgbClr val="404040"/>
                </a:solidFill>
                <a:effectLst/>
                <a:uLnTx/>
                <a:uFillTx/>
                <a:latin typeface="Consolas"/>
              </a:rPr>
              <a:t>	</a:t>
            </a:r>
            <a:r>
              <a:rPr kumimoji="0" lang="en-US" sz="2000" b="0" i="0" u="none" strike="noStrike" kern="0" cap="none" spc="0" normalizeH="0" baseline="0" noProof="0">
                <a:ln>
                  <a:noFill/>
                </a:ln>
                <a:solidFill>
                  <a:srgbClr val="00188F">
                    <a:lumMod val="60000"/>
                    <a:lumOff val="40000"/>
                  </a:srgbClr>
                </a:solidFill>
                <a:effectLst/>
                <a:uLnTx/>
                <a:uFillTx/>
                <a:latin typeface="Consolas"/>
              </a:rPr>
              <a:t>AND</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err="1">
                <a:ln>
                  <a:noFill/>
                </a:ln>
                <a:solidFill>
                  <a:srgbClr val="7030A0"/>
                </a:solidFill>
                <a:effectLst/>
                <a:uLnTx/>
                <a:uFillTx/>
                <a:latin typeface="Consolas"/>
              </a:rPr>
              <a:t>DateDiff</a:t>
            </a:r>
            <a:r>
              <a:rPr kumimoji="0" lang="en-US" sz="2000" b="0" i="0" u="none" strike="noStrike" kern="0" cap="none" spc="0" normalizeH="0" baseline="0" noProof="0">
                <a:ln>
                  <a:noFill/>
                </a:ln>
                <a:solidFill>
                  <a:srgbClr val="404040"/>
                </a:solidFill>
                <a:effectLst/>
                <a:uLnTx/>
                <a:uFillTx/>
                <a:latin typeface="Consolas"/>
              </a:rPr>
              <a:t>(second, TS1, TS2)</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a:ln>
                  <a:noFill/>
                </a:ln>
                <a:solidFill>
                  <a:srgbClr val="00188F">
                    <a:lumMod val="60000"/>
                    <a:lumOff val="40000"/>
                  </a:srgbClr>
                </a:solidFill>
                <a:effectLst/>
                <a:uLnTx/>
                <a:uFillTx/>
                <a:latin typeface="Consolas"/>
              </a:rPr>
              <a:t>BETWEEN</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a:ln>
                  <a:noFill/>
                </a:ln>
                <a:solidFill>
                  <a:srgbClr val="404040"/>
                </a:solidFill>
                <a:effectLst/>
                <a:uLnTx/>
                <a:uFillTx/>
                <a:latin typeface="Consolas"/>
              </a:rPr>
              <a:t>1</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a:ln>
                  <a:noFill/>
                </a:ln>
                <a:solidFill>
                  <a:srgbClr val="00188F">
                    <a:lumMod val="60000"/>
                    <a:lumOff val="40000"/>
                  </a:srgbClr>
                </a:solidFill>
                <a:effectLst/>
                <a:uLnTx/>
                <a:uFillTx/>
                <a:latin typeface="Consolas"/>
              </a:rPr>
              <a:t>AND</a:t>
            </a:r>
            <a:r>
              <a:rPr kumimoji="0" lang="en-US" sz="2000" b="0" i="0" u="none" strike="noStrike" kern="0" cap="none" spc="0" normalizeH="0" baseline="0" noProof="0">
                <a:ln>
                  <a:noFill/>
                </a:ln>
                <a:solidFill>
                  <a:srgbClr val="00188F">
                    <a:lumMod val="75000"/>
                  </a:srgbClr>
                </a:solidFill>
                <a:effectLst/>
                <a:uLnTx/>
                <a:uFillTx/>
                <a:latin typeface="Consolas"/>
              </a:rPr>
              <a:t> </a:t>
            </a:r>
            <a:r>
              <a:rPr kumimoji="0" lang="en-US" sz="2000" b="0" i="0" u="none" strike="noStrike" kern="0" cap="none" spc="0" normalizeH="0" baseline="0" noProof="0">
                <a:ln>
                  <a:noFill/>
                </a:ln>
                <a:solidFill>
                  <a:srgbClr val="404040"/>
                </a:solidFill>
                <a:effectLst/>
                <a:uLnTx/>
                <a:uFillTx/>
                <a:latin typeface="Consolas"/>
              </a:rPr>
              <a:t>60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a:rPr>
              <a:t>WHERE</a:t>
            </a:r>
            <a:r>
              <a:rPr kumimoji="0" lang="en-US" sz="2000" b="0" i="0" u="none" strike="noStrike" kern="0" cap="none" spc="0" normalizeH="0" baseline="0" noProof="0">
                <a:ln>
                  <a:noFill/>
                </a:ln>
                <a:solidFill>
                  <a:srgbClr val="404040"/>
                </a:solidFill>
                <a:effectLst/>
                <a:uLnTx/>
                <a:uFillTx/>
                <a:latin typeface="Consolas"/>
              </a:rPr>
              <a:t> TS1.SentimentScore != TS2.SentimentScore</a:t>
            </a:r>
          </a:p>
        </p:txBody>
      </p:sp>
      <p:grpSp>
        <p:nvGrpSpPr>
          <p:cNvPr id="112" name="Group 111"/>
          <p:cNvGrpSpPr/>
          <p:nvPr/>
        </p:nvGrpSpPr>
        <p:grpSpPr>
          <a:xfrm>
            <a:off x="3055288" y="2068959"/>
            <a:ext cx="8285705" cy="1227514"/>
            <a:chOff x="2301469" y="2463444"/>
            <a:chExt cx="8285705" cy="1227514"/>
          </a:xfrm>
        </p:grpSpPr>
        <p:grpSp>
          <p:nvGrpSpPr>
            <p:cNvPr id="108" name="Group 107"/>
            <p:cNvGrpSpPr/>
            <p:nvPr/>
          </p:nvGrpSpPr>
          <p:grpSpPr>
            <a:xfrm>
              <a:off x="2301469" y="3073507"/>
              <a:ext cx="1087202" cy="617451"/>
              <a:chOff x="2301469" y="3073507"/>
              <a:chExt cx="1087202" cy="617451"/>
            </a:xfrm>
          </p:grpSpPr>
          <p:cxnSp>
            <p:nvCxnSpPr>
              <p:cNvPr id="73" name="Straight Connector 72"/>
              <p:cNvCxnSpPr/>
              <p:nvPr/>
            </p:nvCxnSpPr>
            <p:spPr>
              <a:xfrm>
                <a:off x="3377558" y="3574920"/>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301469" y="3073507"/>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301469" y="3690958"/>
                <a:ext cx="1087202"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5776923" y="3068765"/>
              <a:ext cx="1171339" cy="617451"/>
              <a:chOff x="5776923" y="3068765"/>
              <a:chExt cx="1171339" cy="617451"/>
            </a:xfrm>
          </p:grpSpPr>
          <p:cxnSp>
            <p:nvCxnSpPr>
              <p:cNvPr id="83" name="Straight Connector 82"/>
              <p:cNvCxnSpPr/>
              <p:nvPr/>
            </p:nvCxnSpPr>
            <p:spPr>
              <a:xfrm>
                <a:off x="6948262" y="3570178"/>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776923" y="3068765"/>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6923" y="3686216"/>
                <a:ext cx="1171339"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8089564" y="3064023"/>
              <a:ext cx="2497610" cy="617451"/>
              <a:chOff x="8089564" y="3064023"/>
              <a:chExt cx="2497610" cy="617451"/>
            </a:xfrm>
          </p:grpSpPr>
          <p:cxnSp>
            <p:nvCxnSpPr>
              <p:cNvPr id="87" name="Straight Connector 86"/>
              <p:cNvCxnSpPr/>
              <p:nvPr/>
            </p:nvCxnSpPr>
            <p:spPr>
              <a:xfrm>
                <a:off x="10587174" y="3565436"/>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089564" y="3064023"/>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089564" y="3681474"/>
                <a:ext cx="2497610"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3835156" y="2463444"/>
              <a:ext cx="4860547" cy="986953"/>
              <a:chOff x="3835156" y="2463444"/>
              <a:chExt cx="4860547" cy="986953"/>
            </a:xfrm>
          </p:grpSpPr>
          <p:cxnSp>
            <p:nvCxnSpPr>
              <p:cNvPr id="93" name="Straight Connector 92"/>
              <p:cNvCxnSpPr/>
              <p:nvPr/>
            </p:nvCxnSpPr>
            <p:spPr>
              <a:xfrm>
                <a:off x="3835822" y="2470749"/>
                <a:ext cx="485923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8689194" y="2463444"/>
                <a:ext cx="6509" cy="986953"/>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3835156" y="2470749"/>
                <a:ext cx="0" cy="393096"/>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17" name="TextBox 116"/>
          <p:cNvSpPr txBox="1"/>
          <p:nvPr/>
        </p:nvSpPr>
        <p:spPr>
          <a:xfrm>
            <a:off x="5685560" y="3698312"/>
            <a:ext cx="822982"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404040"/>
                    </a:gs>
                    <a:gs pos="30000">
                      <a:srgbClr val="404040"/>
                    </a:gs>
                  </a:gsLst>
                  <a:lin ang="5400000" scaled="0"/>
                </a:gradFill>
                <a:effectLst/>
                <a:uLnTx/>
                <a:uFillTx/>
              </a:rPr>
              <a:t>time</a:t>
            </a:r>
          </a:p>
        </p:txBody>
      </p:sp>
      <p:sp>
        <p:nvSpPr>
          <p:cNvPr id="6" name="Rectangle 5"/>
          <p:cNvSpPr/>
          <p:nvPr/>
        </p:nvSpPr>
        <p:spPr>
          <a:xfrm>
            <a:off x="494473" y="1059751"/>
            <a:ext cx="11795443"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7FBA00"/>
                </a:solidFill>
                <a:effectLst/>
                <a:uLnTx/>
                <a:uFillTx/>
                <a:ea typeface="Times New Roman" panose="02020603050405020304" pitchFamily="18" charset="0"/>
                <a:cs typeface="Times New Roman" panose="02020603050405020304" pitchFamily="18" charset="0"/>
              </a:rPr>
              <a:t>“List all users and the topics  on which they switched their sentiment  within a minute“</a:t>
            </a:r>
            <a:endParaRPr kumimoji="0" lang="en-US" sz="1800" b="0" i="0" u="none" strike="noStrike" kern="0" cap="none" spc="0" normalizeH="0" baseline="0" noProof="0">
              <a:ln>
                <a:noFill/>
              </a:ln>
              <a:solidFill>
                <a:srgbClr val="7FBA00"/>
              </a:solidFill>
              <a:effectLst/>
              <a:uLnTx/>
              <a:uFillTx/>
              <a:ea typeface="Times New Roman" panose="02020603050405020304" pitchFamily="18" charset="0"/>
              <a:cs typeface="Times New Roman" panose="02020603050405020304" pitchFamily="18" charset="0"/>
            </a:endParaRPr>
          </a:p>
        </p:txBody>
      </p:sp>
      <p:cxnSp>
        <p:nvCxnSpPr>
          <p:cNvPr id="56" name="Straight Arrow Connector 55"/>
          <p:cNvCxnSpPr/>
          <p:nvPr/>
        </p:nvCxnSpPr>
        <p:spPr>
          <a:xfrm>
            <a:off x="2463216" y="3787132"/>
            <a:ext cx="88582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0488675" y="2720946"/>
            <a:ext cx="1536896" cy="549120"/>
          </a:xfrm>
          <a:prstGeom prst="rect">
            <a:avLst/>
          </a:prstGeom>
          <a:solidFill>
            <a:srgbClr val="FFFF00"/>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9" name="Rectangle 28"/>
          <p:cNvSpPr/>
          <p:nvPr/>
        </p:nvSpPr>
        <p:spPr bwMode="auto">
          <a:xfrm>
            <a:off x="8063917" y="2098946"/>
            <a:ext cx="1536896" cy="549120"/>
          </a:xfrm>
          <a:prstGeom prst="rect">
            <a:avLst/>
          </a:prstGeom>
          <a:solidFill>
            <a:srgbClr val="FFFF00"/>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5" name="Rectangle 44"/>
          <p:cNvSpPr/>
          <p:nvPr/>
        </p:nvSpPr>
        <p:spPr bwMode="auto">
          <a:xfrm>
            <a:off x="3940975" y="2118973"/>
            <a:ext cx="1536896" cy="549120"/>
          </a:xfrm>
          <a:prstGeom prst="rect">
            <a:avLst/>
          </a:prstGeom>
          <a:solidFill>
            <a:srgbClr val="FFFF00"/>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 name="Title 2"/>
          <p:cNvSpPr>
            <a:spLocks noGrp="1"/>
          </p:cNvSpPr>
          <p:nvPr>
            <p:ph type="title"/>
          </p:nvPr>
        </p:nvSpPr>
        <p:spPr>
          <a:xfrm>
            <a:off x="30271" y="-17623"/>
            <a:ext cx="11889564" cy="917575"/>
          </a:xfrm>
        </p:spPr>
        <p:txBody>
          <a:bodyPr/>
          <a:lstStyle/>
          <a:p>
            <a:r>
              <a:rPr lang="en-US" sz="4800">
                <a:latin typeface="Segoe UI Light" panose="020B0502040204020203" pitchFamily="34" charset="0"/>
                <a:cs typeface="Segoe UI Light" panose="020B0502040204020203" pitchFamily="34" charset="0"/>
              </a:rPr>
              <a:t>Detecting absence of events</a:t>
            </a:r>
          </a:p>
        </p:txBody>
      </p:sp>
      <p:sp>
        <p:nvSpPr>
          <p:cNvPr id="2" name="Text Placeholder 1"/>
          <p:cNvSpPr>
            <a:spLocks noGrp="1"/>
          </p:cNvSpPr>
          <p:nvPr>
            <p:ph type="body" sz="quarter" idx="4294967295"/>
          </p:nvPr>
        </p:nvSpPr>
        <p:spPr>
          <a:xfrm>
            <a:off x="499989" y="1052302"/>
            <a:ext cx="11887200" cy="517525"/>
          </a:xfrm>
        </p:spPr>
        <p:txBody>
          <a:bodyPr/>
          <a:lstStyle/>
          <a:p>
            <a:pPr marL="0" indent="0">
              <a:buNone/>
            </a:pPr>
            <a:r>
              <a:rPr lang="en-US" sz="2400">
                <a:solidFill>
                  <a:srgbClr val="7FBA00"/>
                </a:solidFill>
                <a:latin typeface="+mn-lt"/>
                <a:ea typeface="Times New Roman" panose="02020603050405020304" pitchFamily="18" charset="0"/>
                <a:cs typeface="Times New Roman" panose="02020603050405020304" pitchFamily="18" charset="0"/>
              </a:rPr>
              <a:t>Show me if a topic is not tweeted for 10 seconds since it was last tweeted.</a:t>
            </a:r>
          </a:p>
        </p:txBody>
      </p:sp>
      <p:sp>
        <p:nvSpPr>
          <p:cNvPr id="4" name="Rectangle 3"/>
          <p:cNvSpPr/>
          <p:nvPr/>
        </p:nvSpPr>
        <p:spPr>
          <a:xfrm>
            <a:off x="385643" y="4469967"/>
            <a:ext cx="11950376" cy="193899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tx2">
                    <a:lumMod val="60000"/>
                    <a:lumOff val="40000"/>
                  </a:schemeClr>
                </a:solidFill>
                <a:effectLst/>
                <a:uLnTx/>
                <a:uFillTx/>
                <a:latin typeface="Consolas"/>
              </a:rPr>
              <a:t>SELECT </a:t>
            </a:r>
            <a:r>
              <a:rPr kumimoji="0" lang="en-US" sz="2000" b="0" i="0" u="none" strike="noStrike" kern="0" cap="none" spc="0" normalizeH="0" baseline="0" noProof="0">
                <a:ln>
                  <a:noFill/>
                </a:ln>
                <a:solidFill>
                  <a:sysClr val="windowText" lastClr="000000"/>
                </a:solidFill>
                <a:effectLst/>
                <a:uLnTx/>
                <a:uFillTx/>
                <a:latin typeface="Consolas"/>
              </a:rPr>
              <a:t>TS1.CreatedAt, TS1.Topic</a:t>
            </a:r>
            <a:endParaRPr kumimoji="0" lang="en-US" sz="2000" b="0" i="0" u="none" strike="noStrike" kern="0" cap="none" spc="0" normalizeH="0" baseline="0" noProof="0">
              <a:ln>
                <a:noFill/>
              </a:ln>
              <a:solidFill>
                <a:schemeClr val="tx2">
                  <a:lumMod val="75000"/>
                </a:schemeClr>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tx2">
                    <a:lumMod val="60000"/>
                    <a:lumOff val="40000"/>
                  </a:schemeClr>
                </a:solidFill>
                <a:effectLst/>
                <a:uLnTx/>
                <a:uFillTx/>
                <a:latin typeface="Consolas"/>
              </a:rPr>
              <a:t>FROM</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err="1">
                <a:ln>
                  <a:noFill/>
                </a:ln>
                <a:solidFill>
                  <a:sysClr val="windowText" lastClr="000000"/>
                </a:solidFill>
                <a:effectLst/>
                <a:uLnTx/>
                <a:uFillTx/>
                <a:latin typeface="Consolas"/>
              </a:rPr>
              <a:t>TwitterStream</a:t>
            </a:r>
            <a:r>
              <a:rPr kumimoji="0" lang="en-US" sz="2000" b="0" i="0" u="none" strike="noStrike" kern="0" cap="none" spc="0" normalizeH="0" baseline="0" noProof="0">
                <a:ln>
                  <a:noFill/>
                </a:ln>
                <a:solidFill>
                  <a:sysClr val="windowText" lastClr="000000"/>
                </a:solidFill>
                <a:effectLst/>
                <a:uLnTx/>
                <a:uFillTx/>
                <a:latin typeface="Consolas"/>
              </a:rPr>
              <a:t> TS1 </a:t>
            </a:r>
            <a:r>
              <a:rPr kumimoji="0" lang="en-US" sz="2000" b="0" i="0" u="none" strike="noStrike" kern="0" cap="none" spc="0" normalizeH="0" baseline="0" noProof="0">
                <a:ln>
                  <a:noFill/>
                </a:ln>
                <a:solidFill>
                  <a:schemeClr val="tx2">
                    <a:lumMod val="60000"/>
                    <a:lumOff val="40000"/>
                  </a:schemeClr>
                </a:solidFill>
                <a:effectLst/>
                <a:uLnTx/>
                <a:uFillTx/>
                <a:latin typeface="Consolas"/>
              </a:rPr>
              <a:t>TIMESTAMP</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a:ln>
                  <a:noFill/>
                </a:ln>
                <a:solidFill>
                  <a:schemeClr val="tx2">
                    <a:lumMod val="60000"/>
                    <a:lumOff val="40000"/>
                  </a:schemeClr>
                </a:solidFill>
                <a:effectLst/>
                <a:uLnTx/>
                <a:uFillTx/>
                <a:latin typeface="Consolas"/>
              </a:rPr>
              <a:t>BY</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err="1">
                <a:ln>
                  <a:noFill/>
                </a:ln>
                <a:solidFill>
                  <a:sysClr val="windowText" lastClr="000000"/>
                </a:solidFill>
                <a:effectLst/>
                <a:uLnTx/>
                <a:uFillTx/>
                <a:latin typeface="Consolas"/>
              </a:rPr>
              <a:t>CreatedAt</a:t>
            </a:r>
            <a:endParaRPr kumimoji="0" lang="en-US" sz="2000" b="0" i="0" u="none" strike="noStrike" kern="0" cap="none" spc="0" normalizeH="0" baseline="0" noProof="0">
              <a:ln>
                <a:noFill/>
              </a:ln>
              <a:solidFill>
                <a:schemeClr val="tx2">
                  <a:lumMod val="75000"/>
                </a:schemeClr>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7030A0"/>
                </a:solidFill>
                <a:effectLst/>
                <a:uLnTx/>
                <a:uFillTx/>
                <a:latin typeface="Consolas"/>
              </a:rPr>
              <a:t>LEFT OUTER JOIN </a:t>
            </a:r>
            <a:r>
              <a:rPr kumimoji="0" lang="en-US" sz="2000" b="0" i="0" u="none" strike="noStrike" kern="0" cap="none" spc="0" normalizeH="0" baseline="0" noProof="0" err="1">
                <a:ln>
                  <a:noFill/>
                </a:ln>
                <a:solidFill>
                  <a:sysClr val="windowText" lastClr="000000"/>
                </a:solidFill>
                <a:effectLst/>
                <a:uLnTx/>
                <a:uFillTx/>
                <a:latin typeface="Consolas"/>
              </a:rPr>
              <a:t>TwitterStream</a:t>
            </a:r>
            <a:r>
              <a:rPr kumimoji="0" lang="en-US" sz="2000" b="0" i="0" u="none" strike="noStrike" kern="0" cap="none" spc="0" normalizeH="0" baseline="0" noProof="0">
                <a:ln>
                  <a:noFill/>
                </a:ln>
                <a:solidFill>
                  <a:sysClr val="windowText" lastClr="000000"/>
                </a:solidFill>
                <a:effectLst/>
                <a:uLnTx/>
                <a:uFillTx/>
                <a:latin typeface="Consolas"/>
              </a:rPr>
              <a:t> TS2 </a:t>
            </a:r>
            <a:r>
              <a:rPr kumimoji="0" lang="en-US" sz="2000" b="0" i="0" u="none" strike="noStrike" kern="0" cap="none" spc="0" normalizeH="0" baseline="0" noProof="0">
                <a:ln>
                  <a:noFill/>
                </a:ln>
                <a:solidFill>
                  <a:schemeClr val="tx2">
                    <a:lumMod val="60000"/>
                    <a:lumOff val="40000"/>
                  </a:schemeClr>
                </a:solidFill>
                <a:effectLst/>
                <a:uLnTx/>
                <a:uFillTx/>
                <a:latin typeface="Consolas"/>
              </a:rPr>
              <a:t>TIMESTAMP</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a:ln>
                  <a:noFill/>
                </a:ln>
                <a:solidFill>
                  <a:schemeClr val="tx2">
                    <a:lumMod val="60000"/>
                    <a:lumOff val="40000"/>
                  </a:schemeClr>
                </a:solidFill>
                <a:effectLst/>
                <a:uLnTx/>
                <a:uFillTx/>
                <a:latin typeface="Consolas"/>
              </a:rPr>
              <a:t>BY</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err="1">
                <a:ln>
                  <a:noFill/>
                </a:ln>
                <a:solidFill>
                  <a:sysClr val="windowText" lastClr="000000"/>
                </a:solidFill>
                <a:effectLst/>
                <a:uLnTx/>
                <a:uFillTx/>
                <a:latin typeface="Consolas"/>
              </a:rPr>
              <a:t>CreatedAt</a:t>
            </a:r>
            <a:endParaRPr kumimoji="0" lang="en-US" sz="2000" b="0" i="0" u="none" strike="noStrike" kern="0" cap="none" spc="0" normalizeH="0" baseline="0" noProof="0">
              <a:ln>
                <a:noFill/>
              </a:ln>
              <a:solidFill>
                <a:sysClr val="windowText" lastClr="000000"/>
              </a:solidFill>
              <a:effectLs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030A0"/>
                </a:solidFill>
                <a:effectLst/>
                <a:uLnTx/>
                <a:uFillTx/>
                <a:latin typeface="Consolas"/>
              </a:rPr>
              <a:t>ON</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a:ln>
                  <a:noFill/>
                </a:ln>
                <a:solidFill>
                  <a:sysClr val="windowText" lastClr="000000"/>
                </a:solidFill>
                <a:effectLst/>
                <a:uLnTx/>
                <a:uFillTx/>
                <a:latin typeface="Consolas"/>
              </a:rPr>
              <a:t>TS1.Topic = TS2.Topic</a:t>
            </a:r>
            <a:br>
              <a:rPr kumimoji="0" lang="en-US" sz="2000" b="0" i="0" u="none" strike="noStrike" kern="0" cap="none" spc="0" normalizeH="0" baseline="0" noProof="0">
                <a:ln>
                  <a:noFill/>
                </a:ln>
                <a:solidFill>
                  <a:sysClr val="windowText" lastClr="000000"/>
                </a:solidFill>
                <a:effectLst/>
                <a:uLnTx/>
                <a:uFillTx/>
                <a:latin typeface="Consolas"/>
              </a:rPr>
            </a:br>
            <a:r>
              <a:rPr kumimoji="0" lang="en-US" sz="2000" b="0" i="0" u="none" strike="noStrike" kern="0" cap="none" spc="0" normalizeH="0" baseline="0" noProof="0">
                <a:ln>
                  <a:noFill/>
                </a:ln>
                <a:solidFill>
                  <a:schemeClr val="tx2">
                    <a:lumMod val="60000"/>
                    <a:lumOff val="40000"/>
                  </a:schemeClr>
                </a:solidFill>
                <a:effectLst/>
                <a:uLnTx/>
                <a:uFillTx/>
                <a:latin typeface="Consolas"/>
              </a:rPr>
              <a:t>AND</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a:ln>
                  <a:noFill/>
                </a:ln>
                <a:solidFill>
                  <a:srgbClr val="7030A0"/>
                </a:solidFill>
                <a:effectLst/>
                <a:uLnTx/>
                <a:uFillTx/>
                <a:latin typeface="Consolas"/>
              </a:rPr>
              <a:t>DATEDIFF</a:t>
            </a:r>
            <a:r>
              <a:rPr kumimoji="0" lang="en-US" sz="2000" b="0" i="0" u="none" strike="noStrike" kern="0" cap="none" spc="0" normalizeH="0" baseline="0" noProof="0">
                <a:ln>
                  <a:noFill/>
                </a:ln>
                <a:solidFill>
                  <a:sysClr val="windowText" lastClr="000000"/>
                </a:solidFill>
                <a:effectLst/>
                <a:uLnTx/>
                <a:uFillTx/>
                <a:latin typeface="Consolas"/>
              </a:rPr>
              <a:t>(second, TS1, TS2)</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a:ln>
                  <a:noFill/>
                </a:ln>
                <a:solidFill>
                  <a:srgbClr val="7030A0"/>
                </a:solidFill>
                <a:effectLst/>
                <a:uLnTx/>
                <a:uFillTx/>
                <a:latin typeface="Consolas"/>
              </a:rPr>
              <a:t>BETWEEN</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a:ln>
                  <a:noFill/>
                </a:ln>
                <a:solidFill>
                  <a:sysClr val="windowText" lastClr="000000"/>
                </a:solidFill>
                <a:effectLst/>
                <a:uLnTx/>
                <a:uFillTx/>
                <a:latin typeface="Consolas"/>
              </a:rPr>
              <a:t>1</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a:ln>
                  <a:noFill/>
                </a:ln>
                <a:solidFill>
                  <a:schemeClr val="tx2">
                    <a:lumMod val="60000"/>
                    <a:lumOff val="40000"/>
                  </a:schemeClr>
                </a:solidFill>
                <a:effectLst/>
                <a:uLnTx/>
                <a:uFillTx/>
                <a:latin typeface="Consolas"/>
              </a:rPr>
              <a:t>AND</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a:ln>
                  <a:noFill/>
                </a:ln>
                <a:solidFill>
                  <a:sysClr val="windowText" lastClr="000000"/>
                </a:solidFill>
                <a:effectLst/>
                <a:uLnTx/>
                <a:uFillTx/>
                <a:latin typeface="Consolas"/>
              </a:rPr>
              <a:t>10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7030A0"/>
                </a:solidFill>
                <a:effectLst/>
                <a:uLnTx/>
                <a:uFillTx/>
                <a:latin typeface="Consolas"/>
              </a:rPr>
              <a:t>WHERE</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a:ln>
                  <a:noFill/>
                </a:ln>
                <a:solidFill>
                  <a:sysClr val="windowText" lastClr="000000"/>
                </a:solidFill>
                <a:effectLst/>
                <a:uLnTx/>
                <a:uFillTx/>
                <a:latin typeface="Consolas"/>
              </a:rPr>
              <a:t>TS2.Topic</a:t>
            </a:r>
            <a:r>
              <a:rPr kumimoji="0" lang="en-US" sz="2000" b="0" i="0" u="none" strike="noStrike" kern="0" cap="none" spc="0" normalizeH="0" baseline="0" noProof="0">
                <a:ln>
                  <a:noFill/>
                </a:ln>
                <a:solidFill>
                  <a:schemeClr val="tx2">
                    <a:lumMod val="75000"/>
                  </a:schemeClr>
                </a:solidFill>
                <a:effectLst/>
                <a:uLnTx/>
                <a:uFillTx/>
                <a:latin typeface="Consolas"/>
              </a:rPr>
              <a:t> </a:t>
            </a:r>
            <a:r>
              <a:rPr kumimoji="0" lang="en-US" sz="2000" b="0" i="0" u="none" strike="noStrike" kern="0" cap="none" spc="0" normalizeH="0" baseline="0" noProof="0">
                <a:ln>
                  <a:noFill/>
                </a:ln>
                <a:solidFill>
                  <a:srgbClr val="7030A0"/>
                </a:solidFill>
                <a:effectLst/>
                <a:uLnTx/>
                <a:uFillTx/>
                <a:latin typeface="Consolas"/>
              </a:rPr>
              <a:t>IS NULL</a:t>
            </a:r>
            <a:r>
              <a:rPr kumimoji="0" lang="en-US" sz="2000" b="0" i="0" u="none" strike="noStrike" kern="0" cap="none" spc="0" normalizeH="0" baseline="0" noProof="0">
                <a:ln>
                  <a:noFill/>
                </a:ln>
                <a:solidFill>
                  <a:schemeClr val="tx2">
                    <a:lumMod val="60000"/>
                    <a:lumOff val="40000"/>
                  </a:schemeClr>
                </a:solidFill>
                <a:effectLst/>
                <a:uLnTx/>
                <a:uFillTx/>
                <a:latin typeface="Consolas"/>
              </a:rPr>
              <a:t> </a:t>
            </a:r>
            <a:endParaRPr kumimoji="0" lang="en-US" sz="2000" b="0" i="0" u="none" strike="noStrike" kern="0" cap="none" spc="0" normalizeH="0" baseline="0" noProof="0">
              <a:ln>
                <a:noFill/>
              </a:ln>
              <a:solidFill>
                <a:srgbClr val="7030A0"/>
              </a:solidFill>
              <a:effectLst/>
              <a:uLnTx/>
              <a:uFillTx/>
              <a:latin typeface="Consolas"/>
            </a:endParaRPr>
          </a:p>
        </p:txBody>
      </p:sp>
      <p:grpSp>
        <p:nvGrpSpPr>
          <p:cNvPr id="5" name="Group 4"/>
          <p:cNvGrpSpPr/>
          <p:nvPr/>
        </p:nvGrpSpPr>
        <p:grpSpPr>
          <a:xfrm>
            <a:off x="477080" y="2021084"/>
            <a:ext cx="9181635" cy="613252"/>
            <a:chOff x="-263699" y="2417014"/>
            <a:chExt cx="9181635" cy="613252"/>
          </a:xfrm>
        </p:grpSpPr>
        <p:sp>
          <p:nvSpPr>
            <p:cNvPr id="6" name="TextBox 5"/>
            <p:cNvSpPr txBox="1"/>
            <p:nvPr/>
          </p:nvSpPr>
          <p:spPr>
            <a:xfrm>
              <a:off x="1545781" y="2535222"/>
              <a:ext cx="177356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{“XO”, 4, “Win10”}</a:t>
              </a:r>
            </a:p>
          </p:txBody>
        </p:sp>
        <p:sp>
          <p:nvSpPr>
            <p:cNvPr id="7" name="TextBox 6"/>
            <p:cNvSpPr txBox="1"/>
            <p:nvPr/>
          </p:nvSpPr>
          <p:spPr>
            <a:xfrm>
              <a:off x="5146514" y="2535222"/>
              <a:ext cx="2212850"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{“WAA”, 2, “Microsoft”}</a:t>
              </a:r>
            </a:p>
          </p:txBody>
        </p:sp>
        <p:sp>
          <p:nvSpPr>
            <p:cNvPr id="8" name="TextBox 7"/>
            <p:cNvSpPr txBox="1"/>
            <p:nvPr/>
          </p:nvSpPr>
          <p:spPr>
            <a:xfrm>
              <a:off x="7444519" y="2514903"/>
              <a:ext cx="147341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{“AB”, 0, “Bing}</a:t>
              </a:r>
            </a:p>
          </p:txBody>
        </p:sp>
        <p:sp>
          <p:nvSpPr>
            <p:cNvPr id="9" name="Oval 8"/>
            <p:cNvSpPr/>
            <p:nvPr/>
          </p:nvSpPr>
          <p:spPr bwMode="auto">
            <a:xfrm>
              <a:off x="3773321"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0" name="Oval 9"/>
            <p:cNvSpPr/>
            <p:nvPr/>
          </p:nvSpPr>
          <p:spPr bwMode="auto">
            <a:xfrm>
              <a:off x="2227356"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1" name="Oval 10"/>
            <p:cNvSpPr/>
            <p:nvPr/>
          </p:nvSpPr>
          <p:spPr bwMode="auto">
            <a:xfrm>
              <a:off x="5702810" y="2873139"/>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2" name="Oval 11"/>
            <p:cNvSpPr/>
            <p:nvPr/>
          </p:nvSpPr>
          <p:spPr bwMode="auto">
            <a:xfrm>
              <a:off x="8017473"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3" name="TextBox 12"/>
            <p:cNvSpPr txBox="1"/>
            <p:nvPr/>
          </p:nvSpPr>
          <p:spPr>
            <a:xfrm>
              <a:off x="-263699" y="2417014"/>
              <a:ext cx="1875193"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Twitter Stream:</a:t>
              </a:r>
            </a:p>
          </p:txBody>
        </p:sp>
        <p:sp>
          <p:nvSpPr>
            <p:cNvPr id="14" name="TextBox 13"/>
            <p:cNvSpPr txBox="1"/>
            <p:nvPr/>
          </p:nvSpPr>
          <p:spPr>
            <a:xfrm>
              <a:off x="3200196" y="2532748"/>
              <a:ext cx="16764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{“Dip”, 4, “Xbox”}</a:t>
              </a:r>
            </a:p>
          </p:txBody>
        </p:sp>
      </p:grpSp>
      <p:grpSp>
        <p:nvGrpSpPr>
          <p:cNvPr id="15" name="Group 14"/>
          <p:cNvGrpSpPr/>
          <p:nvPr/>
        </p:nvGrpSpPr>
        <p:grpSpPr>
          <a:xfrm>
            <a:off x="470319" y="2587386"/>
            <a:ext cx="11786917" cy="596331"/>
            <a:chOff x="-270460" y="2983316"/>
            <a:chExt cx="11786917" cy="596331"/>
          </a:xfrm>
        </p:grpSpPr>
        <p:grpSp>
          <p:nvGrpSpPr>
            <p:cNvPr id="16" name="Group 15"/>
            <p:cNvGrpSpPr/>
            <p:nvPr/>
          </p:nvGrpSpPr>
          <p:grpSpPr>
            <a:xfrm>
              <a:off x="2197756" y="3064023"/>
              <a:ext cx="9318701" cy="515624"/>
              <a:chOff x="2197756" y="3435498"/>
              <a:chExt cx="9318701" cy="515624"/>
            </a:xfrm>
          </p:grpSpPr>
          <p:sp>
            <p:nvSpPr>
              <p:cNvPr id="18" name="TextBox 17"/>
              <p:cNvSpPr txBox="1"/>
              <p:nvPr/>
            </p:nvSpPr>
            <p:spPr>
              <a:xfrm>
                <a:off x="2197756" y="3444982"/>
                <a:ext cx="20403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7FBA00"/>
                    </a:solidFill>
                    <a:effectLst/>
                    <a:uLnTx/>
                    <a:uFillTx/>
                  </a:rPr>
                  <a:t>{“Foo”, 0, “Win10”}</a:t>
                </a:r>
              </a:p>
            </p:txBody>
          </p:sp>
          <p:sp>
            <p:nvSpPr>
              <p:cNvPr id="20" name="TextBox 19"/>
              <p:cNvSpPr txBox="1"/>
              <p:nvPr/>
            </p:nvSpPr>
            <p:spPr>
              <a:xfrm>
                <a:off x="5735798" y="3444982"/>
                <a:ext cx="2380780"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7FBA00"/>
                    </a:solidFill>
                    <a:effectLst/>
                    <a:uLnTx/>
                    <a:uFillTx/>
                  </a:rPr>
                  <a:t>{“Tim”, 2, “Microsoft”}</a:t>
                </a:r>
              </a:p>
            </p:txBody>
          </p:sp>
          <p:sp>
            <p:nvSpPr>
              <p:cNvPr id="21" name="TextBox 20"/>
              <p:cNvSpPr txBox="1"/>
              <p:nvPr/>
            </p:nvSpPr>
            <p:spPr>
              <a:xfrm>
                <a:off x="9747896" y="3435498"/>
                <a:ext cx="176856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7FBA00"/>
                    </a:solidFill>
                    <a:effectLst/>
                    <a:uLnTx/>
                    <a:uFillTx/>
                  </a:rPr>
                  <a:t>{“AB”, 0, “Bing”}</a:t>
                </a:r>
              </a:p>
            </p:txBody>
          </p:sp>
          <p:sp>
            <p:nvSpPr>
              <p:cNvPr id="23" name="Oval 22"/>
              <p:cNvSpPr/>
              <p:nvPr/>
            </p:nvSpPr>
            <p:spPr bwMode="auto">
              <a:xfrm>
                <a:off x="2835731"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4" name="Oval 23"/>
              <p:cNvSpPr/>
              <p:nvPr/>
            </p:nvSpPr>
            <p:spPr bwMode="auto">
              <a:xfrm>
                <a:off x="6248494" y="3793995"/>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5" name="Oval 24"/>
              <p:cNvSpPr/>
              <p:nvPr/>
            </p:nvSpPr>
            <p:spPr bwMode="auto">
              <a:xfrm>
                <a:off x="10176591" y="3798722"/>
                <a:ext cx="148226" cy="152400"/>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sp>
          <p:nvSpPr>
            <p:cNvPr id="17" name="TextBox 16"/>
            <p:cNvSpPr txBox="1"/>
            <p:nvPr/>
          </p:nvSpPr>
          <p:spPr>
            <a:xfrm>
              <a:off x="-270460" y="2983316"/>
              <a:ext cx="2029723"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a:ln>
                    <a:noFill/>
                  </a:ln>
                  <a:solidFill>
                    <a:srgbClr val="7FBA00"/>
                  </a:solidFill>
                  <a:effectLst/>
                  <a:uLnTx/>
                  <a:uFillTx/>
                </a:rPr>
                <a:t>Twitter Stream:</a:t>
              </a:r>
            </a:p>
          </p:txBody>
        </p:sp>
      </p:grpSp>
      <p:cxnSp>
        <p:nvCxnSpPr>
          <p:cNvPr id="43" name="Straight Arrow Connector 42"/>
          <p:cNvCxnSpPr/>
          <p:nvPr/>
        </p:nvCxnSpPr>
        <p:spPr>
          <a:xfrm>
            <a:off x="2463216" y="3787132"/>
            <a:ext cx="88582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217101" y="3696867"/>
            <a:ext cx="822982"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chemeClr val="tx1"/>
                    </a:gs>
                    <a:gs pos="30000">
                      <a:schemeClr val="tx1"/>
                    </a:gs>
                  </a:gsLst>
                  <a:lin ang="5400000" scaled="0"/>
                </a:gradFill>
                <a:effectLst/>
                <a:uLnTx/>
                <a:uFillTx/>
              </a:rPr>
              <a:t>time</a:t>
            </a:r>
          </a:p>
        </p:txBody>
      </p:sp>
      <p:grpSp>
        <p:nvGrpSpPr>
          <p:cNvPr id="26" name="Group 25"/>
          <p:cNvGrpSpPr/>
          <p:nvPr/>
        </p:nvGrpSpPr>
        <p:grpSpPr>
          <a:xfrm>
            <a:off x="8830343" y="2583256"/>
            <a:ext cx="2161939" cy="622193"/>
            <a:chOff x="8089564" y="2583256"/>
            <a:chExt cx="2161939" cy="622193"/>
          </a:xfrm>
        </p:grpSpPr>
        <p:cxnSp>
          <p:nvCxnSpPr>
            <p:cNvPr id="31" name="Straight Connector 30"/>
            <p:cNvCxnSpPr/>
            <p:nvPr/>
          </p:nvCxnSpPr>
          <p:spPr>
            <a:xfrm>
              <a:off x="10251503" y="3084669"/>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89564" y="2583256"/>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089564" y="3200707"/>
              <a:ext cx="2161939" cy="4742"/>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575935" y="1989982"/>
            <a:ext cx="1087681" cy="393096"/>
            <a:chOff x="3835156" y="1989982"/>
            <a:chExt cx="1087681" cy="393096"/>
          </a:xfrm>
        </p:grpSpPr>
        <p:cxnSp>
          <p:nvCxnSpPr>
            <p:cNvPr id="35" name="Straight Connector 34"/>
            <p:cNvCxnSpPr/>
            <p:nvPr/>
          </p:nvCxnSpPr>
          <p:spPr>
            <a:xfrm flipV="1">
              <a:off x="3835156" y="1989982"/>
              <a:ext cx="0" cy="393096"/>
            </a:xfrm>
            <a:prstGeom prst="line">
              <a:avLst/>
            </a:prstGeom>
            <a:ln w="28575">
              <a:solidFill>
                <a:srgbClr val="7FBA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835822" y="1990548"/>
              <a:ext cx="1087015" cy="0"/>
            </a:xfrm>
            <a:prstGeom prst="straightConnector1">
              <a:avLst/>
            </a:prstGeom>
            <a:ln w="28575">
              <a:solidFill>
                <a:srgbClr val="7FBA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60733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flipH="1">
            <a:off x="4022789" y="-7938"/>
            <a:ext cx="8413686" cy="69935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1599">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5" name="Group 4"/>
          <p:cNvGrpSpPr/>
          <p:nvPr/>
        </p:nvGrpSpPr>
        <p:grpSpPr>
          <a:xfrm>
            <a:off x="0" y="1"/>
            <a:ext cx="4022789" cy="7002462"/>
            <a:chOff x="8412804" y="-16866"/>
            <a:chExt cx="4022789" cy="7002462"/>
          </a:xfrm>
          <a:solidFill>
            <a:schemeClr val="accent1">
              <a:lumMod val="60000"/>
              <a:lumOff val="40000"/>
            </a:schemeClr>
          </a:solidFill>
        </p:grpSpPr>
        <p:sp>
          <p:nvSpPr>
            <p:cNvPr id="6" name="Rectangle 5"/>
            <p:cNvSpPr/>
            <p:nvPr/>
          </p:nvSpPr>
          <p:spPr bwMode="auto">
            <a:xfrm>
              <a:off x="8412804" y="-16866"/>
              <a:ext cx="4022789" cy="70024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2200" kern="0">
                <a:solidFill>
                  <a:schemeClr val="bg1"/>
                </a:solidFill>
                <a:latin typeface="Segoe UI Light"/>
              </a:endParaRPr>
            </a:p>
          </p:txBody>
        </p:sp>
        <p:sp>
          <p:nvSpPr>
            <p:cNvPr id="7" name="TextBox 6"/>
            <p:cNvSpPr txBox="1"/>
            <p:nvPr/>
          </p:nvSpPr>
          <p:spPr>
            <a:xfrm>
              <a:off x="8591009" y="1253947"/>
              <a:ext cx="3657081" cy="246221"/>
            </a:xfrm>
            <a:prstGeom prst="rect">
              <a:avLst/>
            </a:prstGeom>
            <a:grpFill/>
          </p:spPr>
          <p:txBody>
            <a:bodyPr wrap="square" lIns="0" tIns="0" rIns="0" bIns="0" rtlCol="0">
              <a:spAutoFit/>
            </a:bodyPr>
            <a:lstStyle/>
            <a:p>
              <a:pPr defTabSz="932509"/>
              <a:endParaRPr lang="en-US" sz="1600">
                <a:solidFill>
                  <a:schemeClr val="bg1"/>
                </a:solidFill>
              </a:endParaRPr>
            </a:p>
          </p:txBody>
        </p:sp>
        <p:sp>
          <p:nvSpPr>
            <p:cNvPr id="8" name="TextBox 7"/>
            <p:cNvSpPr txBox="1"/>
            <p:nvPr/>
          </p:nvSpPr>
          <p:spPr>
            <a:xfrm>
              <a:off x="8644072" y="2336022"/>
              <a:ext cx="3657081" cy="1661993"/>
            </a:xfrm>
            <a:prstGeom prst="rect">
              <a:avLst/>
            </a:prstGeom>
            <a:grpFill/>
          </p:spPr>
          <p:txBody>
            <a:bodyPr wrap="square" lIns="0" tIns="0" rIns="0" bIns="0" rtlCol="0">
              <a:spAutoFit/>
            </a:bodyPr>
            <a:lstStyle/>
            <a:p>
              <a:pPr defTabSz="913837">
                <a:spcAft>
                  <a:spcPts val="587"/>
                </a:spcAft>
              </a:pPr>
              <a:r>
                <a:rPr lang="en-US" sz="3600">
                  <a:solidFill>
                    <a:schemeClr val="bg1"/>
                  </a:solidFill>
                  <a:latin typeface="+mj-lt"/>
                </a:rPr>
                <a:t>Microsoft offers multiple stream analytics solutions</a:t>
              </a:r>
            </a:p>
          </p:txBody>
        </p:sp>
      </p:grpSp>
      <p:grpSp>
        <p:nvGrpSpPr>
          <p:cNvPr id="2" name="Group 1"/>
          <p:cNvGrpSpPr/>
          <p:nvPr/>
        </p:nvGrpSpPr>
        <p:grpSpPr>
          <a:xfrm>
            <a:off x="4465637" y="1353371"/>
            <a:ext cx="7315201" cy="2069436"/>
            <a:chOff x="4541836" y="2582862"/>
            <a:chExt cx="7315201" cy="2069436"/>
          </a:xfrm>
        </p:grpSpPr>
        <p:sp>
          <p:nvSpPr>
            <p:cNvPr id="17" name="Rectangle 16"/>
            <p:cNvSpPr/>
            <p:nvPr/>
          </p:nvSpPr>
          <p:spPr bwMode="auto">
            <a:xfrm>
              <a:off x="4541836" y="2582862"/>
              <a:ext cx="7315201" cy="2069436"/>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8" name="Rectangle 17"/>
            <p:cNvSpPr/>
            <p:nvPr/>
          </p:nvSpPr>
          <p:spPr bwMode="auto">
            <a:xfrm>
              <a:off x="4810716" y="2821783"/>
              <a:ext cx="2031642" cy="15915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bg1"/>
                </a:solidFill>
                <a:effectLst/>
                <a:uLnTx/>
                <a:uFillTx/>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ea typeface="Segoe UI" pitchFamily="34" charset="0"/>
                  <a:cs typeface="Segoe UI" pitchFamily="34" charset="0"/>
                </a:rPr>
                <a:t>Azure Stream Analytics</a:t>
              </a:r>
            </a:p>
          </p:txBody>
        </p:sp>
        <p:sp>
          <p:nvSpPr>
            <p:cNvPr id="19" name="Rectangle 18"/>
            <p:cNvSpPr/>
            <p:nvPr/>
          </p:nvSpPr>
          <p:spPr bwMode="auto">
            <a:xfrm>
              <a:off x="7140054" y="2838222"/>
              <a:ext cx="2031642" cy="15915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bg1"/>
                </a:solidFill>
                <a:effectLst/>
                <a:uLnTx/>
                <a:uFillTx/>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ea typeface="Segoe UI" pitchFamily="34" charset="0"/>
                  <a:cs typeface="Segoe UI" pitchFamily="34" charset="0"/>
                </a:rPr>
                <a:t>Apache Storm on </a:t>
              </a:r>
              <a:r>
                <a:rPr kumimoji="0" lang="en-US" b="0" i="0" u="none" strike="noStrike" kern="0" cap="none" spc="0" normalizeH="0" baseline="0" noProof="0" err="1">
                  <a:ln>
                    <a:noFill/>
                  </a:ln>
                  <a:solidFill>
                    <a:schemeClr val="bg1"/>
                  </a:solidFill>
                  <a:effectLst/>
                  <a:uLnTx/>
                  <a:uFillTx/>
                  <a:ea typeface="Segoe UI" pitchFamily="34" charset="0"/>
                  <a:cs typeface="Segoe UI" pitchFamily="34" charset="0"/>
                </a:rPr>
                <a:t>HDInsights</a:t>
              </a:r>
              <a:endParaRPr kumimoji="0" lang="en-US" b="0" i="0" u="none" strike="noStrike" kern="0" cap="none" spc="0" normalizeH="0" baseline="0" noProof="0">
                <a:ln>
                  <a:noFill/>
                </a:ln>
                <a:solidFill>
                  <a:schemeClr val="bg1"/>
                </a:solidFill>
                <a:effectLst/>
                <a:uLnTx/>
                <a:uFillTx/>
                <a:ea typeface="Segoe UI" pitchFamily="34" charset="0"/>
                <a:cs typeface="Segoe UI" pitchFamily="34" charset="0"/>
              </a:endParaRPr>
            </a:p>
          </p:txBody>
        </p:sp>
        <p:sp>
          <p:nvSpPr>
            <p:cNvPr id="20" name="Rectangle 19"/>
            <p:cNvSpPr/>
            <p:nvPr/>
          </p:nvSpPr>
          <p:spPr bwMode="auto">
            <a:xfrm>
              <a:off x="9469392" y="2838222"/>
              <a:ext cx="2031642" cy="15915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bg1"/>
                </a:solidFill>
                <a:effectLst/>
                <a:uLnTx/>
                <a:uFillTx/>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ea typeface="Segoe UI" pitchFamily="34" charset="0"/>
                  <a:cs typeface="Segoe UI" pitchFamily="34" charset="0"/>
                </a:rPr>
                <a:t>Spark Streaming on HDInsights</a:t>
              </a:r>
            </a:p>
          </p:txBody>
        </p:sp>
      </p:grpSp>
      <p:sp>
        <p:nvSpPr>
          <p:cNvPr id="22" name="Rectangle 21"/>
          <p:cNvSpPr/>
          <p:nvPr/>
        </p:nvSpPr>
        <p:spPr bwMode="auto">
          <a:xfrm>
            <a:off x="4465638" y="4323426"/>
            <a:ext cx="2819400" cy="2069436"/>
          </a:xfrm>
          <a:prstGeom prst="rect">
            <a:avLst/>
          </a:prstGeom>
          <a:solidFill>
            <a:schemeClr val="bg2">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3" name="Rectangle 22"/>
          <p:cNvSpPr/>
          <p:nvPr/>
        </p:nvSpPr>
        <p:spPr bwMode="auto">
          <a:xfrm>
            <a:off x="4846637" y="4572668"/>
            <a:ext cx="2031642" cy="1591594"/>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a:ln>
                <a:noFill/>
              </a:ln>
              <a:solidFill>
                <a:schemeClr val="bg1"/>
              </a:solidFill>
              <a:effectLst/>
              <a:uLnTx/>
              <a:uFillTx/>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a:ln>
                <a:noFill/>
              </a:ln>
              <a:solidFill>
                <a:schemeClr val="bg1"/>
              </a:solidFill>
              <a:effectLst/>
              <a:uLnTx/>
              <a:uFillTx/>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ea typeface="Segoe UI" pitchFamily="34" charset="0"/>
                <a:cs typeface="Segoe UI" pitchFamily="34" charset="0"/>
              </a:rPr>
              <a:t>StreamInsight</a:t>
            </a:r>
          </a:p>
        </p:txBody>
      </p:sp>
      <p:sp>
        <p:nvSpPr>
          <p:cNvPr id="3" name="Rectangle 2"/>
          <p:cNvSpPr/>
          <p:nvPr/>
        </p:nvSpPr>
        <p:spPr bwMode="auto">
          <a:xfrm>
            <a:off x="3934411" y="840469"/>
            <a:ext cx="2131426" cy="603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rgbClr val="505050"/>
                </a:solidFill>
                <a:ea typeface="Segoe UI" pitchFamily="34" charset="0"/>
                <a:cs typeface="Segoe UI" pitchFamily="34" charset="0"/>
              </a:rPr>
              <a:t>On Azure</a:t>
            </a:r>
          </a:p>
        </p:txBody>
      </p:sp>
      <p:sp>
        <p:nvSpPr>
          <p:cNvPr id="26" name="Rectangle 25"/>
          <p:cNvSpPr/>
          <p:nvPr/>
        </p:nvSpPr>
        <p:spPr bwMode="auto">
          <a:xfrm>
            <a:off x="4086811" y="3802062"/>
            <a:ext cx="2131426" cy="603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rgbClr val="505050"/>
                </a:solidFill>
                <a:ea typeface="Segoe UI" pitchFamily="34" charset="0"/>
                <a:cs typeface="Segoe UI" pitchFamily="34" charset="0"/>
              </a:rPr>
              <a:t>On Premises</a:t>
            </a:r>
          </a:p>
        </p:txBody>
      </p:sp>
    </p:spTree>
    <p:extLst>
      <p:ext uri="{BB962C8B-B14F-4D97-AF65-F5344CB8AC3E}">
        <p14:creationId xmlns:p14="http://schemas.microsoft.com/office/powerpoint/2010/main" val="5143849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Oval 76"/>
          <p:cNvSpPr/>
          <p:nvPr/>
        </p:nvSpPr>
        <p:spPr bwMode="auto">
          <a:xfrm>
            <a:off x="7398055" y="3116262"/>
            <a:ext cx="2896771" cy="28264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8516761" y="5097462"/>
            <a:ext cx="673276" cy="767244"/>
          </a:xfrm>
          <a:prstGeom prst="rect">
            <a:avLst/>
          </a:prstGeom>
          <a:solidFill>
            <a:srgbClr val="FF0000"/>
          </a:solidFill>
        </p:spPr>
      </p:pic>
      <p:sp>
        <p:nvSpPr>
          <p:cNvPr id="2" name="Title 1"/>
          <p:cNvSpPr>
            <a:spLocks noGrp="1"/>
          </p:cNvSpPr>
          <p:nvPr>
            <p:ph type="title"/>
          </p:nvPr>
        </p:nvSpPr>
        <p:spPr>
          <a:xfrm>
            <a:off x="122237" y="0"/>
            <a:ext cx="11889564" cy="917575"/>
          </a:xfrm>
        </p:spPr>
        <p:txBody>
          <a:bodyPr vert="horz" wrap="square" lIns="146304" tIns="91440" rIns="146304" bIns="91440" rtlCol="0" anchor="t">
            <a:noAutofit/>
          </a:bodyPr>
          <a:lstStyle/>
          <a:p>
            <a:r>
              <a:rPr lang="en-US" spc="0"/>
              <a:t>Partitions </a:t>
            </a:r>
          </a:p>
        </p:txBody>
      </p:sp>
      <p:sp>
        <p:nvSpPr>
          <p:cNvPr id="6" name="TextBox 5"/>
          <p:cNvSpPr txBox="1"/>
          <p:nvPr/>
        </p:nvSpPr>
        <p:spPr>
          <a:xfrm>
            <a:off x="313813" y="1381614"/>
            <a:ext cx="3091852" cy="1107996"/>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pPr marL="0" marR="0" lvl="0" indent="0" defTabSz="914400" eaLnBrk="1" fontAlgn="auto" latinLnBrk="0" hangingPunct="1">
              <a:lnSpc>
                <a:spcPct val="100000"/>
              </a:lnSpc>
              <a:spcBef>
                <a:spcPts val="0"/>
              </a:spcBef>
              <a:spcAft>
                <a:spcPts val="1224"/>
              </a:spcAft>
              <a:buClrTx/>
              <a:buSzTx/>
              <a:buFontTx/>
              <a:buNone/>
              <a:tabLst/>
              <a:defRPr/>
            </a:pPr>
            <a:r>
              <a:rPr kumimoji="0" lang="en-US" sz="2400" b="0" i="0" u="none" strike="noStrike" kern="0" cap="none" spc="-71" normalizeH="0" baseline="0" noProof="0">
                <a:ln>
                  <a:noFill/>
                </a:ln>
                <a:solidFill>
                  <a:srgbClr val="00188F"/>
                </a:solidFill>
                <a:effectLst/>
                <a:uLnTx/>
                <a:uFillTx/>
                <a:latin typeface="Segoe UI Light" panose="020B0502040204020203" pitchFamily="34" charset="0"/>
              </a:rPr>
              <a:t>Partitioning allows for parallel execution over scaled-out resources</a:t>
            </a:r>
          </a:p>
        </p:txBody>
      </p:sp>
      <p:sp>
        <p:nvSpPr>
          <p:cNvPr id="11" name="Rectangle 10"/>
          <p:cNvSpPr/>
          <p:nvPr/>
        </p:nvSpPr>
        <p:spPr bwMode="auto">
          <a:xfrm>
            <a:off x="4138631" y="1395372"/>
            <a:ext cx="8023207" cy="1187490"/>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182880" marR="0" lvl="0" indent="0" defTabSz="914400" eaLnBrk="1" fontAlgn="auto" latinLnBrk="0" hangingPunct="1">
              <a:lnSpc>
                <a:spcPct val="115000"/>
              </a:lnSpc>
              <a:spcBef>
                <a:spcPts val="0"/>
              </a:spcBef>
              <a:spcAft>
                <a:spcPts val="408"/>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panose="020B0609020204030204" pitchFamily="49" charset="0"/>
                <a:cs typeface="Consolas" panose="020B0609020204030204" pitchFamily="49" charset="0"/>
              </a:rPr>
              <a:t>SELECT</a:t>
            </a:r>
            <a:r>
              <a:rPr kumimoji="0" lang="en-US" sz="2000" b="0" i="0" u="none" strike="noStrike" kern="0" cap="none" spc="-71" normalizeH="0" baseline="0" noProof="0">
                <a:ln>
                  <a:noFill/>
                </a:ln>
                <a:solidFill>
                  <a:srgbClr val="BAD80A">
                    <a:lumMod val="50000"/>
                  </a:srgbClr>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a:ln>
                  <a:noFill/>
                </a:ln>
                <a:solidFill>
                  <a:srgbClr val="7030A0"/>
                </a:solidFill>
                <a:effectLst/>
                <a:uLnTx/>
                <a:uFillTx/>
                <a:latin typeface="Consolas" panose="020B0609020204030204" pitchFamily="49" charset="0"/>
                <a:cs typeface="Consolas" panose="020B0609020204030204" pitchFamily="49" charset="0"/>
              </a:rPr>
              <a:t>Count</a:t>
            </a:r>
            <a:r>
              <a:rPr kumimoji="0" lang="en-US" sz="2000" b="0" i="0" u="none" strike="noStrike" kern="0" cap="none" spc="-71" normalizeH="0" baseline="0" noProof="0">
                <a:ln>
                  <a:noFill/>
                </a:ln>
                <a:solidFill>
                  <a:srgbClr val="B4A0FF">
                    <a:lumMod val="50000"/>
                  </a:srgbClr>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a:ln>
                  <a:noFill/>
                </a:ln>
                <a:solidFill>
                  <a:srgbClr val="00188F">
                    <a:lumMod val="60000"/>
                    <a:lumOff val="40000"/>
                  </a:srgbClr>
                </a:solidFill>
                <a:effectLst/>
                <a:uLnTx/>
                <a:uFillTx/>
                <a:latin typeface="Consolas" panose="020B0609020204030204" pitchFamily="49" charset="0"/>
                <a:cs typeface="Consolas" panose="020B0609020204030204" pitchFamily="49" charset="0"/>
              </a:rPr>
              <a:t>AS</a:t>
            </a:r>
            <a:r>
              <a:rPr kumimoji="0" lang="en-US" sz="2000" b="0" i="0" u="none" strike="noStrike" kern="0" cap="none" spc="-71" normalizeH="0" baseline="0" noProof="0">
                <a:ln>
                  <a:noFill/>
                </a:ln>
                <a:solidFill>
                  <a:srgbClr val="B4A0FF">
                    <a:lumMod val="50000"/>
                  </a:srgbClr>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a:ln>
                  <a:noFill/>
                </a:ln>
                <a:solidFill>
                  <a:srgbClr val="404040"/>
                </a:solidFill>
                <a:effectLst/>
                <a:uLnTx/>
                <a:uFillTx/>
                <a:latin typeface="Consolas"/>
              </a:rPr>
              <a:t>Count, Topic </a:t>
            </a:r>
          </a:p>
          <a:p>
            <a:pPr marL="182880" marR="0" lvl="0" indent="0" defTabSz="914400" eaLnBrk="1" fontAlgn="auto" latinLnBrk="0" hangingPunct="1">
              <a:lnSpc>
                <a:spcPct val="115000"/>
              </a:lnSpc>
              <a:spcBef>
                <a:spcPts val="0"/>
              </a:spcBef>
              <a:spcAft>
                <a:spcPts val="408"/>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panose="020B0609020204030204" pitchFamily="49" charset="0"/>
                <a:cs typeface="Consolas" panose="020B0609020204030204" pitchFamily="49" charset="0"/>
              </a:rPr>
              <a:t>FROM</a:t>
            </a:r>
            <a:r>
              <a:rPr kumimoji="0" lang="en-US" sz="2000" b="0" i="0" u="none" strike="noStrike" kern="0" cap="none" spc="-71" normalizeH="0" baseline="0" noProof="0">
                <a:ln>
                  <a:noFill/>
                </a:ln>
                <a:solidFill>
                  <a:srgbClr val="B4A0FF">
                    <a:lumMod val="50000"/>
                  </a:srgbClr>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err="1">
                <a:ln>
                  <a:noFill/>
                </a:ln>
                <a:solidFill>
                  <a:srgbClr val="404040"/>
                </a:solidFill>
                <a:effectLst/>
                <a:uLnTx/>
                <a:uFillTx/>
                <a:latin typeface="Consolas"/>
              </a:rPr>
              <a:t>TwitterStream</a:t>
            </a:r>
            <a:r>
              <a:rPr kumimoji="0" lang="en-US" sz="2000" b="0" i="0" u="none" strike="noStrike" kern="0" cap="none" spc="0" normalizeH="0" baseline="0" noProof="0">
                <a:ln>
                  <a:noFill/>
                </a:ln>
                <a:solidFill>
                  <a:srgbClr val="404040"/>
                </a:solidFill>
                <a:effectLst/>
                <a:uLnTx/>
                <a:uFillTx/>
                <a:latin typeface="Consolas"/>
              </a:rPr>
              <a:t> </a:t>
            </a:r>
            <a:r>
              <a:rPr kumimoji="0" lang="en-US" sz="2000" b="0" i="0" u="none" strike="noStrike" kern="0" cap="none" spc="0" normalizeH="0" baseline="0" noProof="0">
                <a:ln>
                  <a:noFill/>
                </a:ln>
                <a:solidFill>
                  <a:srgbClr val="00188F">
                    <a:lumMod val="60000"/>
                    <a:lumOff val="40000"/>
                  </a:srgbClr>
                </a:solidFill>
                <a:effectLst/>
                <a:uLnTx/>
                <a:uFillTx/>
                <a:latin typeface="Consolas" panose="020B0609020204030204" pitchFamily="49" charset="0"/>
                <a:cs typeface="Consolas" panose="020B0609020204030204" pitchFamily="49" charset="0"/>
              </a:rPr>
              <a:t>PARTITION BY </a:t>
            </a:r>
            <a:r>
              <a:rPr kumimoji="0" lang="en-US" sz="2000" b="0" i="0" u="none" strike="noStrike" kern="0" cap="none" spc="0" normalizeH="0" baseline="0" noProof="0" err="1">
                <a:ln>
                  <a:noFill/>
                </a:ln>
                <a:solidFill>
                  <a:srgbClr val="404040"/>
                </a:solidFill>
                <a:effectLst/>
                <a:uLnTx/>
                <a:uFillTx/>
                <a:latin typeface="Consolas"/>
              </a:rPr>
              <a:t>PartitionId</a:t>
            </a:r>
            <a:r>
              <a:rPr kumimoji="0" lang="en-US" sz="2000" b="0" i="0" u="none" strike="noStrike" kern="0" cap="none" spc="0" normalizeH="0" baseline="0" noProof="0">
                <a:ln>
                  <a:noFill/>
                </a:ln>
                <a:solidFill>
                  <a:srgbClr val="404040"/>
                </a:solidFill>
                <a:effectLst/>
                <a:uLnTx/>
                <a:uFillTx/>
                <a:latin typeface="Consolas"/>
              </a:rPr>
              <a:t> </a:t>
            </a:r>
          </a:p>
          <a:p>
            <a:pPr marL="182880" marR="0" lvl="0" indent="0" defTabSz="914400" eaLnBrk="1" fontAlgn="auto" latinLnBrk="0" hangingPunct="1">
              <a:lnSpc>
                <a:spcPct val="115000"/>
              </a:lnSpc>
              <a:spcBef>
                <a:spcPts val="0"/>
              </a:spcBef>
              <a:spcAft>
                <a:spcPts val="408"/>
              </a:spcAft>
              <a:buClrTx/>
              <a:buSzTx/>
              <a:buFontTx/>
              <a:buNone/>
              <a:tabLst/>
              <a:defRPr/>
            </a:pPr>
            <a:r>
              <a:rPr kumimoji="0" lang="en-US" sz="2000" b="0" i="0" u="none" strike="noStrike" kern="0" cap="none" spc="0" normalizeH="0" baseline="0" noProof="0">
                <a:ln>
                  <a:noFill/>
                </a:ln>
                <a:solidFill>
                  <a:srgbClr val="00188F">
                    <a:lumMod val="60000"/>
                    <a:lumOff val="40000"/>
                  </a:srgbClr>
                </a:solidFill>
                <a:effectLst/>
                <a:uLnTx/>
                <a:uFillTx/>
                <a:latin typeface="Consolas" panose="020B0609020204030204" pitchFamily="49" charset="0"/>
                <a:cs typeface="Consolas" panose="020B0609020204030204" pitchFamily="49" charset="0"/>
              </a:rPr>
              <a:t>GROUP</a:t>
            </a:r>
            <a:r>
              <a:rPr kumimoji="0" lang="en-US" sz="2000" b="0" i="0" u="none" strike="noStrike" kern="0" cap="none" spc="-71" normalizeH="0" baseline="0" noProof="0">
                <a:ln>
                  <a:noFill/>
                </a:ln>
                <a:solidFill>
                  <a:srgbClr val="BAD80A">
                    <a:lumMod val="50000"/>
                  </a:srgbClr>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a:ln>
                  <a:noFill/>
                </a:ln>
                <a:solidFill>
                  <a:srgbClr val="00188F">
                    <a:lumMod val="60000"/>
                    <a:lumOff val="40000"/>
                  </a:srgbClr>
                </a:solidFill>
                <a:effectLst/>
                <a:uLnTx/>
                <a:uFillTx/>
                <a:latin typeface="Consolas" panose="020B0609020204030204" pitchFamily="49" charset="0"/>
                <a:cs typeface="Consolas" panose="020B0609020204030204" pitchFamily="49" charset="0"/>
              </a:rPr>
              <a:t>BY</a:t>
            </a:r>
            <a:r>
              <a:rPr kumimoji="0" lang="en-US" sz="2000" b="0" i="0" u="none" strike="noStrike" kern="0" cap="none" spc="-71" normalizeH="0" baseline="0" noProof="0">
                <a:ln>
                  <a:noFill/>
                </a:ln>
                <a:solidFill>
                  <a:srgbClr val="BAD80A">
                    <a:lumMod val="50000"/>
                  </a:srgbClr>
                </a:solidFill>
                <a:effectLst/>
                <a:uLnTx/>
                <a:uFillTx/>
                <a:latin typeface="Consolas" panose="020B0609020204030204" pitchFamily="49" charset="0"/>
                <a:cs typeface="Consolas" panose="020B0609020204030204" pitchFamily="49" charset="0"/>
              </a:rPr>
              <a:t> </a:t>
            </a:r>
            <a:r>
              <a:rPr kumimoji="0" lang="en-US" sz="2000" b="0" i="0" u="none" strike="noStrike" kern="0" cap="none" spc="0" normalizeH="0" baseline="0" noProof="0" err="1">
                <a:ln>
                  <a:noFill/>
                </a:ln>
                <a:solidFill>
                  <a:srgbClr val="7030A0"/>
                </a:solidFill>
                <a:effectLst/>
                <a:uLnTx/>
                <a:uFillTx/>
                <a:latin typeface="Consolas" panose="020B0609020204030204" pitchFamily="49" charset="0"/>
                <a:cs typeface="Consolas" panose="020B0609020204030204" pitchFamily="49" charset="0"/>
              </a:rPr>
              <a:t>TumblingWindow</a:t>
            </a:r>
            <a:r>
              <a:rPr kumimoji="0" lang="en-US" sz="2000" b="0" i="0" u="none" strike="noStrike" kern="0" cap="none" spc="0" normalizeH="0" baseline="0" noProof="0">
                <a:ln>
                  <a:noFill/>
                </a:ln>
                <a:solidFill>
                  <a:srgbClr val="404040"/>
                </a:solidFill>
                <a:effectLst/>
                <a:uLnTx/>
                <a:uFillTx/>
                <a:latin typeface="Consolas"/>
              </a:rPr>
              <a:t>(minute, 3), Topic, </a:t>
            </a:r>
            <a:r>
              <a:rPr kumimoji="0" lang="en-US" sz="2000" b="0" i="0" u="none" strike="noStrike" kern="0" cap="none" spc="0" normalizeH="0" baseline="0" noProof="0" err="1">
                <a:ln>
                  <a:noFill/>
                </a:ln>
                <a:solidFill>
                  <a:srgbClr val="404040"/>
                </a:solidFill>
                <a:effectLst/>
                <a:uLnTx/>
                <a:uFillTx/>
                <a:latin typeface="Consolas"/>
              </a:rPr>
              <a:t>PartitionId</a:t>
            </a:r>
            <a:r>
              <a:rPr kumimoji="0" lang="en-US" sz="2000" b="0" i="0" u="none" strike="noStrike" kern="0" cap="none" spc="0" normalizeH="0" baseline="0" noProof="0">
                <a:ln>
                  <a:noFill/>
                </a:ln>
                <a:solidFill>
                  <a:srgbClr val="404040"/>
                </a:solidFill>
                <a:effectLst/>
                <a:uLnTx/>
                <a:uFillTx/>
                <a:latin typeface="Consolas"/>
              </a:rPr>
              <a:t> </a:t>
            </a:r>
          </a:p>
        </p:txBody>
      </p:sp>
      <p:sp>
        <p:nvSpPr>
          <p:cNvPr id="31" name="Rectangle 30"/>
          <p:cNvSpPr/>
          <p:nvPr/>
        </p:nvSpPr>
        <p:spPr bwMode="auto">
          <a:xfrm>
            <a:off x="4662704" y="2391958"/>
            <a:ext cx="3292874" cy="3830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a:ln>
                <a:noFill/>
              </a:ln>
              <a:solidFill>
                <a:srgbClr val="FFFFFF">
                  <a:lumMod val="95000"/>
                </a:srgbClr>
              </a:solidFill>
              <a:effectLst/>
              <a:uLnTx/>
              <a:uFillTx/>
              <a:ea typeface="Segoe UI" pitchFamily="34" charset="0"/>
              <a:cs typeface="Segoe UI" pitchFamily="34" charset="0"/>
            </a:endParaRPr>
          </a:p>
        </p:txBody>
      </p:sp>
      <p:grpSp>
        <p:nvGrpSpPr>
          <p:cNvPr id="3" name="Group 2"/>
          <p:cNvGrpSpPr/>
          <p:nvPr/>
        </p:nvGrpSpPr>
        <p:grpSpPr>
          <a:xfrm>
            <a:off x="7692882" y="3996518"/>
            <a:ext cx="2792555" cy="1082689"/>
            <a:chOff x="4975649" y="3994014"/>
            <a:chExt cx="2792555" cy="1082689"/>
          </a:xfrm>
        </p:grpSpPr>
        <p:sp>
          <p:nvSpPr>
            <p:cNvPr id="44" name="TextBox 43"/>
            <p:cNvSpPr txBox="1"/>
            <p:nvPr/>
          </p:nvSpPr>
          <p:spPr>
            <a:xfrm>
              <a:off x="6162571" y="3994014"/>
              <a:ext cx="516532" cy="215444"/>
            </a:xfrm>
            <a:prstGeom prst="rect">
              <a:avLst/>
            </a:prstGeom>
            <a:solidFill>
              <a:schemeClr val="accent1">
                <a:lumMod val="75000"/>
              </a:schemeClr>
            </a:solid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71" normalizeH="0" baseline="0" noProof="0">
                  <a:ln>
                    <a:noFill/>
                  </a:ln>
                  <a:solidFill>
                    <a:srgbClr val="FFFFFF">
                      <a:lumMod val="95000"/>
                    </a:srgbClr>
                  </a:solidFill>
                  <a:effectLst/>
                  <a:uLnTx/>
                  <a:uFillTx/>
                </a:rPr>
                <a:t>Query</a:t>
              </a:r>
            </a:p>
          </p:txBody>
        </p:sp>
        <p:cxnSp>
          <p:nvCxnSpPr>
            <p:cNvPr id="53" name="Straight Arrow Connector 52"/>
            <p:cNvCxnSpPr/>
            <p:nvPr/>
          </p:nvCxnSpPr>
          <p:spPr>
            <a:xfrm>
              <a:off x="6704654" y="4101736"/>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760146" y="4101736"/>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052590" y="3994014"/>
              <a:ext cx="715614" cy="215444"/>
            </a:xfrm>
            <a:prstGeom prst="rect">
              <a:avLst/>
            </a:prstGeom>
            <a:solidFill>
              <a:schemeClr val="accent2"/>
            </a:solid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71" normalizeH="0" baseline="0" noProof="0">
                  <a:ln>
                    <a:noFill/>
                  </a:ln>
                  <a:solidFill>
                    <a:srgbClr val="FFFFFF">
                      <a:lumMod val="95000"/>
                    </a:srgbClr>
                  </a:solidFill>
                  <a:effectLst/>
                  <a:uLnTx/>
                  <a:uFillTx/>
                </a:rPr>
                <a:t>Result 1</a:t>
              </a:r>
            </a:p>
          </p:txBody>
        </p:sp>
        <p:grpSp>
          <p:nvGrpSpPr>
            <p:cNvPr id="15" name="Group 14"/>
            <p:cNvGrpSpPr/>
            <p:nvPr/>
          </p:nvGrpSpPr>
          <p:grpSpPr>
            <a:xfrm>
              <a:off x="4975649" y="4005555"/>
              <a:ext cx="710201" cy="166725"/>
              <a:chOff x="4115140" y="4214378"/>
              <a:chExt cx="710201" cy="166725"/>
            </a:xfrm>
          </p:grpSpPr>
          <p:sp>
            <p:nvSpPr>
              <p:cNvPr id="97" name="Rectangle 96"/>
              <p:cNvSpPr/>
              <p:nvPr/>
            </p:nvSpPr>
            <p:spPr bwMode="auto">
              <a:xfrm>
                <a:off x="4115140"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sp>
            <p:nvSpPr>
              <p:cNvPr id="98" name="Rectangle 97"/>
              <p:cNvSpPr/>
              <p:nvPr/>
            </p:nvSpPr>
            <p:spPr bwMode="auto">
              <a:xfrm>
                <a:off x="4296087"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sp>
            <p:nvSpPr>
              <p:cNvPr id="99" name="Rectangle 98"/>
              <p:cNvSpPr/>
              <p:nvPr/>
            </p:nvSpPr>
            <p:spPr bwMode="auto">
              <a:xfrm>
                <a:off x="4480896"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sp>
            <p:nvSpPr>
              <p:cNvPr id="100" name="Rectangle 99"/>
              <p:cNvSpPr/>
              <p:nvPr/>
            </p:nvSpPr>
            <p:spPr bwMode="auto">
              <a:xfrm>
                <a:off x="4659261"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grpSp>
        <p:sp>
          <p:nvSpPr>
            <p:cNvPr id="47" name="TextBox 46"/>
            <p:cNvSpPr txBox="1"/>
            <p:nvPr/>
          </p:nvSpPr>
          <p:spPr>
            <a:xfrm>
              <a:off x="6162571" y="4425870"/>
              <a:ext cx="516532" cy="215444"/>
            </a:xfrm>
            <a:prstGeom prst="rect">
              <a:avLst/>
            </a:prstGeom>
            <a:solidFill>
              <a:schemeClr val="accent1">
                <a:lumMod val="75000"/>
              </a:schemeClr>
            </a:solid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71" normalizeH="0" baseline="0" noProof="0">
                  <a:ln>
                    <a:noFill/>
                  </a:ln>
                  <a:solidFill>
                    <a:srgbClr val="FFFFFF">
                      <a:lumMod val="95000"/>
                    </a:srgbClr>
                  </a:solidFill>
                  <a:effectLst/>
                  <a:uLnTx/>
                  <a:uFillTx/>
                </a:rPr>
                <a:t>Query</a:t>
              </a:r>
            </a:p>
          </p:txBody>
        </p:sp>
        <p:cxnSp>
          <p:nvCxnSpPr>
            <p:cNvPr id="52" name="Straight Arrow Connector 51"/>
            <p:cNvCxnSpPr/>
            <p:nvPr/>
          </p:nvCxnSpPr>
          <p:spPr>
            <a:xfrm>
              <a:off x="6704654" y="4533592"/>
              <a:ext cx="312997" cy="0"/>
            </a:xfrm>
            <a:prstGeom prst="straightConnector1">
              <a:avLst/>
            </a:prstGeom>
            <a:solidFill>
              <a:schemeClr val="bg2">
                <a:lumMod val="75000"/>
              </a:schemeClr>
            </a:solidFill>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762276" y="4533592"/>
              <a:ext cx="312997" cy="0"/>
            </a:xfrm>
            <a:prstGeom prst="straightConnector1">
              <a:avLst/>
            </a:prstGeom>
            <a:solidFill>
              <a:schemeClr val="bg2">
                <a:lumMod val="75000"/>
              </a:schemeClr>
            </a:solidFill>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052590" y="4425870"/>
              <a:ext cx="715614" cy="215444"/>
            </a:xfrm>
            <a:prstGeom prst="rect">
              <a:avLst/>
            </a:prstGeom>
            <a:solidFill>
              <a:schemeClr val="tx1">
                <a:lumMod val="75000"/>
                <a:lumOff val="25000"/>
              </a:schemeClr>
            </a:solid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71" normalizeH="0" baseline="0" noProof="0">
                  <a:ln>
                    <a:noFill/>
                  </a:ln>
                  <a:solidFill>
                    <a:srgbClr val="FFFFFF">
                      <a:lumMod val="95000"/>
                    </a:srgbClr>
                  </a:solidFill>
                  <a:effectLst/>
                  <a:uLnTx/>
                  <a:uFillTx/>
                </a:rPr>
                <a:t>Result 2</a:t>
              </a:r>
            </a:p>
          </p:txBody>
        </p:sp>
        <p:grpSp>
          <p:nvGrpSpPr>
            <p:cNvPr id="14" name="Group 13"/>
            <p:cNvGrpSpPr/>
            <p:nvPr/>
          </p:nvGrpSpPr>
          <p:grpSpPr>
            <a:xfrm>
              <a:off x="4975649" y="4450230"/>
              <a:ext cx="710201" cy="166725"/>
              <a:chOff x="4115140" y="4659053"/>
              <a:chExt cx="710201" cy="166725"/>
            </a:xfrm>
          </p:grpSpPr>
          <p:sp>
            <p:nvSpPr>
              <p:cNvPr id="103" name="Rectangle 102"/>
              <p:cNvSpPr/>
              <p:nvPr/>
            </p:nvSpPr>
            <p:spPr bwMode="auto">
              <a:xfrm>
                <a:off x="4115140" y="4659053"/>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sp>
            <p:nvSpPr>
              <p:cNvPr id="104" name="Rectangle 103"/>
              <p:cNvSpPr/>
              <p:nvPr/>
            </p:nvSpPr>
            <p:spPr bwMode="auto">
              <a:xfrm>
                <a:off x="4296087" y="4659053"/>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sp>
            <p:nvSpPr>
              <p:cNvPr id="105" name="Rectangle 104"/>
              <p:cNvSpPr/>
              <p:nvPr/>
            </p:nvSpPr>
            <p:spPr bwMode="auto">
              <a:xfrm>
                <a:off x="4480896" y="4659053"/>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sp>
            <p:nvSpPr>
              <p:cNvPr id="106" name="Rectangle 105"/>
              <p:cNvSpPr/>
              <p:nvPr/>
            </p:nvSpPr>
            <p:spPr bwMode="auto">
              <a:xfrm>
                <a:off x="4659261" y="4659053"/>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grpSp>
        <p:sp>
          <p:nvSpPr>
            <p:cNvPr id="48" name="TextBox 47"/>
            <p:cNvSpPr txBox="1"/>
            <p:nvPr/>
          </p:nvSpPr>
          <p:spPr>
            <a:xfrm>
              <a:off x="6162571" y="4861259"/>
              <a:ext cx="516532" cy="215444"/>
            </a:xfrm>
            <a:prstGeom prst="rect">
              <a:avLst/>
            </a:prstGeom>
            <a:solidFill>
              <a:schemeClr val="accent1">
                <a:lumMod val="75000"/>
              </a:schemeClr>
            </a:solid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71" normalizeH="0" baseline="0" noProof="0">
                  <a:ln>
                    <a:noFill/>
                  </a:ln>
                  <a:solidFill>
                    <a:srgbClr val="FFFFFF">
                      <a:lumMod val="95000"/>
                    </a:srgbClr>
                  </a:solidFill>
                  <a:effectLst/>
                  <a:uLnTx/>
                  <a:uFillTx/>
                </a:rPr>
                <a:t>Query</a:t>
              </a:r>
            </a:p>
          </p:txBody>
        </p:sp>
        <p:cxnSp>
          <p:nvCxnSpPr>
            <p:cNvPr id="59" name="Straight Arrow Connector 58"/>
            <p:cNvCxnSpPr/>
            <p:nvPr/>
          </p:nvCxnSpPr>
          <p:spPr>
            <a:xfrm>
              <a:off x="5761042" y="4968981"/>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704654" y="4968981"/>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052590" y="4861259"/>
              <a:ext cx="715614" cy="215444"/>
            </a:xfrm>
            <a:prstGeom prst="rect">
              <a:avLst/>
            </a:prstGeom>
            <a:solidFill>
              <a:schemeClr val="accent5">
                <a:lumMod val="60000"/>
                <a:lumOff val="40000"/>
              </a:schemeClr>
            </a:solid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71" normalizeH="0" baseline="0" noProof="0">
                  <a:ln>
                    <a:noFill/>
                  </a:ln>
                  <a:solidFill>
                    <a:schemeClr val="bg1">
                      <a:lumMod val="95000"/>
                    </a:schemeClr>
                  </a:solidFill>
                  <a:effectLst/>
                  <a:uLnTx/>
                  <a:uFillTx/>
                </a:rPr>
                <a:t>Result 3</a:t>
              </a:r>
            </a:p>
          </p:txBody>
        </p:sp>
        <p:grpSp>
          <p:nvGrpSpPr>
            <p:cNvPr id="10" name="Group 9"/>
            <p:cNvGrpSpPr/>
            <p:nvPr/>
          </p:nvGrpSpPr>
          <p:grpSpPr>
            <a:xfrm>
              <a:off x="4975649" y="4885619"/>
              <a:ext cx="710201" cy="166725"/>
              <a:chOff x="4115140" y="5094442"/>
              <a:chExt cx="710201" cy="166725"/>
            </a:xfrm>
          </p:grpSpPr>
          <p:sp>
            <p:nvSpPr>
              <p:cNvPr id="108" name="Rectangle 107"/>
              <p:cNvSpPr/>
              <p:nvPr/>
            </p:nvSpPr>
            <p:spPr bwMode="auto">
              <a:xfrm>
                <a:off x="4115140"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sp>
            <p:nvSpPr>
              <p:cNvPr id="109" name="Rectangle 108"/>
              <p:cNvSpPr/>
              <p:nvPr/>
            </p:nvSpPr>
            <p:spPr bwMode="auto">
              <a:xfrm>
                <a:off x="4296087"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sp>
            <p:nvSpPr>
              <p:cNvPr id="110" name="Rectangle 109"/>
              <p:cNvSpPr/>
              <p:nvPr/>
            </p:nvSpPr>
            <p:spPr bwMode="auto">
              <a:xfrm>
                <a:off x="4480896"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sp>
            <p:nvSpPr>
              <p:cNvPr id="111" name="Rectangle 110"/>
              <p:cNvSpPr/>
              <p:nvPr/>
            </p:nvSpPr>
            <p:spPr bwMode="auto">
              <a:xfrm>
                <a:off x="4659261"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95000"/>
                    </a:srgbClr>
                  </a:solidFill>
                  <a:effectLst/>
                  <a:uLnTx/>
                  <a:uFillTx/>
                </a:endParaRPr>
              </a:p>
            </p:txBody>
          </p:sp>
        </p:grpSp>
      </p:grpSp>
      <p:cxnSp>
        <p:nvCxnSpPr>
          <p:cNvPr id="119" name="Straight Connector 118"/>
          <p:cNvCxnSpPr/>
          <p:nvPr/>
        </p:nvCxnSpPr>
        <p:spPr>
          <a:xfrm flipH="1">
            <a:off x="5348145" y="4529468"/>
            <a:ext cx="318903"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667048" y="4105589"/>
            <a:ext cx="0" cy="867178"/>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5667049" y="4104240"/>
            <a:ext cx="1603704" cy="1350"/>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681953" y="4529305"/>
            <a:ext cx="1565469" cy="163"/>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5671308" y="4965797"/>
            <a:ext cx="1603897" cy="5688"/>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291758" y="5630867"/>
            <a:ext cx="1500378" cy="914395"/>
            <a:chOff x="846893" y="5578500"/>
            <a:chExt cx="1500378" cy="914395"/>
          </a:xfrm>
        </p:grpSpPr>
        <p:grpSp>
          <p:nvGrpSpPr>
            <p:cNvPr id="148" name="Group 147"/>
            <p:cNvGrpSpPr/>
            <p:nvPr/>
          </p:nvGrpSpPr>
          <p:grpSpPr>
            <a:xfrm>
              <a:off x="846893" y="5578500"/>
              <a:ext cx="1456245" cy="276999"/>
              <a:chOff x="5836139" y="5758778"/>
              <a:chExt cx="1427821" cy="271592"/>
            </a:xfrm>
          </p:grpSpPr>
          <p:sp>
            <p:nvSpPr>
              <p:cNvPr id="27" name="TextBox 26"/>
              <p:cNvSpPr txBox="1"/>
              <p:nvPr/>
            </p:nvSpPr>
            <p:spPr>
              <a:xfrm>
                <a:off x="6081905" y="5758778"/>
                <a:ext cx="1182055" cy="271592"/>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71" normalizeH="0" baseline="0" noProof="0" err="1">
                    <a:ln>
                      <a:noFill/>
                    </a:ln>
                    <a:gradFill>
                      <a:gsLst>
                        <a:gs pos="2917">
                          <a:srgbClr val="404040"/>
                        </a:gs>
                        <a:gs pos="30000">
                          <a:srgbClr val="404040"/>
                        </a:gs>
                      </a:gsLst>
                      <a:lin ang="5400000" scaled="0"/>
                    </a:gradFill>
                    <a:effectLst/>
                    <a:uLnTx/>
                    <a:uFillTx/>
                    <a:latin typeface="Segoe UI Light"/>
                  </a:rPr>
                  <a:t>PartitionId</a:t>
                </a:r>
                <a:r>
                  <a:rPr kumimoji="0" lang="en-US" sz="1800" b="0" i="0" u="none" strike="noStrike" kern="0" cap="none" spc="-71" normalizeH="0" baseline="0" noProof="0">
                    <a:ln>
                      <a:noFill/>
                    </a:ln>
                    <a:gradFill>
                      <a:gsLst>
                        <a:gs pos="2917">
                          <a:srgbClr val="404040"/>
                        </a:gs>
                        <a:gs pos="30000">
                          <a:srgbClr val="404040"/>
                        </a:gs>
                      </a:gsLst>
                      <a:lin ang="5400000" scaled="0"/>
                    </a:gradFill>
                    <a:effectLst/>
                    <a:uLnTx/>
                    <a:uFillTx/>
                    <a:latin typeface="Segoe UI Light"/>
                  </a:rPr>
                  <a:t> = 1</a:t>
                </a:r>
              </a:p>
            </p:txBody>
          </p:sp>
          <p:sp>
            <p:nvSpPr>
              <p:cNvPr id="135" name="Rectangle 134"/>
              <p:cNvSpPr/>
              <p:nvPr/>
            </p:nvSpPr>
            <p:spPr bwMode="auto">
              <a:xfrm>
                <a:off x="5836139" y="5845470"/>
                <a:ext cx="162838" cy="1634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ndParaRPr>
              </a:p>
            </p:txBody>
          </p:sp>
        </p:grpSp>
        <p:sp>
          <p:nvSpPr>
            <p:cNvPr id="30" name="TextBox 29"/>
            <p:cNvSpPr txBox="1"/>
            <p:nvPr/>
          </p:nvSpPr>
          <p:spPr>
            <a:xfrm>
              <a:off x="1097947" y="6215896"/>
              <a:ext cx="1242456"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71" normalizeH="0" baseline="0" noProof="0" err="1">
                  <a:ln>
                    <a:noFill/>
                  </a:ln>
                  <a:gradFill>
                    <a:gsLst>
                      <a:gs pos="2917">
                        <a:srgbClr val="404040"/>
                      </a:gs>
                      <a:gs pos="30000">
                        <a:srgbClr val="404040"/>
                      </a:gs>
                    </a:gsLst>
                    <a:lin ang="5400000" scaled="0"/>
                  </a:gradFill>
                  <a:effectLst/>
                  <a:uLnTx/>
                  <a:uFillTx/>
                  <a:latin typeface="Segoe UI Light"/>
                </a:rPr>
                <a:t>PartitionId</a:t>
              </a:r>
              <a:r>
                <a:rPr kumimoji="0" lang="en-US" sz="1800" b="0" i="0" u="none" strike="noStrike" kern="0" cap="none" spc="-71" normalizeH="0" baseline="0" noProof="0">
                  <a:ln>
                    <a:noFill/>
                  </a:ln>
                  <a:gradFill>
                    <a:gsLst>
                      <a:gs pos="2917">
                        <a:srgbClr val="404040"/>
                      </a:gs>
                      <a:gs pos="30000">
                        <a:srgbClr val="404040"/>
                      </a:gs>
                    </a:gsLst>
                    <a:lin ang="5400000" scaled="0"/>
                  </a:gradFill>
                  <a:effectLst/>
                  <a:uLnTx/>
                  <a:uFillTx/>
                  <a:latin typeface="Segoe UI Light"/>
                </a:rPr>
                <a:t> = 3</a:t>
              </a:r>
            </a:p>
          </p:txBody>
        </p:sp>
        <p:sp>
          <p:nvSpPr>
            <p:cNvPr id="29" name="TextBox 28"/>
            <p:cNvSpPr txBox="1"/>
            <p:nvPr/>
          </p:nvSpPr>
          <p:spPr>
            <a:xfrm>
              <a:off x="1104815" y="5911096"/>
              <a:ext cx="1242456"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71" normalizeH="0" baseline="0" noProof="0" err="1">
                  <a:ln>
                    <a:noFill/>
                  </a:ln>
                  <a:gradFill>
                    <a:gsLst>
                      <a:gs pos="2917">
                        <a:srgbClr val="404040"/>
                      </a:gs>
                      <a:gs pos="30000">
                        <a:srgbClr val="404040"/>
                      </a:gs>
                    </a:gsLst>
                    <a:lin ang="5400000" scaled="0"/>
                  </a:gradFill>
                  <a:effectLst/>
                  <a:uLnTx/>
                  <a:uFillTx/>
                  <a:latin typeface="Segoe UI Light"/>
                </a:rPr>
                <a:t>PartitionId</a:t>
              </a:r>
              <a:r>
                <a:rPr kumimoji="0" lang="en-US" sz="1800" b="0" i="0" u="none" strike="noStrike" kern="0" cap="none" spc="-71" normalizeH="0" baseline="0" noProof="0">
                  <a:ln>
                    <a:noFill/>
                  </a:ln>
                  <a:gradFill>
                    <a:gsLst>
                      <a:gs pos="2917">
                        <a:srgbClr val="404040"/>
                      </a:gs>
                      <a:gs pos="30000">
                        <a:srgbClr val="404040"/>
                      </a:gs>
                    </a:gsLst>
                    <a:lin ang="5400000" scaled="0"/>
                  </a:gradFill>
                  <a:effectLst/>
                  <a:uLnTx/>
                  <a:uFillTx/>
                  <a:latin typeface="Segoe UI Light"/>
                </a:rPr>
                <a:t> = 2</a:t>
              </a:r>
            </a:p>
          </p:txBody>
        </p:sp>
      </p:grpSp>
      <p:sp>
        <p:nvSpPr>
          <p:cNvPr id="145" name="TextBox 144"/>
          <p:cNvSpPr txBox="1"/>
          <p:nvPr/>
        </p:nvSpPr>
        <p:spPr>
          <a:xfrm>
            <a:off x="5771178" y="3839577"/>
            <a:ext cx="1205586"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71" normalizeH="0" baseline="0" noProof="0" err="1">
                <a:ln>
                  <a:noFill/>
                </a:ln>
                <a:gradFill>
                  <a:gsLst>
                    <a:gs pos="2917">
                      <a:srgbClr val="404040"/>
                    </a:gs>
                    <a:gs pos="30000">
                      <a:srgbClr val="404040"/>
                    </a:gs>
                  </a:gsLst>
                  <a:lin ang="5400000" scaled="0"/>
                </a:gradFill>
                <a:effectLst/>
                <a:uLnTx/>
                <a:uFillTx/>
                <a:latin typeface="Segoe UI Light" panose="020B0502040204020203" pitchFamily="34" charset="0"/>
              </a:rPr>
              <a:t>PartitionId</a:t>
            </a:r>
            <a:r>
              <a:rPr kumimoji="0" lang="en-US" sz="1800" b="0" i="0" u="none" strike="noStrike" kern="0" cap="none" spc="-71" normalizeH="0" baseline="0" noProof="0">
                <a:ln>
                  <a:noFill/>
                </a:ln>
                <a:gradFill>
                  <a:gsLst>
                    <a:gs pos="2917">
                      <a:srgbClr val="404040"/>
                    </a:gs>
                    <a:gs pos="30000">
                      <a:srgbClr val="404040"/>
                    </a:gs>
                  </a:gsLst>
                  <a:lin ang="5400000" scaled="0"/>
                </a:gradFill>
                <a:effectLst/>
                <a:uLnTx/>
                <a:uFillTx/>
                <a:latin typeface="Segoe UI Light" panose="020B0502040204020203" pitchFamily="34" charset="0"/>
              </a:rPr>
              <a:t> = 1</a:t>
            </a:r>
          </a:p>
        </p:txBody>
      </p:sp>
      <p:sp>
        <p:nvSpPr>
          <p:cNvPr id="146" name="TextBox 145"/>
          <p:cNvSpPr txBox="1"/>
          <p:nvPr/>
        </p:nvSpPr>
        <p:spPr>
          <a:xfrm>
            <a:off x="5771178" y="4244974"/>
            <a:ext cx="1242456"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71" normalizeH="0" baseline="0" noProof="0" err="1">
                <a:ln>
                  <a:noFill/>
                </a:ln>
                <a:gradFill>
                  <a:gsLst>
                    <a:gs pos="2917">
                      <a:srgbClr val="404040"/>
                    </a:gs>
                    <a:gs pos="30000">
                      <a:srgbClr val="404040"/>
                    </a:gs>
                  </a:gsLst>
                  <a:lin ang="5400000" scaled="0"/>
                </a:gradFill>
                <a:effectLst/>
                <a:uLnTx/>
                <a:uFillTx/>
                <a:latin typeface="Segoe UI Light" panose="020B0502040204020203" pitchFamily="34" charset="0"/>
              </a:rPr>
              <a:t>PartitionId</a:t>
            </a:r>
            <a:r>
              <a:rPr kumimoji="0" lang="en-US" sz="1800" b="0" i="0" u="none" strike="noStrike" kern="0" cap="none" spc="-71" normalizeH="0" baseline="0" noProof="0">
                <a:ln>
                  <a:noFill/>
                </a:ln>
                <a:gradFill>
                  <a:gsLst>
                    <a:gs pos="2917">
                      <a:srgbClr val="404040"/>
                    </a:gs>
                    <a:gs pos="30000">
                      <a:srgbClr val="404040"/>
                    </a:gs>
                  </a:gsLst>
                  <a:lin ang="5400000" scaled="0"/>
                </a:gradFill>
                <a:effectLst/>
                <a:uLnTx/>
                <a:uFillTx/>
                <a:latin typeface="Segoe UI Light" panose="020B0502040204020203" pitchFamily="34" charset="0"/>
              </a:rPr>
              <a:t> = 2</a:t>
            </a:r>
          </a:p>
        </p:txBody>
      </p:sp>
      <p:sp>
        <p:nvSpPr>
          <p:cNvPr id="147" name="TextBox 146"/>
          <p:cNvSpPr txBox="1"/>
          <p:nvPr/>
        </p:nvSpPr>
        <p:spPr>
          <a:xfrm>
            <a:off x="5764603" y="4662528"/>
            <a:ext cx="1242456"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71" normalizeH="0" baseline="0" noProof="0" err="1">
                <a:ln>
                  <a:noFill/>
                </a:ln>
                <a:gradFill>
                  <a:gsLst>
                    <a:gs pos="2917">
                      <a:srgbClr val="404040"/>
                    </a:gs>
                    <a:gs pos="30000">
                      <a:srgbClr val="404040"/>
                    </a:gs>
                  </a:gsLst>
                  <a:lin ang="5400000" scaled="0"/>
                </a:gradFill>
                <a:effectLst/>
                <a:uLnTx/>
                <a:uFillTx/>
                <a:latin typeface="Segoe UI Light" panose="020B0502040204020203" pitchFamily="34" charset="0"/>
              </a:rPr>
              <a:t>PartitionId</a:t>
            </a:r>
            <a:r>
              <a:rPr kumimoji="0" lang="en-US" sz="1800" b="0" i="0" u="none" strike="noStrike" kern="0" cap="none" spc="-71" normalizeH="0" baseline="0" noProof="0">
                <a:ln>
                  <a:noFill/>
                </a:ln>
                <a:gradFill>
                  <a:gsLst>
                    <a:gs pos="2917">
                      <a:srgbClr val="404040"/>
                    </a:gs>
                    <a:gs pos="30000">
                      <a:srgbClr val="404040"/>
                    </a:gs>
                  </a:gsLst>
                  <a:lin ang="5400000" scaled="0"/>
                </a:gradFill>
                <a:effectLst/>
                <a:uLnTx/>
                <a:uFillTx/>
                <a:latin typeface="Segoe UI Light" panose="020B0502040204020203" pitchFamily="34" charset="0"/>
              </a:rPr>
              <a:t> = 3</a:t>
            </a:r>
          </a:p>
        </p:txBody>
      </p:sp>
      <p:sp>
        <p:nvSpPr>
          <p:cNvPr id="69" name="Oval 68"/>
          <p:cNvSpPr/>
          <p:nvPr/>
        </p:nvSpPr>
        <p:spPr bwMode="auto">
          <a:xfrm>
            <a:off x="2560702" y="3116262"/>
            <a:ext cx="2895340" cy="28264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1"/>
              </a:gradFill>
              <a:effectLst/>
              <a:uLnTx/>
              <a:uFillTx/>
              <a:ea typeface="Segoe UI" pitchFamily="34" charset="0"/>
              <a:cs typeface="Segoe UI" pitchFamily="34" charset="0"/>
            </a:endParaRPr>
          </a:p>
        </p:txBody>
      </p:sp>
      <p:sp>
        <p:nvSpPr>
          <p:cNvPr id="70" name="Freeform 5"/>
          <p:cNvSpPr>
            <a:spLocks noEditPoints="1"/>
          </p:cNvSpPr>
          <p:nvPr/>
        </p:nvSpPr>
        <p:spPr bwMode="auto">
          <a:xfrm>
            <a:off x="3765030" y="4296772"/>
            <a:ext cx="552905" cy="595440"/>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4" name="Group 3"/>
          <p:cNvGrpSpPr/>
          <p:nvPr/>
        </p:nvGrpSpPr>
        <p:grpSpPr>
          <a:xfrm>
            <a:off x="3383537" y="3748138"/>
            <a:ext cx="1249670" cy="166724"/>
            <a:chOff x="945251" y="4062050"/>
            <a:chExt cx="1249670" cy="166724"/>
          </a:xfrm>
        </p:grpSpPr>
        <p:sp>
          <p:nvSpPr>
            <p:cNvPr id="82" name="Rectangle 81"/>
            <p:cNvSpPr/>
            <p:nvPr/>
          </p:nvSpPr>
          <p:spPr bwMode="auto">
            <a:xfrm>
              <a:off x="945251" y="4062050"/>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87" name="Rectangle 86"/>
            <p:cNvSpPr/>
            <p:nvPr/>
          </p:nvSpPr>
          <p:spPr bwMode="auto">
            <a:xfrm>
              <a:off x="1312554" y="4062050"/>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88" name="Rectangle 87"/>
            <p:cNvSpPr/>
            <p:nvPr/>
          </p:nvSpPr>
          <p:spPr bwMode="auto">
            <a:xfrm>
              <a:off x="2028841" y="4062050"/>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2" name="Rectangle 91"/>
            <p:cNvSpPr/>
            <p:nvPr/>
          </p:nvSpPr>
          <p:spPr bwMode="auto">
            <a:xfrm>
              <a:off x="1700345" y="4062050"/>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7" name="Group 6"/>
          <p:cNvGrpSpPr/>
          <p:nvPr/>
        </p:nvGrpSpPr>
        <p:grpSpPr>
          <a:xfrm>
            <a:off x="3399515" y="5227316"/>
            <a:ext cx="1217714" cy="166724"/>
            <a:chOff x="871339" y="5182262"/>
            <a:chExt cx="1217714" cy="166724"/>
          </a:xfrm>
        </p:grpSpPr>
        <p:sp>
          <p:nvSpPr>
            <p:cNvPr id="84" name="Rectangle 83"/>
            <p:cNvSpPr/>
            <p:nvPr/>
          </p:nvSpPr>
          <p:spPr bwMode="auto">
            <a:xfrm>
              <a:off x="1236854" y="5182262"/>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85" name="Rectangle 84"/>
            <p:cNvSpPr/>
            <p:nvPr/>
          </p:nvSpPr>
          <p:spPr bwMode="auto">
            <a:xfrm>
              <a:off x="1922973" y="5182262"/>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1" name="Rectangle 90"/>
            <p:cNvSpPr/>
            <p:nvPr/>
          </p:nvSpPr>
          <p:spPr bwMode="auto">
            <a:xfrm>
              <a:off x="1547788" y="5182262"/>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3" name="Rectangle 92"/>
            <p:cNvSpPr/>
            <p:nvPr/>
          </p:nvSpPr>
          <p:spPr bwMode="auto">
            <a:xfrm>
              <a:off x="871339" y="5182262"/>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13" name="Group 12"/>
          <p:cNvGrpSpPr/>
          <p:nvPr/>
        </p:nvGrpSpPr>
        <p:grpSpPr>
          <a:xfrm>
            <a:off x="4705986" y="4446106"/>
            <a:ext cx="506447" cy="166724"/>
            <a:chOff x="2072794" y="4398616"/>
            <a:chExt cx="506447" cy="166724"/>
          </a:xfrm>
        </p:grpSpPr>
        <p:sp>
          <p:nvSpPr>
            <p:cNvPr id="86" name="Rectangle 85"/>
            <p:cNvSpPr/>
            <p:nvPr/>
          </p:nvSpPr>
          <p:spPr bwMode="auto">
            <a:xfrm>
              <a:off x="2413161" y="4398616"/>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0" name="Rectangle 89"/>
            <p:cNvSpPr/>
            <p:nvPr/>
          </p:nvSpPr>
          <p:spPr bwMode="auto">
            <a:xfrm>
              <a:off x="2072794" y="4398616"/>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grpSp>
        <p:nvGrpSpPr>
          <p:cNvPr id="16" name="Group 15"/>
          <p:cNvGrpSpPr/>
          <p:nvPr/>
        </p:nvGrpSpPr>
        <p:grpSpPr>
          <a:xfrm>
            <a:off x="2743580" y="4446106"/>
            <a:ext cx="551270" cy="166724"/>
            <a:chOff x="527448" y="4398811"/>
            <a:chExt cx="551270" cy="166724"/>
          </a:xfrm>
        </p:grpSpPr>
        <p:sp>
          <p:nvSpPr>
            <p:cNvPr id="83" name="Rectangle 82"/>
            <p:cNvSpPr/>
            <p:nvPr/>
          </p:nvSpPr>
          <p:spPr bwMode="auto">
            <a:xfrm>
              <a:off x="912638" y="4398811"/>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89" name="Rectangle 88"/>
            <p:cNvSpPr/>
            <p:nvPr/>
          </p:nvSpPr>
          <p:spPr bwMode="auto">
            <a:xfrm>
              <a:off x="527448" y="4398811"/>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sp>
        <p:nvSpPr>
          <p:cNvPr id="17" name="TextBox 16"/>
          <p:cNvSpPr txBox="1"/>
          <p:nvPr/>
        </p:nvSpPr>
        <p:spPr>
          <a:xfrm>
            <a:off x="3322637" y="3225449"/>
            <a:ext cx="1492396"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a:ln>
                  <a:noFill/>
                </a:ln>
                <a:solidFill>
                  <a:srgbClr val="FFFFFF"/>
                </a:solidFill>
                <a:effectLst/>
                <a:uLnTx/>
                <a:uFillTx/>
              </a:rPr>
              <a:t>Event Hub</a:t>
            </a:r>
          </a:p>
        </p:txBody>
      </p:sp>
      <p:sp>
        <p:nvSpPr>
          <p:cNvPr id="94" name="Rectangle 93"/>
          <p:cNvSpPr/>
          <p:nvPr/>
        </p:nvSpPr>
        <p:spPr bwMode="auto">
          <a:xfrm>
            <a:off x="1278944" y="6345202"/>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5" name="Rectangle 94"/>
          <p:cNvSpPr/>
          <p:nvPr/>
        </p:nvSpPr>
        <p:spPr bwMode="auto">
          <a:xfrm>
            <a:off x="1291757" y="6035262"/>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lumMod val="95000"/>
                </a:srgbClr>
              </a:solidFill>
              <a:effectLst/>
              <a:uLnTx/>
              <a:uFillTx/>
            </a:endParaRPr>
          </a:p>
        </p:txBody>
      </p:sp>
    </p:spTree>
    <p:extLst>
      <p:ext uri="{BB962C8B-B14F-4D97-AF65-F5344CB8AC3E}">
        <p14:creationId xmlns:p14="http://schemas.microsoft.com/office/powerpoint/2010/main" val="148745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572"/>
            <a:ext cx="11889564" cy="917575"/>
          </a:xfrm>
        </p:spPr>
        <p:txBody>
          <a:bodyPr/>
          <a:lstStyle/>
          <a:p>
            <a:r>
              <a:rPr lang="en-US" sz="4800">
                <a:latin typeface="Segoe UI Light" panose="020B0502040204020203" pitchFamily="34" charset="0"/>
                <a:cs typeface="Segoe UI Light" panose="020B0502040204020203" pitchFamily="34" charset="0"/>
              </a:rPr>
              <a:t>Events and Time</a:t>
            </a:r>
          </a:p>
        </p:txBody>
      </p:sp>
      <p:sp>
        <p:nvSpPr>
          <p:cNvPr id="5" name="Text Placeholder 4"/>
          <p:cNvSpPr>
            <a:spLocks noGrp="1"/>
          </p:cNvSpPr>
          <p:nvPr>
            <p:ph type="body" sz="quarter" idx="4294967295"/>
          </p:nvPr>
        </p:nvSpPr>
        <p:spPr>
          <a:xfrm>
            <a:off x="427037" y="1439862"/>
            <a:ext cx="11734800" cy="4284250"/>
          </a:xfrm>
        </p:spPr>
        <p:txBody>
          <a:bodyPr/>
          <a:lstStyle/>
          <a:p>
            <a:pPr marL="0" indent="0">
              <a:buNone/>
            </a:pPr>
            <a:r>
              <a:rPr lang="en-US" sz="3200">
                <a:solidFill>
                  <a:srgbClr val="7FBA00"/>
                </a:solidFill>
                <a:latin typeface="+mj-lt"/>
              </a:rPr>
              <a:t>Every event that flows through the system has a timestamp</a:t>
            </a:r>
            <a:endParaRPr lang="en-US">
              <a:solidFill>
                <a:srgbClr val="7FBA00"/>
              </a:solidFill>
              <a:latin typeface="+mj-lt"/>
            </a:endParaRPr>
          </a:p>
          <a:p>
            <a:pPr marL="0" lvl="1" indent="0">
              <a:buNone/>
            </a:pPr>
            <a:endParaRPr lang="en-US" sz="2400">
              <a:latin typeface="+mn-lt"/>
            </a:endParaRPr>
          </a:p>
          <a:p>
            <a:pPr marL="0" lvl="1" indent="0">
              <a:buNone/>
            </a:pPr>
            <a:endParaRPr lang="en-US" sz="2400">
              <a:latin typeface="+mn-lt"/>
            </a:endParaRPr>
          </a:p>
          <a:p>
            <a:pPr marL="0" lvl="1" indent="0">
              <a:buNone/>
            </a:pPr>
            <a:r>
              <a:rPr lang="en-US" sz="2400">
                <a:latin typeface="+mn-lt"/>
              </a:rPr>
              <a:t>User can pick it from the payload</a:t>
            </a:r>
          </a:p>
          <a:p>
            <a:r>
              <a:rPr lang="en-US" sz="2000">
                <a:solidFill>
                  <a:srgbClr val="002050">
                    <a:lumMod val="50000"/>
                    <a:lumOff val="50000"/>
                  </a:srgbClr>
                </a:solidFill>
                <a:latin typeface="Consolas"/>
              </a:rPr>
              <a:t>	</a:t>
            </a:r>
            <a:r>
              <a:rPr lang="en-US" sz="2400">
                <a:solidFill>
                  <a:schemeClr val="tx2">
                    <a:lumMod val="60000"/>
                    <a:lumOff val="40000"/>
                  </a:schemeClr>
                </a:solidFill>
                <a:latin typeface="Consolas"/>
              </a:rPr>
              <a:t>SELECT</a:t>
            </a:r>
            <a:r>
              <a:rPr lang="en-US" sz="2400">
                <a:solidFill>
                  <a:schemeClr val="tx2">
                    <a:lumMod val="75000"/>
                  </a:schemeClr>
                </a:solidFill>
                <a:latin typeface="Consolas"/>
              </a:rPr>
              <a:t> </a:t>
            </a:r>
            <a:r>
              <a:rPr lang="en-US" sz="2400">
                <a:latin typeface="Consolas"/>
              </a:rPr>
              <a:t>* </a:t>
            </a:r>
            <a:r>
              <a:rPr lang="en-US" sz="2400">
                <a:solidFill>
                  <a:schemeClr val="tx2">
                    <a:lumMod val="60000"/>
                    <a:lumOff val="40000"/>
                  </a:schemeClr>
                </a:solidFill>
                <a:latin typeface="Consolas"/>
              </a:rPr>
              <a:t>FROM</a:t>
            </a:r>
            <a:r>
              <a:rPr lang="en-US" sz="2400">
                <a:solidFill>
                  <a:schemeClr val="tx2">
                    <a:lumMod val="75000"/>
                  </a:schemeClr>
                </a:solidFill>
                <a:latin typeface="Consolas"/>
              </a:rPr>
              <a:t> </a:t>
            </a:r>
            <a:r>
              <a:rPr lang="en-US" sz="2400" err="1">
                <a:latin typeface="Consolas"/>
              </a:rPr>
              <a:t>TwitterStream</a:t>
            </a:r>
            <a:r>
              <a:rPr lang="en-US" sz="2400">
                <a:solidFill>
                  <a:schemeClr val="tx2">
                    <a:lumMod val="75000"/>
                  </a:schemeClr>
                </a:solidFill>
                <a:latin typeface="Consolas"/>
              </a:rPr>
              <a:t> </a:t>
            </a:r>
            <a:r>
              <a:rPr lang="en-US" sz="2400" b="1" u="sng">
                <a:solidFill>
                  <a:schemeClr val="tx2">
                    <a:lumMod val="60000"/>
                    <a:lumOff val="40000"/>
                  </a:schemeClr>
                </a:solidFill>
                <a:latin typeface="Consolas"/>
              </a:rPr>
              <a:t>TIMESTAMP</a:t>
            </a:r>
            <a:r>
              <a:rPr lang="en-US" sz="2400" b="1" u="sng">
                <a:solidFill>
                  <a:srgbClr val="7030A0"/>
                </a:solidFill>
                <a:latin typeface="Consolas"/>
              </a:rPr>
              <a:t> </a:t>
            </a:r>
            <a:r>
              <a:rPr lang="en-US" sz="2400" b="1" u="sng">
                <a:solidFill>
                  <a:schemeClr val="tx2">
                    <a:lumMod val="60000"/>
                    <a:lumOff val="40000"/>
                  </a:schemeClr>
                </a:solidFill>
                <a:latin typeface="Consolas"/>
              </a:rPr>
              <a:t>BY</a:t>
            </a:r>
            <a:r>
              <a:rPr lang="en-US" sz="2400" b="1" u="sng">
                <a:solidFill>
                  <a:schemeClr val="tx2">
                    <a:lumMod val="75000"/>
                  </a:schemeClr>
                </a:solidFill>
                <a:latin typeface="Consolas"/>
              </a:rPr>
              <a:t> </a:t>
            </a:r>
            <a:r>
              <a:rPr lang="en-US" sz="2400" err="1">
                <a:latin typeface="Consolas"/>
              </a:rPr>
              <a:t>CreatedAt</a:t>
            </a:r>
            <a:endParaRPr lang="en-US" sz="2400">
              <a:latin typeface="Consolas"/>
            </a:endParaRPr>
          </a:p>
          <a:p>
            <a:endParaRPr lang="en-US" sz="2400">
              <a:latin typeface="Consolas"/>
            </a:endParaRPr>
          </a:p>
          <a:p>
            <a:endParaRPr lang="en-US" sz="2400">
              <a:latin typeface="Consolas"/>
            </a:endParaRPr>
          </a:p>
          <a:p>
            <a:pPr marL="0" lvl="1" indent="0">
              <a:buNone/>
            </a:pPr>
            <a:endParaRPr lang="en-US" sz="2400">
              <a:latin typeface="+mn-lt"/>
            </a:endParaRPr>
          </a:p>
          <a:p>
            <a:pPr marL="0" lvl="1" indent="0">
              <a:buNone/>
            </a:pPr>
            <a:r>
              <a:rPr lang="en-US" sz="2400">
                <a:latin typeface="+mn-lt"/>
              </a:rPr>
              <a:t>Or the system can assign timestamps automatically based on the event arrival time</a:t>
            </a:r>
          </a:p>
          <a:p>
            <a:r>
              <a:rPr lang="en-US" sz="2000">
                <a:solidFill>
                  <a:srgbClr val="002050">
                    <a:lumMod val="50000"/>
                    <a:lumOff val="50000"/>
                  </a:srgbClr>
                </a:solidFill>
                <a:latin typeface="Consolas"/>
              </a:rPr>
              <a:t>	</a:t>
            </a:r>
            <a:r>
              <a:rPr lang="en-US" sz="2400">
                <a:solidFill>
                  <a:schemeClr val="tx2">
                    <a:lumMod val="60000"/>
                    <a:lumOff val="40000"/>
                  </a:schemeClr>
                </a:solidFill>
                <a:latin typeface="Consolas"/>
              </a:rPr>
              <a:t>SELECT</a:t>
            </a:r>
            <a:r>
              <a:rPr lang="en-US" sz="2400">
                <a:solidFill>
                  <a:srgbClr val="505050">
                    <a:lumMod val="75000"/>
                  </a:srgbClr>
                </a:solidFill>
                <a:latin typeface="Consolas"/>
              </a:rPr>
              <a:t> </a:t>
            </a:r>
            <a:r>
              <a:rPr lang="en-US" sz="2400">
                <a:gradFill>
                  <a:gsLst>
                    <a:gs pos="1250">
                      <a:srgbClr val="505050"/>
                    </a:gs>
                    <a:gs pos="99000">
                      <a:srgbClr val="505050"/>
                    </a:gs>
                  </a:gsLst>
                  <a:lin ang="5400000" scaled="0"/>
                </a:gradFill>
                <a:latin typeface="Consolas"/>
              </a:rPr>
              <a:t>* </a:t>
            </a:r>
            <a:r>
              <a:rPr lang="en-US" sz="2400">
                <a:solidFill>
                  <a:schemeClr val="tx2">
                    <a:lumMod val="60000"/>
                    <a:lumOff val="40000"/>
                  </a:schemeClr>
                </a:solidFill>
                <a:latin typeface="Consolas"/>
              </a:rPr>
              <a:t>FROM</a:t>
            </a:r>
            <a:r>
              <a:rPr lang="en-US" sz="2400">
                <a:solidFill>
                  <a:srgbClr val="505050">
                    <a:lumMod val="75000"/>
                  </a:srgbClr>
                </a:solidFill>
                <a:latin typeface="Consolas"/>
              </a:rPr>
              <a:t> </a:t>
            </a:r>
            <a:r>
              <a:rPr lang="en-US" sz="2400" err="1">
                <a:gradFill>
                  <a:gsLst>
                    <a:gs pos="1250">
                      <a:srgbClr val="505050"/>
                    </a:gs>
                    <a:gs pos="99000">
                      <a:srgbClr val="505050"/>
                    </a:gs>
                  </a:gsLst>
                  <a:lin ang="5400000" scaled="0"/>
                </a:gradFill>
                <a:latin typeface="Consolas"/>
              </a:rPr>
              <a:t>TwitterStream</a:t>
            </a:r>
            <a:endParaRPr lang="en-US" sz="2400"/>
          </a:p>
        </p:txBody>
      </p:sp>
    </p:spTree>
    <p:extLst>
      <p:ext uri="{BB962C8B-B14F-4D97-AF65-F5344CB8AC3E}">
        <p14:creationId xmlns:p14="http://schemas.microsoft.com/office/powerpoint/2010/main" val="20402221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61" y="58344"/>
            <a:ext cx="11889564" cy="917575"/>
          </a:xfrm>
        </p:spPr>
        <p:txBody>
          <a:bodyPr/>
          <a:lstStyle/>
          <a:p>
            <a:r>
              <a:rPr lang="en-US"/>
              <a:t>Event processing semantics</a:t>
            </a:r>
          </a:p>
        </p:txBody>
      </p:sp>
      <p:sp>
        <p:nvSpPr>
          <p:cNvPr id="3" name="Text Placeholder 2"/>
          <p:cNvSpPr>
            <a:spLocks noGrp="1"/>
          </p:cNvSpPr>
          <p:nvPr>
            <p:ph type="body" sz="quarter" idx="10"/>
          </p:nvPr>
        </p:nvSpPr>
        <p:spPr>
          <a:xfrm>
            <a:off x="306821" y="2430462"/>
            <a:ext cx="7924799" cy="3730252"/>
          </a:xfrm>
        </p:spPr>
        <p:txBody>
          <a:bodyPr/>
          <a:lstStyle/>
          <a:p>
            <a:r>
              <a:rPr lang="en-US" sz="3600"/>
              <a:t>At least once delivery guarantees</a:t>
            </a:r>
          </a:p>
          <a:p>
            <a:endParaRPr lang="en-US" sz="3600"/>
          </a:p>
          <a:p>
            <a:r>
              <a:rPr lang="en-US" sz="3600"/>
              <a:t>Out of order policy</a:t>
            </a:r>
          </a:p>
          <a:p>
            <a:endParaRPr lang="en-US" sz="3600"/>
          </a:p>
          <a:p>
            <a:r>
              <a:rPr lang="en-US" sz="3600"/>
              <a:t>Late arrival policy</a:t>
            </a:r>
          </a:p>
          <a:p>
            <a:endParaRPr lang="en-US" sz="3600"/>
          </a:p>
        </p:txBody>
      </p:sp>
      <p:pic>
        <p:nvPicPr>
          <p:cNvPr id="4" name="Picture 3"/>
          <p:cNvPicPr>
            <a:picLocks noChangeAspect="1"/>
          </p:cNvPicPr>
          <p:nvPr/>
        </p:nvPicPr>
        <p:blipFill>
          <a:blip r:embed="rId3"/>
          <a:stretch>
            <a:fillRect/>
          </a:stretch>
        </p:blipFill>
        <p:spPr>
          <a:xfrm>
            <a:off x="7973203" y="1592262"/>
            <a:ext cx="4191000" cy="4295775"/>
          </a:xfrm>
          <a:prstGeom prst="rect">
            <a:avLst/>
          </a:prstGeom>
        </p:spPr>
      </p:pic>
    </p:spTree>
    <p:extLst>
      <p:ext uri="{BB962C8B-B14F-4D97-AF65-F5344CB8AC3E}">
        <p14:creationId xmlns:p14="http://schemas.microsoft.com/office/powerpoint/2010/main" val="8497953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354262"/>
            <a:ext cx="4571278" cy="1181862"/>
          </a:xfrm>
        </p:spPr>
        <p:txBody>
          <a:bodyPr/>
          <a:lstStyle/>
          <a:p>
            <a:r>
              <a:rPr lang="en-US"/>
              <a:t>Demo</a:t>
            </a:r>
            <a:endParaRPr lang="en-GB"/>
          </a:p>
        </p:txBody>
      </p:sp>
    </p:spTree>
    <p:extLst>
      <p:ext uri="{BB962C8B-B14F-4D97-AF65-F5344CB8AC3E}">
        <p14:creationId xmlns:p14="http://schemas.microsoft.com/office/powerpoint/2010/main" val="2570448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354262"/>
            <a:ext cx="4571278" cy="1181862"/>
          </a:xfrm>
        </p:spPr>
        <p:txBody>
          <a:bodyPr/>
          <a:lstStyle/>
          <a:p>
            <a:r>
              <a:rPr lang="en-US"/>
              <a:t>Roadmap</a:t>
            </a:r>
            <a:endParaRPr lang="en-GB"/>
          </a:p>
        </p:txBody>
      </p:sp>
    </p:spTree>
    <p:extLst>
      <p:ext uri="{BB962C8B-B14F-4D97-AF65-F5344CB8AC3E}">
        <p14:creationId xmlns:p14="http://schemas.microsoft.com/office/powerpoint/2010/main" val="2607452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Azure Stream Analytics</a:t>
            </a:r>
            <a:r>
              <a:rPr lang="en-US" sz="4000" dirty="0"/>
              <a:t>: Ready to use solution gallery</a:t>
            </a:r>
          </a:p>
        </p:txBody>
      </p:sp>
      <p:sp>
        <p:nvSpPr>
          <p:cNvPr id="3" name="Text Placeholder 2"/>
          <p:cNvSpPr>
            <a:spLocks noGrp="1"/>
          </p:cNvSpPr>
          <p:nvPr>
            <p:ph type="body" sz="quarter" idx="10"/>
          </p:nvPr>
        </p:nvSpPr>
        <p:spPr>
          <a:xfrm>
            <a:off x="274638" y="1212850"/>
            <a:ext cx="8910018" cy="4210383"/>
          </a:xfrm>
        </p:spPr>
        <p:txBody>
          <a:bodyPr vert="horz" wrap="square" lIns="146304" tIns="91440" rIns="146304" bIns="91440" rtlCol="0" anchor="t">
            <a:spAutoFit/>
          </a:bodyPr>
          <a:lstStyle/>
          <a:p>
            <a:endParaRPr lang="en-US" dirty="0">
              <a:solidFill>
                <a:srgbClr val="000000"/>
              </a:solidFill>
              <a:latin typeface="Times New Roman"/>
              <a:sym typeface="Symbol"/>
            </a:endParaRPr>
          </a:p>
          <a:p>
            <a:r>
              <a:rPr lang="EN-US" dirty="0">
                <a:solidFill>
                  <a:srgbClr val="000000"/>
                </a:solidFill>
                <a:latin typeface="Calibri"/>
                <a:sym typeface="Symbol"/>
              </a:rPr>
              <a:t>Predictive Maintenance for Aerospace</a:t>
            </a:r>
            <a:endParaRPr lang="EN-US" dirty="0">
              <a:solidFill>
                <a:schemeClr val="tx1"/>
              </a:solidFill>
              <a:latin typeface="Calibri"/>
              <a:sym typeface="Symbol"/>
            </a:endParaRPr>
          </a:p>
          <a:p>
            <a:r>
              <a:rPr lang="EN-US" dirty="0">
                <a:solidFill>
                  <a:srgbClr val="000000"/>
                </a:solidFill>
                <a:latin typeface="Calibri"/>
                <a:sym typeface="Symbol"/>
              </a:rPr>
              <a:t>IT Anomaly Insights</a:t>
            </a:r>
          </a:p>
          <a:p>
            <a:r>
              <a:rPr lang="EN-US" dirty="0">
                <a:solidFill>
                  <a:srgbClr val="000000"/>
                </a:solidFill>
                <a:latin typeface="Calibri"/>
                <a:sym typeface="Symbol"/>
              </a:rPr>
              <a:t>Stream Analysis with Azure ML</a:t>
            </a:r>
            <a:endParaRPr lang="en-US" dirty="0">
              <a:solidFill>
                <a:srgbClr val="000000"/>
              </a:solidFill>
              <a:latin typeface="Calibri"/>
              <a:sym typeface="Symbol"/>
            </a:endParaRPr>
          </a:p>
          <a:p>
            <a:r>
              <a:rPr lang="EN-US" dirty="0">
                <a:solidFill>
                  <a:srgbClr val="000000"/>
                </a:solidFill>
                <a:latin typeface="Calibri"/>
                <a:sym typeface="Symbol"/>
              </a:rPr>
              <a:t>Vehicle</a:t>
            </a:r>
            <a:r>
              <a:rPr lang="EN-US" dirty="0">
                <a:solidFill>
                  <a:srgbClr val="000000"/>
                </a:solidFill>
                <a:latin typeface="Calibri"/>
              </a:rPr>
              <a:t> Telemetry Analysis</a:t>
            </a:r>
            <a:endParaRPr lang="en-US" dirty="0">
              <a:solidFill>
                <a:srgbClr val="000000"/>
              </a:solidFill>
              <a:latin typeface="Calibri"/>
            </a:endParaRPr>
          </a:p>
          <a:p>
            <a:r>
              <a:rPr lang="en-US" dirty="0">
                <a:solidFill>
                  <a:srgbClr val="000000"/>
                </a:solidFill>
                <a:latin typeface="Calibri"/>
              </a:rPr>
              <a:t>Real time fraud detection</a:t>
            </a:r>
            <a:endParaRPr lang="EN-US" dirty="0">
              <a:solidFill>
                <a:srgbClr val="000000"/>
              </a:solidFill>
              <a:latin typeface="Calibri"/>
            </a:endParaRPr>
          </a:p>
          <a:p>
            <a:endParaRPr lang="EN-US" dirty="0"/>
          </a:p>
        </p:txBody>
      </p:sp>
      <p:sp>
        <p:nvSpPr>
          <p:cNvPr id="4" name="Text Placeholder 3"/>
          <p:cNvSpPr>
            <a:spLocks noGrp="1"/>
          </p:cNvSpPr>
          <p:nvPr>
            <p:ph type="body" sz="quarter" idx="11"/>
          </p:nvPr>
        </p:nvSpPr>
        <p:spPr>
          <a:xfrm>
            <a:off x="2353399" y="5852013"/>
            <a:ext cx="8466961" cy="1224951"/>
          </a:xfrm>
        </p:spPr>
        <p:txBody>
          <a:bodyPr vert="horz" wrap="square" lIns="146304" tIns="91440" rIns="146304" bIns="91440" rtlCol="0" anchor="t">
            <a:spAutoFit/>
          </a:bodyPr>
          <a:lstStyle/>
          <a:p>
            <a:pPr marL="0" indent="0">
              <a:buNone/>
            </a:pPr>
            <a:r>
              <a:rPr lang="en-US" dirty="0">
                <a:solidFill>
                  <a:schemeClr val="tx1"/>
                </a:solidFill>
                <a:latin typeface="Calibri"/>
                <a:hlinkClick r:id="rId3"/>
              </a:rPr>
              <a:t>https://gallery.cortanaintelligence.com/</a:t>
            </a:r>
            <a:endParaRPr lang="en-US" dirty="0">
              <a:solidFill>
                <a:schemeClr val="tx1"/>
              </a:solidFill>
              <a:latin typeface="Calibri"/>
            </a:endParaRPr>
          </a:p>
          <a:p>
            <a:pPr marL="0" indent="0">
              <a:buNone/>
            </a:pPr>
            <a:endParaRPr lang="EN-US" b="1" dirty="0">
              <a:solidFill>
                <a:schemeClr val="tx1"/>
              </a:solidFill>
              <a:latin typeface="Calibri"/>
              <a:hlinkClick r:id="" action="ppaction://noaction"/>
            </a:endParaRPr>
          </a:p>
        </p:txBody>
      </p:sp>
      <p:sp>
        <p:nvSpPr>
          <p:cNvPr id="5" name="TextBox 4"/>
          <p:cNvSpPr txBox="1"/>
          <p:nvPr/>
        </p:nvSpPr>
        <p:spPr>
          <a:xfrm rot="-960000">
            <a:off x="7551538" y="3218498"/>
            <a:ext cx="4300610" cy="627864"/>
          </a:xfrm>
          <a:prstGeom prst="rect">
            <a:avLst/>
          </a:prstGeom>
        </p:spPr>
        <p:txBody>
          <a:bodyPr wrap="square" lIns="182880" tIns="146304" rIns="182880" bIns="146304" rtlCol="0">
            <a:spAutoFit/>
          </a:bodyPr>
          <a:lstStyle/>
          <a:p>
            <a:pPr algn="ctr">
              <a:lnSpc>
                <a:spcPct val="90000"/>
              </a:lnSpc>
              <a:spcAft>
                <a:spcPts val="600"/>
              </a:spcAft>
            </a:pPr>
            <a:r>
              <a:rPr lang="en-US" sz="2400" dirty="0">
                <a:solidFill>
                  <a:srgbClr val="D83B01"/>
                </a:solidFill>
              </a:rPr>
              <a:t>And m</a:t>
            </a:r>
            <a:r>
              <a:rPr lang="EN-US" sz="2400" dirty="0">
                <a:solidFill>
                  <a:srgbClr val="D83B01"/>
                </a:solidFill>
              </a:rPr>
              <a:t>any more coming!</a:t>
            </a:r>
            <a:endParaRPr lang="en-US" sz="2400" dirty="0">
              <a:solidFill>
                <a:srgbClr val="D83B01"/>
              </a:solidFill>
            </a:endParaRPr>
          </a:p>
        </p:txBody>
      </p:sp>
    </p:spTree>
    <p:extLst>
      <p:ext uri="{BB962C8B-B14F-4D97-AF65-F5344CB8AC3E}">
        <p14:creationId xmlns:p14="http://schemas.microsoft.com/office/powerpoint/2010/main" val="39550585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32563"/>
          </a:xfrm>
        </p:spPr>
        <p:txBody>
          <a:bodyPr vert="horz" wrap="square" lIns="146304" tIns="91440" rIns="146304" bIns="91440" rtlCol="0" anchor="t">
            <a:spAutoFit/>
          </a:bodyPr>
          <a:lstStyle/>
          <a:p>
            <a:pPr defTabSz="932742">
              <a:lnSpc>
                <a:spcPct val="90000"/>
              </a:lnSpc>
            </a:pPr>
            <a:r>
              <a:rPr lang="en-US" sz="5400">
                <a:solidFill>
                  <a:schemeClr val="tx1">
                    <a:lumMod val="50000"/>
                  </a:schemeClr>
                </a:solidFill>
                <a:ea typeface="+mn-ea"/>
                <a:cs typeface="Arial" charset="0"/>
              </a:rPr>
              <a:t>Coming soon!</a:t>
            </a:r>
          </a:p>
        </p:txBody>
      </p:sp>
      <p:sp>
        <p:nvSpPr>
          <p:cNvPr id="3" name="Text Placeholder 2"/>
          <p:cNvSpPr>
            <a:spLocks noGrp="1"/>
          </p:cNvSpPr>
          <p:nvPr>
            <p:ph type="body" sz="quarter" idx="4294967295"/>
          </p:nvPr>
        </p:nvSpPr>
        <p:spPr>
          <a:xfrm>
            <a:off x="-1" y="1960563"/>
            <a:ext cx="12314238" cy="2468368"/>
          </a:xfrm>
        </p:spPr>
        <p:txBody>
          <a:bodyPr/>
          <a:lstStyle/>
          <a:p>
            <a:pPr marL="698500" lvl="1" indent="-457200"/>
            <a:r>
              <a:rPr lang="en-US" sz="2800" dirty="0">
                <a:latin typeface="+mj-lt"/>
              </a:rPr>
              <a:t>IoT Edge Analytics</a:t>
            </a:r>
          </a:p>
          <a:p>
            <a:pPr marL="698500" lvl="1" indent="-457200"/>
            <a:r>
              <a:rPr lang="en-US" sz="2800" dirty="0">
                <a:latin typeface="+mj-lt"/>
              </a:rPr>
              <a:t>Customer code through user defined functions (Python, R, C#)</a:t>
            </a:r>
          </a:p>
          <a:p>
            <a:pPr marL="698500" lvl="1" indent="-457200"/>
            <a:r>
              <a:rPr lang="en-US" sz="2800" dirty="0">
                <a:latin typeface="+mj-lt"/>
              </a:rPr>
              <a:t>Time series Data exploration</a:t>
            </a:r>
          </a:p>
          <a:p>
            <a:pPr marL="698500" lvl="1" indent="-457200"/>
            <a:r>
              <a:rPr lang="en-US" sz="2800" dirty="0">
                <a:latin typeface="+mj-lt"/>
              </a:rPr>
              <a:t>Azure Stack</a:t>
            </a:r>
          </a:p>
          <a:p>
            <a:pPr marL="698500" lvl="1" indent="-457200"/>
            <a:r>
              <a:rPr lang="en-US" sz="2800" dirty="0">
                <a:latin typeface="+mj-lt"/>
              </a:rPr>
              <a:t>SQL DB Reference data support</a:t>
            </a:r>
          </a:p>
        </p:txBody>
      </p:sp>
    </p:spTree>
    <p:extLst>
      <p:ext uri="{BB962C8B-B14F-4D97-AF65-F5344CB8AC3E}">
        <p14:creationId xmlns:p14="http://schemas.microsoft.com/office/powerpoint/2010/main" val="26028420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 y="1058862"/>
            <a:ext cx="12420918" cy="2179058"/>
          </a:xfrm>
        </p:spPr>
        <p:txBody>
          <a:bodyPr/>
          <a:lstStyle/>
          <a:p>
            <a:r>
              <a:rPr lang="en-US"/>
              <a:t>SPARK Streaming on</a:t>
            </a:r>
            <a:br>
              <a:rPr lang="en-US"/>
            </a:br>
            <a:r>
              <a:rPr lang="en-US"/>
              <a:t>HDInsights</a:t>
            </a:r>
            <a:endParaRPr lang="en-GB"/>
          </a:p>
        </p:txBody>
      </p:sp>
    </p:spTree>
    <p:extLst>
      <p:ext uri="{BB962C8B-B14F-4D97-AF65-F5344CB8AC3E}">
        <p14:creationId xmlns:p14="http://schemas.microsoft.com/office/powerpoint/2010/main" val="24281723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3845" y="144462"/>
            <a:ext cx="11975592" cy="1024684"/>
          </a:xfrm>
        </p:spPr>
        <p:txBody>
          <a:bodyPr/>
          <a:lstStyle/>
          <a:p>
            <a:r>
              <a:rPr lang="en-US"/>
              <a:t>Why deploy Spark Streaming on HD Insights</a:t>
            </a:r>
          </a:p>
        </p:txBody>
      </p:sp>
      <p:sp>
        <p:nvSpPr>
          <p:cNvPr id="5" name="Rectangle 4"/>
          <p:cNvSpPr/>
          <p:nvPr/>
        </p:nvSpPr>
        <p:spPr bwMode="auto">
          <a:xfrm>
            <a:off x="3246437" y="2125662"/>
            <a:ext cx="1828800" cy="9144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Rapid </a:t>
            </a:r>
          </a:p>
          <a:p>
            <a:pPr algn="ctr" defTabSz="932472" fontAlgn="base">
              <a:spcBef>
                <a:spcPct val="0"/>
              </a:spcBef>
              <a:spcAft>
                <a:spcPct val="0"/>
              </a:spcAft>
            </a:pPr>
            <a:r>
              <a:rPr lang="en-US" sz="2000">
                <a:gradFill>
                  <a:gsLst>
                    <a:gs pos="5439">
                      <a:srgbClr val="F8F8F8"/>
                    </a:gs>
                    <a:gs pos="10000">
                      <a:srgbClr val="F8F8F8"/>
                    </a:gs>
                  </a:gsLst>
                  <a:lin ang="5400000" scaled="0"/>
                </a:gradFill>
              </a:rPr>
              <a:t>setup</a:t>
            </a:r>
          </a:p>
        </p:txBody>
      </p:sp>
      <p:sp>
        <p:nvSpPr>
          <p:cNvPr id="16" name="Rectangle 15"/>
          <p:cNvSpPr/>
          <p:nvPr/>
        </p:nvSpPr>
        <p:spPr bwMode="auto">
          <a:xfrm>
            <a:off x="5341834" y="2125662"/>
            <a:ext cx="1828800" cy="9144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Latest </a:t>
            </a:r>
          </a:p>
          <a:p>
            <a:pPr algn="ctr" defTabSz="932472" fontAlgn="base">
              <a:spcBef>
                <a:spcPct val="0"/>
              </a:spcBef>
              <a:spcAft>
                <a:spcPct val="0"/>
              </a:spcAft>
            </a:pPr>
            <a:r>
              <a:rPr lang="en-US" sz="2000">
                <a:gradFill>
                  <a:gsLst>
                    <a:gs pos="5439">
                      <a:srgbClr val="F8F8F8"/>
                    </a:gs>
                    <a:gs pos="10000">
                      <a:srgbClr val="F8F8F8"/>
                    </a:gs>
                  </a:gsLst>
                  <a:lin ang="5400000" scaled="0"/>
                </a:gradFill>
              </a:rPr>
              <a:t>bits</a:t>
            </a:r>
          </a:p>
        </p:txBody>
      </p:sp>
      <p:sp>
        <p:nvSpPr>
          <p:cNvPr id="17" name="Rectangle 16"/>
          <p:cNvSpPr/>
          <p:nvPr/>
        </p:nvSpPr>
        <p:spPr bwMode="auto">
          <a:xfrm>
            <a:off x="7437437" y="2125662"/>
            <a:ext cx="1828800" cy="9144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99.9% </a:t>
            </a:r>
          </a:p>
          <a:p>
            <a:pPr algn="ctr" defTabSz="932472" fontAlgn="base">
              <a:spcBef>
                <a:spcPct val="0"/>
              </a:spcBef>
              <a:spcAft>
                <a:spcPct val="0"/>
              </a:spcAft>
            </a:pPr>
            <a:r>
              <a:rPr lang="en-US" sz="2000">
                <a:gradFill>
                  <a:gsLst>
                    <a:gs pos="5439">
                      <a:srgbClr val="F8F8F8"/>
                    </a:gs>
                    <a:gs pos="10000">
                      <a:srgbClr val="F8F8F8"/>
                    </a:gs>
                  </a:gsLst>
                  <a:lin ang="5400000" scaled="0"/>
                </a:gradFill>
              </a:rPr>
              <a:t>SLA</a:t>
            </a:r>
          </a:p>
        </p:txBody>
      </p:sp>
      <p:sp>
        <p:nvSpPr>
          <p:cNvPr id="18" name="Rectangle 17"/>
          <p:cNvSpPr/>
          <p:nvPr/>
        </p:nvSpPr>
        <p:spPr bwMode="auto">
          <a:xfrm>
            <a:off x="3475037" y="4411662"/>
            <a:ext cx="1981200" cy="4572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5439">
                      <a:srgbClr val="F8F8F8"/>
                    </a:gs>
                    <a:gs pos="10000">
                      <a:srgbClr val="F8F8F8"/>
                    </a:gs>
                  </a:gsLst>
                  <a:lin ang="5400000" scaled="0"/>
                </a:gradFill>
              </a:rPr>
              <a:t>R-Server</a:t>
            </a:r>
          </a:p>
        </p:txBody>
      </p:sp>
      <p:sp>
        <p:nvSpPr>
          <p:cNvPr id="19" name="Rectangle 18"/>
          <p:cNvSpPr/>
          <p:nvPr/>
        </p:nvSpPr>
        <p:spPr bwMode="auto">
          <a:xfrm>
            <a:off x="3475037" y="4945062"/>
            <a:ext cx="1981200" cy="4572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err="1">
                <a:gradFill>
                  <a:gsLst>
                    <a:gs pos="5439">
                      <a:srgbClr val="F8F8F8"/>
                    </a:gs>
                    <a:gs pos="10000">
                      <a:srgbClr val="F8F8F8"/>
                    </a:gs>
                  </a:gsLst>
                  <a:lin ang="5400000" scaled="0"/>
                </a:gradFill>
              </a:rPr>
              <a:t>iPython</a:t>
            </a:r>
            <a:r>
              <a:rPr lang="en-US" sz="1400">
                <a:gradFill>
                  <a:gsLst>
                    <a:gs pos="5439">
                      <a:srgbClr val="F8F8F8"/>
                    </a:gs>
                    <a:gs pos="10000">
                      <a:srgbClr val="F8F8F8"/>
                    </a:gs>
                  </a:gsLst>
                  <a:lin ang="5400000" scaled="0"/>
                </a:gradFill>
              </a:rPr>
              <a:t> Notebook</a:t>
            </a:r>
          </a:p>
        </p:txBody>
      </p:sp>
      <p:sp>
        <p:nvSpPr>
          <p:cNvPr id="20" name="Rectangle 19"/>
          <p:cNvSpPr/>
          <p:nvPr/>
        </p:nvSpPr>
        <p:spPr bwMode="auto">
          <a:xfrm>
            <a:off x="5761037" y="4411662"/>
            <a:ext cx="1981200" cy="4572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5439">
                      <a:srgbClr val="F8F8F8"/>
                    </a:gs>
                    <a:gs pos="10000">
                      <a:srgbClr val="F8F8F8"/>
                    </a:gs>
                  </a:gsLst>
                  <a:lin ang="5400000" scaled="0"/>
                </a:gradFill>
              </a:rPr>
              <a:t>Power BI, Tableau, SAP </a:t>
            </a:r>
            <a:r>
              <a:rPr lang="en-US" sz="1400" err="1">
                <a:gradFill>
                  <a:gsLst>
                    <a:gs pos="5439">
                      <a:srgbClr val="F8F8F8"/>
                    </a:gs>
                    <a:gs pos="10000">
                      <a:srgbClr val="F8F8F8"/>
                    </a:gs>
                  </a:gsLst>
                  <a:lin ang="5400000" scaled="0"/>
                </a:gradFill>
              </a:rPr>
              <a:t>Lumira</a:t>
            </a:r>
            <a:r>
              <a:rPr lang="en-US" sz="1400">
                <a:gradFill>
                  <a:gsLst>
                    <a:gs pos="5439">
                      <a:srgbClr val="F8F8F8"/>
                    </a:gs>
                    <a:gs pos="10000">
                      <a:srgbClr val="F8F8F8"/>
                    </a:gs>
                  </a:gsLst>
                  <a:lin ang="5400000" scaled="0"/>
                </a:gradFill>
              </a:rPr>
              <a:t> and </a:t>
            </a:r>
            <a:r>
              <a:rPr lang="en-US" sz="1400" err="1">
                <a:gradFill>
                  <a:gsLst>
                    <a:gs pos="5439">
                      <a:srgbClr val="F8F8F8"/>
                    </a:gs>
                    <a:gs pos="10000">
                      <a:srgbClr val="F8F8F8"/>
                    </a:gs>
                  </a:gsLst>
                  <a:lin ang="5400000" scaled="0"/>
                </a:gradFill>
              </a:rPr>
              <a:t>Qlikview</a:t>
            </a:r>
            <a:r>
              <a:rPr lang="en-US" sz="1400">
                <a:gradFill>
                  <a:gsLst>
                    <a:gs pos="5439">
                      <a:srgbClr val="F8F8F8"/>
                    </a:gs>
                    <a:gs pos="10000">
                      <a:srgbClr val="F8F8F8"/>
                    </a:gs>
                  </a:gsLst>
                  <a:lin ang="5400000" scaled="0"/>
                </a:gradFill>
              </a:rPr>
              <a:t> </a:t>
            </a:r>
          </a:p>
        </p:txBody>
      </p:sp>
      <p:sp>
        <p:nvSpPr>
          <p:cNvPr id="21" name="Rectangle 20"/>
          <p:cNvSpPr/>
          <p:nvPr/>
        </p:nvSpPr>
        <p:spPr bwMode="auto">
          <a:xfrm>
            <a:off x="5761037" y="4945062"/>
            <a:ext cx="1981200" cy="4572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5439">
                      <a:srgbClr val="F8F8F8"/>
                    </a:gs>
                    <a:gs pos="10000">
                      <a:srgbClr val="F8F8F8"/>
                    </a:gs>
                  </a:gsLst>
                  <a:lin ang="5400000" scaled="0"/>
                </a:gradFill>
              </a:rPr>
              <a:t>IntelliJ IDEA</a:t>
            </a:r>
          </a:p>
        </p:txBody>
      </p:sp>
      <p:sp>
        <p:nvSpPr>
          <p:cNvPr id="7" name="TextBox 6"/>
          <p:cNvSpPr txBox="1"/>
          <p:nvPr/>
        </p:nvSpPr>
        <p:spPr>
          <a:xfrm>
            <a:off x="1565945" y="4447411"/>
            <a:ext cx="1870640" cy="1031051"/>
          </a:xfrm>
          <a:prstGeom prst="rect">
            <a:avLst/>
          </a:prstGeom>
          <a:noFill/>
        </p:spPr>
        <p:txBody>
          <a:bodyPr wrap="none" lIns="182880" tIns="146304" rIns="182880" bIns="146304" rtlCol="0">
            <a:spAutoFit/>
          </a:bodyPr>
          <a:lstStyle/>
          <a:p>
            <a:pPr>
              <a:lnSpc>
                <a:spcPct val="90000"/>
              </a:lnSpc>
              <a:spcAft>
                <a:spcPts val="600"/>
              </a:spcAft>
            </a:pPr>
            <a:r>
              <a:rPr lang="en-US" sz="1400" b="1"/>
              <a:t>Out of the Box </a:t>
            </a:r>
          </a:p>
          <a:p>
            <a:pPr>
              <a:lnSpc>
                <a:spcPct val="90000"/>
              </a:lnSpc>
              <a:spcAft>
                <a:spcPts val="600"/>
              </a:spcAft>
            </a:pPr>
            <a:r>
              <a:rPr lang="en-US" sz="1400" b="1"/>
              <a:t>Integrations with </a:t>
            </a:r>
          </a:p>
          <a:p>
            <a:pPr>
              <a:lnSpc>
                <a:spcPct val="90000"/>
              </a:lnSpc>
              <a:spcAft>
                <a:spcPts val="600"/>
              </a:spcAft>
            </a:pPr>
            <a:r>
              <a:rPr lang="en-US" sz="1400" b="1"/>
              <a:t>Azure HDInsights</a:t>
            </a:r>
          </a:p>
        </p:txBody>
      </p:sp>
      <p:sp>
        <p:nvSpPr>
          <p:cNvPr id="11" name="Rectangle 10"/>
          <p:cNvSpPr/>
          <p:nvPr/>
        </p:nvSpPr>
        <p:spPr bwMode="auto">
          <a:xfrm>
            <a:off x="1150834" y="2125662"/>
            <a:ext cx="1828800" cy="9144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Fully </a:t>
            </a:r>
          </a:p>
          <a:p>
            <a:pPr algn="ctr" defTabSz="932472" fontAlgn="base">
              <a:spcBef>
                <a:spcPct val="0"/>
              </a:spcBef>
              <a:spcAft>
                <a:spcPct val="0"/>
              </a:spcAft>
            </a:pPr>
            <a:r>
              <a:rPr lang="en-US" sz="2000">
                <a:gradFill>
                  <a:gsLst>
                    <a:gs pos="5439">
                      <a:srgbClr val="F8F8F8"/>
                    </a:gs>
                    <a:gs pos="10000">
                      <a:srgbClr val="F8F8F8"/>
                    </a:gs>
                  </a:gsLst>
                  <a:lin ang="5400000" scaled="0"/>
                </a:gradFill>
              </a:rPr>
              <a:t>managed</a:t>
            </a:r>
          </a:p>
        </p:txBody>
      </p:sp>
      <p:sp>
        <p:nvSpPr>
          <p:cNvPr id="12" name="Rectangle 11"/>
          <p:cNvSpPr/>
          <p:nvPr/>
        </p:nvSpPr>
        <p:spPr bwMode="auto">
          <a:xfrm>
            <a:off x="9571037" y="2092324"/>
            <a:ext cx="1828800" cy="9144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Compliant</a:t>
            </a:r>
          </a:p>
          <a:p>
            <a:pPr algn="ctr" defTabSz="932472" fontAlgn="base">
              <a:spcBef>
                <a:spcPct val="0"/>
              </a:spcBef>
              <a:spcAft>
                <a:spcPct val="0"/>
              </a:spcAft>
            </a:pPr>
            <a:r>
              <a:rPr lang="en-US" sz="1200">
                <a:gradFill>
                  <a:gsLst>
                    <a:gs pos="5439">
                      <a:srgbClr val="F8F8F8"/>
                    </a:gs>
                    <a:gs pos="10000">
                      <a:srgbClr val="F8F8F8"/>
                    </a:gs>
                  </a:gsLst>
                  <a:lin ang="5400000" scaled="0"/>
                </a:gradFill>
              </a:rPr>
              <a:t>PCI, ISO 27018, SOC</a:t>
            </a:r>
          </a:p>
          <a:p>
            <a:pPr algn="ctr" defTabSz="932472" fontAlgn="base">
              <a:spcBef>
                <a:spcPct val="0"/>
              </a:spcBef>
              <a:spcAft>
                <a:spcPct val="0"/>
              </a:spcAft>
            </a:pPr>
            <a:r>
              <a:rPr lang="en-US" sz="1200">
                <a:gradFill>
                  <a:gsLst>
                    <a:gs pos="5439">
                      <a:srgbClr val="F8F8F8"/>
                    </a:gs>
                    <a:gs pos="10000">
                      <a:srgbClr val="F8F8F8"/>
                    </a:gs>
                  </a:gsLst>
                  <a:lin ang="5400000" scaled="0"/>
                </a:gradFill>
              </a:rPr>
              <a:t> HIPAA, EU-MC </a:t>
            </a:r>
            <a:r>
              <a:rPr lang="en-US" sz="1200" err="1">
                <a:gradFill>
                  <a:gsLst>
                    <a:gs pos="5439">
                      <a:srgbClr val="F8F8F8"/>
                    </a:gs>
                    <a:gs pos="10000">
                      <a:srgbClr val="F8F8F8"/>
                    </a:gs>
                  </a:gsLst>
                  <a:lin ang="5400000" scaled="0"/>
                </a:gradFill>
              </a:rPr>
              <a:t>etc</a:t>
            </a:r>
            <a:endParaRPr lang="en-US" sz="1200">
              <a:gradFill>
                <a:gsLst>
                  <a:gs pos="5439">
                    <a:srgbClr val="F8F8F8"/>
                  </a:gs>
                  <a:gs pos="10000">
                    <a:srgbClr val="F8F8F8"/>
                  </a:gs>
                </a:gsLst>
                <a:lin ang="5400000" scaled="0"/>
              </a:gradFill>
            </a:endParaRPr>
          </a:p>
        </p:txBody>
      </p:sp>
      <p:sp>
        <p:nvSpPr>
          <p:cNvPr id="13" name="Rectangle 12"/>
          <p:cNvSpPr/>
          <p:nvPr/>
        </p:nvSpPr>
        <p:spPr bwMode="auto">
          <a:xfrm>
            <a:off x="8019538" y="4411662"/>
            <a:ext cx="1981200" cy="457200"/>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5439">
                      <a:srgbClr val="F8F8F8"/>
                    </a:gs>
                    <a:gs pos="10000">
                      <a:srgbClr val="F8F8F8"/>
                    </a:gs>
                  </a:gsLst>
                  <a:lin ang="5400000" scaled="0"/>
                </a:gradFill>
              </a:rPr>
              <a:t>Event Hub</a:t>
            </a:r>
          </a:p>
        </p:txBody>
      </p:sp>
      <p:sp>
        <p:nvSpPr>
          <p:cNvPr id="14" name="Rectangle 13"/>
          <p:cNvSpPr/>
          <p:nvPr/>
        </p:nvSpPr>
        <p:spPr bwMode="auto">
          <a:xfrm>
            <a:off x="8029574" y="4945062"/>
            <a:ext cx="1981200" cy="45720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solidFill>
                  <a:schemeClr val="tx1"/>
                </a:solidFill>
              </a:rPr>
              <a:t>Kafka</a:t>
            </a:r>
          </a:p>
        </p:txBody>
      </p:sp>
    </p:spTree>
    <p:extLst>
      <p:ext uri="{BB962C8B-B14F-4D97-AF65-F5344CB8AC3E}">
        <p14:creationId xmlns:p14="http://schemas.microsoft.com/office/powerpoint/2010/main" val="2972827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26240"/>
            <a:ext cx="12466638" cy="6994526"/>
          </a:xfrm>
          <a:prstGeom prst="rect">
            <a:avLst/>
          </a:prstGeom>
        </p:spPr>
      </p:pic>
      <p:sp>
        <p:nvSpPr>
          <p:cNvPr id="9" name="Rectangle 8"/>
          <p:cNvSpPr/>
          <p:nvPr/>
        </p:nvSpPr>
        <p:spPr bwMode="auto">
          <a:xfrm>
            <a:off x="-1" y="-7938"/>
            <a:ext cx="12466638" cy="7020766"/>
          </a:xfrm>
          <a:prstGeom prst="rect">
            <a:avLst/>
          </a:prstGeom>
          <a:gradFill flip="none" rotWithShape="1">
            <a:gsLst>
              <a:gs pos="25000">
                <a:srgbClr val="000000">
                  <a:alpha val="22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 Placeholder 5"/>
          <p:cNvSpPr>
            <a:spLocks noGrp="1"/>
          </p:cNvSpPr>
          <p:nvPr>
            <p:ph type="body" sz="quarter" idx="13"/>
          </p:nvPr>
        </p:nvSpPr>
        <p:spPr>
          <a:xfrm>
            <a:off x="46037" y="110378"/>
            <a:ext cx="8839200" cy="872284"/>
          </a:xfrm>
          <a:solidFill>
            <a:schemeClr val="bg2">
              <a:lumMod val="50000"/>
              <a:alpha val="64000"/>
            </a:schemeClr>
          </a:solidFill>
        </p:spPr>
        <p:txBody>
          <a:bodyPr/>
          <a:lstStyle/>
          <a:p>
            <a:r>
              <a:rPr lang="en-US">
                <a:solidFill>
                  <a:schemeClr val="bg1"/>
                </a:solidFill>
              </a:rPr>
              <a:t>Helping customers shop brilliantly</a:t>
            </a:r>
          </a:p>
        </p:txBody>
      </p:sp>
      <p:pic>
        <p:nvPicPr>
          <p:cNvPr id="10" name="Picture 9"/>
          <p:cNvPicPr>
            <a:picLocks noChangeAspect="1"/>
          </p:cNvPicPr>
          <p:nvPr/>
        </p:nvPicPr>
        <p:blipFill>
          <a:blip r:embed="rId4"/>
          <a:stretch>
            <a:fillRect/>
          </a:stretch>
        </p:blipFill>
        <p:spPr>
          <a:xfrm>
            <a:off x="11095037" y="373062"/>
            <a:ext cx="1167840" cy="546420"/>
          </a:xfrm>
          <a:prstGeom prst="rect">
            <a:avLst/>
          </a:prstGeom>
        </p:spPr>
      </p:pic>
      <p:sp>
        <p:nvSpPr>
          <p:cNvPr id="13" name="TextBox 12"/>
          <p:cNvSpPr txBox="1"/>
          <p:nvPr/>
        </p:nvSpPr>
        <p:spPr>
          <a:xfrm>
            <a:off x="46037" y="4670260"/>
            <a:ext cx="6248400" cy="2256002"/>
          </a:xfrm>
          <a:prstGeom prst="rect">
            <a:avLst/>
          </a:prstGeom>
          <a:solidFill>
            <a:schemeClr val="bg2">
              <a:lumMod val="50000"/>
              <a:alpha val="70000"/>
            </a:schemeClr>
          </a:solidFill>
          <a:ln w="19050">
            <a:noFill/>
          </a:ln>
          <a:effectLst>
            <a:outerShdw blurRad="50800" dist="38100" algn="l" rotWithShape="0">
              <a:prstClr val="black">
                <a:alpha val="40000"/>
              </a:prstClr>
            </a:outerShdw>
          </a:effectLst>
        </p:spPr>
        <p:txBody>
          <a:bodyPr wrap="square" lIns="182880" tIns="146304" rIns="182880" bIns="146304" rtlCol="0">
            <a:spAutoFit/>
          </a:bodyPr>
          <a:lstStyle/>
          <a:p>
            <a:r>
              <a:rPr lang="en-US">
                <a:solidFill>
                  <a:schemeClr val="bg1"/>
                </a:solidFill>
              </a:rPr>
              <a:t>“To determine prices in real time, we have to monitor 10s of millions of products across thousands of merchants in real time. By leveraging Azure services we built a full fledged ecommerce marketplace in under 12 months. This would not have been possible without Microsoft Azure.”</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1"/>
                </a:solidFill>
                <a:effectLst/>
                <a:uLnTx/>
                <a:uFillTx/>
              </a:rPr>
              <a:t>- Mike Hanrahan, Co-Founder and CTO</a:t>
            </a:r>
          </a:p>
        </p:txBody>
      </p:sp>
    </p:spTree>
    <p:extLst>
      <p:ext uri="{BB962C8B-B14F-4D97-AF65-F5344CB8AC3E}">
        <p14:creationId xmlns:p14="http://schemas.microsoft.com/office/powerpoint/2010/main" val="403040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0" y="0"/>
            <a:ext cx="11247438" cy="1024684"/>
          </a:xfrm>
        </p:spPr>
        <p:txBody>
          <a:bodyPr/>
          <a:lstStyle/>
          <a:p>
            <a:r>
              <a:rPr lang="en-US"/>
              <a:t>What is Azure Stream Analytics</a:t>
            </a:r>
          </a:p>
        </p:txBody>
      </p:sp>
      <p:sp>
        <p:nvSpPr>
          <p:cNvPr id="11" name="Rectangle 10"/>
          <p:cNvSpPr>
            <a:spLocks/>
          </p:cNvSpPr>
          <p:nvPr>
            <p:custDataLst>
              <p:tags r:id="rId1"/>
            </p:custDataLst>
          </p:nvPr>
        </p:nvSpPr>
        <p:spPr bwMode="auto">
          <a:xfrm>
            <a:off x="4283627" y="1668469"/>
            <a:ext cx="3931920" cy="1188720"/>
          </a:xfrm>
          <a:prstGeom prst="rect">
            <a:avLst/>
          </a:prstGeom>
          <a:solidFill>
            <a:srgbClr val="003E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284"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Enterprise Grade</a:t>
            </a:r>
          </a:p>
        </p:txBody>
      </p:sp>
      <p:sp>
        <p:nvSpPr>
          <p:cNvPr id="14" name="Rectangle 13"/>
          <p:cNvSpPr>
            <a:spLocks/>
          </p:cNvSpPr>
          <p:nvPr>
            <p:custDataLst>
              <p:tags r:id="rId2"/>
            </p:custDataLst>
          </p:nvPr>
        </p:nvSpPr>
        <p:spPr bwMode="auto">
          <a:xfrm>
            <a:off x="8372813" y="1668476"/>
            <a:ext cx="3931920" cy="11887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284" eaLnBrk="1" fontAlgn="base" latinLnBrk="0" hangingPunct="1">
              <a:lnSpc>
                <a:spcPct val="90000"/>
              </a:lnSpc>
              <a:spcBef>
                <a:spcPct val="0"/>
              </a:spcBef>
              <a:spcAft>
                <a:spcPct val="0"/>
              </a:spcAft>
              <a:buClrTx/>
              <a:buSzTx/>
              <a:buFontTx/>
              <a:buNone/>
              <a:tabLst/>
              <a:defRPr/>
            </a:pPr>
            <a:r>
              <a:rPr lang="en-US" sz="3200" kern="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Developer friendly</a:t>
            </a:r>
            <a:endParaRPr kumimoji="0" lang="en-US" sz="3200"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pic>
        <p:nvPicPr>
          <p:cNvPr id="2" name="Picture 1"/>
          <p:cNvPicPr>
            <a:picLocks noChangeAspect="1"/>
          </p:cNvPicPr>
          <p:nvPr/>
        </p:nvPicPr>
        <p:blipFill rotWithShape="1">
          <a:blip r:embed="rId6"/>
          <a:srcRect l="20964" t="2136" r="3886" b="11650"/>
          <a:stretch/>
        </p:blipFill>
        <p:spPr>
          <a:xfrm>
            <a:off x="4283627" y="2859746"/>
            <a:ext cx="3932239" cy="3383280"/>
          </a:xfrm>
          <a:prstGeom prst="rect">
            <a:avLst/>
          </a:prstGeom>
        </p:spPr>
      </p:pic>
      <p:pic>
        <p:nvPicPr>
          <p:cNvPr id="4" name="Picture 3"/>
          <p:cNvPicPr>
            <a:picLocks noChangeAspect="1"/>
          </p:cNvPicPr>
          <p:nvPr/>
        </p:nvPicPr>
        <p:blipFill>
          <a:blip r:embed="rId7"/>
          <a:stretch>
            <a:fillRect/>
          </a:stretch>
        </p:blipFill>
        <p:spPr>
          <a:xfrm>
            <a:off x="8372495" y="2857167"/>
            <a:ext cx="3932238" cy="2765650"/>
          </a:xfrm>
          <a:prstGeom prst="rect">
            <a:avLst/>
          </a:prstGeom>
        </p:spPr>
      </p:pic>
      <p:pic>
        <p:nvPicPr>
          <p:cNvPr id="13" name="Picture 2" descr="C:\Users\v-abb\Dropbox\SQL Server 14\Hybrid IT Image_no people.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brightnessContrast bright="-11000" contrast="43000"/>
                    </a14:imgEffect>
                  </a14:imgLayer>
                </a14:imgProps>
              </a:ext>
              <a:ext uri="{28A0092B-C50C-407E-A947-70E740481C1C}">
                <a14:useLocalDpi xmlns:a14="http://schemas.microsoft.com/office/drawing/2010/main" val="0"/>
              </a:ext>
            </a:extLst>
          </a:blip>
          <a:srcRect r="23147" b="2631"/>
          <a:stretch/>
        </p:blipFill>
        <p:spPr bwMode="auto">
          <a:xfrm>
            <a:off x="273074" y="2857174"/>
            <a:ext cx="3931920" cy="338328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a:spLocks/>
          </p:cNvSpPr>
          <p:nvPr>
            <p:custDataLst>
              <p:tags r:id="rId3"/>
            </p:custDataLst>
          </p:nvPr>
        </p:nvSpPr>
        <p:spPr bwMode="auto">
          <a:xfrm>
            <a:off x="273074" y="1668469"/>
            <a:ext cx="3931920" cy="1188720"/>
          </a:xfrm>
          <a:prstGeom prst="rect">
            <a:avLst/>
          </a:prstGeom>
          <a:solidFill>
            <a:srgbClr val="005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284"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Fully Managed</a:t>
            </a:r>
          </a:p>
        </p:txBody>
      </p:sp>
      <p:sp>
        <p:nvSpPr>
          <p:cNvPr id="6" name="Rectangle 5"/>
          <p:cNvSpPr/>
          <p:nvPr/>
        </p:nvSpPr>
        <p:spPr bwMode="auto">
          <a:xfrm>
            <a:off x="46037" y="5622817"/>
            <a:ext cx="12258696" cy="8462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147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Left Brace 29"/>
          <p:cNvSpPr/>
          <p:nvPr/>
        </p:nvSpPr>
        <p:spPr>
          <a:xfrm rot="5400000">
            <a:off x="8227163" y="2312103"/>
            <a:ext cx="399074" cy="2991832"/>
          </a:xfrm>
          <a:prstGeom prst="leftBrace">
            <a:avLst>
              <a:gd name="adj1" fmla="val 76493"/>
              <a:gd name="adj2" fmla="val 49793"/>
            </a:avLst>
          </a:prstGeom>
          <a:ln w="222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246">
              <a:defRPr/>
            </a:pPr>
            <a:endParaRPr lang="en-US" sz="1873" kern="0">
              <a:solidFill>
                <a:srgbClr val="000000"/>
              </a:solidFill>
            </a:endParaRPr>
          </a:p>
        </p:txBody>
      </p:sp>
      <p:cxnSp>
        <p:nvCxnSpPr>
          <p:cNvPr id="3" name="Straight Arrow Connector 2"/>
          <p:cNvCxnSpPr/>
          <p:nvPr/>
        </p:nvCxnSpPr>
        <p:spPr>
          <a:xfrm flipV="1">
            <a:off x="816323" y="2714558"/>
            <a:ext cx="10559575" cy="1"/>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711512" y="1858223"/>
            <a:ext cx="1328771" cy="681991"/>
          </a:xfrm>
          <a:prstGeom prst="rect">
            <a:avLst/>
          </a:prstGeom>
          <a:noFill/>
        </p:spPr>
        <p:txBody>
          <a:bodyPr wrap="square" rtlCol="0">
            <a:spAutoFit/>
          </a:bodyPr>
          <a:lstStyle/>
          <a:p>
            <a:pPr defTabSz="932246">
              <a:defRPr/>
            </a:pPr>
            <a:r>
              <a:rPr lang="en-US" sz="1873" kern="0">
                <a:solidFill>
                  <a:srgbClr val="505050"/>
                </a:solidFill>
                <a:cs typeface="Segoe WP" panose="020B0502040204020203" pitchFamily="34" charset="0"/>
              </a:rPr>
              <a:t>Maximum </a:t>
            </a:r>
            <a:r>
              <a:rPr lang="en-US" sz="1873" kern="0">
                <a:solidFill>
                  <a:srgbClr val="505050"/>
                </a:solidFill>
                <a:latin typeface="Segoe UI Semibold" panose="020B0702040204020203" pitchFamily="34" charset="0"/>
                <a:cs typeface="Segoe UI Semibold" panose="020B0702040204020203" pitchFamily="34" charset="0"/>
              </a:rPr>
              <a:t>CONTROL</a:t>
            </a:r>
          </a:p>
        </p:txBody>
      </p:sp>
      <p:grpSp>
        <p:nvGrpSpPr>
          <p:cNvPr id="26" name="Group 25"/>
          <p:cNvGrpSpPr/>
          <p:nvPr/>
        </p:nvGrpSpPr>
        <p:grpSpPr>
          <a:xfrm>
            <a:off x="1138051" y="4090571"/>
            <a:ext cx="5653671" cy="2168771"/>
            <a:chOff x="1402748" y="3550073"/>
            <a:chExt cx="5543320" cy="2126439"/>
          </a:xfrm>
        </p:grpSpPr>
        <p:sp>
          <p:nvSpPr>
            <p:cNvPr id="5" name="Rectangle 4"/>
            <p:cNvSpPr/>
            <p:nvPr/>
          </p:nvSpPr>
          <p:spPr>
            <a:xfrm>
              <a:off x="1402748" y="5165732"/>
              <a:ext cx="5543320" cy="5107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6">
                <a:lnSpc>
                  <a:spcPct val="90000"/>
                </a:lnSpc>
                <a:spcBef>
                  <a:spcPts val="612"/>
                </a:spcBef>
                <a:defRPr/>
              </a:pPr>
              <a:r>
                <a:rPr lang="en-US" sz="1632" kern="0">
                  <a:solidFill>
                    <a:schemeClr val="accent1">
                      <a:lumMod val="75000"/>
                    </a:schemeClr>
                  </a:solidFill>
                  <a:latin typeface="Segoe UI Semibold" panose="020B0702040204020203" pitchFamily="34" charset="0"/>
                  <a:cs typeface="Segoe UI Semibold" panose="020B0702040204020203" pitchFamily="34" charset="0"/>
                </a:rPr>
                <a:t>Azure Stream Analytics</a:t>
              </a:r>
            </a:p>
          </p:txBody>
        </p:sp>
        <p:sp>
          <p:nvSpPr>
            <p:cNvPr id="6" name="Rectangle 5"/>
            <p:cNvSpPr/>
            <p:nvPr/>
          </p:nvSpPr>
          <p:spPr>
            <a:xfrm>
              <a:off x="1402750" y="3550073"/>
              <a:ext cx="976404" cy="10654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6">
                <a:lnSpc>
                  <a:spcPct val="90000"/>
                </a:lnSpc>
                <a:spcBef>
                  <a:spcPts val="612"/>
                </a:spcBef>
                <a:defRPr/>
              </a:pPr>
              <a:r>
                <a:rPr lang="en-US" sz="1224" kern="0">
                  <a:solidFill>
                    <a:srgbClr val="FFFFFF"/>
                  </a:solidFill>
                  <a:cs typeface="Segoe WP" panose="020B0502040204020203" pitchFamily="34" charset="0"/>
                </a:rPr>
                <a:t>Fully managed – 3 9s of availability </a:t>
              </a:r>
            </a:p>
          </p:txBody>
        </p:sp>
        <p:sp>
          <p:nvSpPr>
            <p:cNvPr id="7" name="Rectangle 6"/>
            <p:cNvSpPr/>
            <p:nvPr/>
          </p:nvSpPr>
          <p:spPr>
            <a:xfrm>
              <a:off x="2460519" y="3550073"/>
              <a:ext cx="1001556" cy="10654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6">
                <a:lnSpc>
                  <a:spcPct val="90000"/>
                </a:lnSpc>
                <a:spcBef>
                  <a:spcPts val="612"/>
                </a:spcBef>
                <a:defRPr/>
              </a:pPr>
              <a:r>
                <a:rPr lang="en-US" sz="1224" kern="0">
                  <a:solidFill>
                    <a:srgbClr val="FFFFFF"/>
                  </a:solidFill>
                  <a:cs typeface="Segoe WP" panose="020B0502040204020203" pitchFamily="34" charset="0"/>
                </a:rPr>
                <a:t>SQL like query language</a:t>
              </a:r>
            </a:p>
          </p:txBody>
        </p:sp>
        <p:sp>
          <p:nvSpPr>
            <p:cNvPr id="8" name="Rectangle 7"/>
            <p:cNvSpPr/>
            <p:nvPr/>
          </p:nvSpPr>
          <p:spPr>
            <a:xfrm>
              <a:off x="3552319" y="3550073"/>
              <a:ext cx="1028183" cy="10654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6">
                <a:lnSpc>
                  <a:spcPct val="90000"/>
                </a:lnSpc>
                <a:spcBef>
                  <a:spcPts val="612"/>
                </a:spcBef>
                <a:defRPr/>
              </a:pPr>
              <a:r>
                <a:rPr lang="en-US" sz="1224" kern="0">
                  <a:solidFill>
                    <a:srgbClr val="FFFFFF"/>
                  </a:solidFill>
                  <a:cs typeface="Segoe WP" panose="020B0502040204020203" pitchFamily="34" charset="0"/>
                </a:rPr>
                <a:t>Machine Learning integrations</a:t>
              </a:r>
            </a:p>
          </p:txBody>
        </p:sp>
        <p:sp>
          <p:nvSpPr>
            <p:cNvPr id="9" name="Rectangle 8"/>
            <p:cNvSpPr/>
            <p:nvPr/>
          </p:nvSpPr>
          <p:spPr>
            <a:xfrm>
              <a:off x="4660308" y="3550073"/>
              <a:ext cx="1097800" cy="10625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6">
                <a:lnSpc>
                  <a:spcPct val="90000"/>
                </a:lnSpc>
                <a:spcBef>
                  <a:spcPts val="612"/>
                </a:spcBef>
                <a:defRPr/>
              </a:pPr>
              <a:r>
                <a:rPr lang="en-US" sz="1224" kern="0">
                  <a:solidFill>
                    <a:srgbClr val="FFFFFF"/>
                  </a:solidFill>
                  <a:cs typeface="Segoe WP" panose="020B0502040204020203" pitchFamily="34" charset="0"/>
                </a:rPr>
                <a:t>Integrations for real time Dashboarding </a:t>
              </a:r>
            </a:p>
          </p:txBody>
        </p:sp>
        <p:sp>
          <p:nvSpPr>
            <p:cNvPr id="23" name="Rectangle 22"/>
            <p:cNvSpPr/>
            <p:nvPr/>
          </p:nvSpPr>
          <p:spPr>
            <a:xfrm>
              <a:off x="5848352" y="3550073"/>
              <a:ext cx="1097716" cy="10654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6">
                <a:lnSpc>
                  <a:spcPct val="90000"/>
                </a:lnSpc>
                <a:spcBef>
                  <a:spcPts val="612"/>
                </a:spcBef>
                <a:defRPr/>
              </a:pPr>
              <a:r>
                <a:rPr lang="en-US" sz="1224" kern="0">
                  <a:solidFill>
                    <a:srgbClr val="FFFFFF"/>
                  </a:solidFill>
                  <a:cs typeface="Segoe WP" panose="020B0502040204020203" pitchFamily="34" charset="0"/>
                </a:rPr>
                <a:t>Custom code extensions</a:t>
              </a:r>
            </a:p>
          </p:txBody>
        </p:sp>
      </p:grpSp>
      <p:grpSp>
        <p:nvGrpSpPr>
          <p:cNvPr id="25" name="Group 24"/>
          <p:cNvGrpSpPr/>
          <p:nvPr/>
        </p:nvGrpSpPr>
        <p:grpSpPr>
          <a:xfrm>
            <a:off x="6930783" y="4085225"/>
            <a:ext cx="3072815" cy="2174117"/>
            <a:chOff x="5802403" y="3520776"/>
            <a:chExt cx="2333841" cy="2131681"/>
          </a:xfrm>
        </p:grpSpPr>
        <p:sp>
          <p:nvSpPr>
            <p:cNvPr id="15" name="Rectangle 14"/>
            <p:cNvSpPr/>
            <p:nvPr/>
          </p:nvSpPr>
          <p:spPr>
            <a:xfrm>
              <a:off x="5802403" y="5141677"/>
              <a:ext cx="2333841" cy="5107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6">
                <a:lnSpc>
                  <a:spcPct val="90000"/>
                </a:lnSpc>
                <a:spcBef>
                  <a:spcPts val="612"/>
                </a:spcBef>
                <a:defRPr/>
              </a:pPr>
              <a:r>
                <a:rPr lang="en-US" sz="1632" kern="0">
                  <a:solidFill>
                    <a:schemeClr val="bg2">
                      <a:lumMod val="50000"/>
                    </a:schemeClr>
                  </a:solidFill>
                  <a:latin typeface="Segoe UI Semibold" panose="020B0702040204020203" pitchFamily="34" charset="0"/>
                  <a:cs typeface="Segoe UI Semibold" panose="020B0702040204020203" pitchFamily="34" charset="0"/>
                </a:rPr>
                <a:t>Spark Streaming &amp; Storm on HD Insight (Open Source)</a:t>
              </a:r>
            </a:p>
          </p:txBody>
        </p:sp>
        <p:sp>
          <p:nvSpPr>
            <p:cNvPr id="35" name="Rectangle 34"/>
            <p:cNvSpPr/>
            <p:nvPr/>
          </p:nvSpPr>
          <p:spPr bwMode="auto">
            <a:xfrm>
              <a:off x="6602284" y="3520776"/>
              <a:ext cx="683426" cy="1070733"/>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algn="ctr" defTabSz="932111" fontAlgn="base">
                <a:lnSpc>
                  <a:spcPct val="90000"/>
                </a:lnSpc>
                <a:spcBef>
                  <a:spcPts val="612"/>
                </a:spcBef>
                <a:defRPr/>
              </a:pPr>
              <a:r>
                <a:rPr lang="en-US" sz="1224" kern="0">
                  <a:solidFill>
                    <a:srgbClr val="FFFFFF"/>
                  </a:solidFill>
                  <a:cs typeface="Segoe WP" panose="020B0502040204020203" pitchFamily="34" charset="0"/>
                </a:rPr>
                <a:t>SLA with 3 9s of availability</a:t>
              </a:r>
              <a:endParaRPr lang="en-US" sz="1224" kern="0" spc="-51">
                <a:gradFill>
                  <a:gsLst>
                    <a:gs pos="0">
                      <a:srgbClr val="FFFFFF"/>
                    </a:gs>
                    <a:gs pos="100000">
                      <a:srgbClr val="FFFFFF"/>
                    </a:gs>
                  </a:gsLst>
                  <a:lin ang="5400000" scaled="0"/>
                </a:gradFill>
                <a:ea typeface="Segoe UI" pitchFamily="34" charset="0"/>
                <a:cs typeface="Segoe WP" panose="020B0502040204020203" pitchFamily="34" charset="0"/>
              </a:endParaRPr>
            </a:p>
          </p:txBody>
        </p:sp>
      </p:grpSp>
      <p:grpSp>
        <p:nvGrpSpPr>
          <p:cNvPr id="22" name="Group 21"/>
          <p:cNvGrpSpPr/>
          <p:nvPr/>
        </p:nvGrpSpPr>
        <p:grpSpPr>
          <a:xfrm>
            <a:off x="10094590" y="4090571"/>
            <a:ext cx="1464341" cy="2168771"/>
            <a:chOff x="8226487" y="3540497"/>
            <a:chExt cx="1115641" cy="2126439"/>
          </a:xfrm>
        </p:grpSpPr>
        <p:sp>
          <p:nvSpPr>
            <p:cNvPr id="14" name="Rectangle 13"/>
            <p:cNvSpPr/>
            <p:nvPr/>
          </p:nvSpPr>
          <p:spPr>
            <a:xfrm>
              <a:off x="8226487" y="5156156"/>
              <a:ext cx="1115641" cy="5107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6">
                <a:lnSpc>
                  <a:spcPct val="90000"/>
                </a:lnSpc>
                <a:spcBef>
                  <a:spcPts val="612"/>
                </a:spcBef>
                <a:defRPr/>
              </a:pPr>
              <a:r>
                <a:rPr lang="en-US" sz="1530" kern="0">
                  <a:solidFill>
                    <a:schemeClr val="accent6"/>
                  </a:solidFill>
                  <a:latin typeface="Segoe UI Semibold" panose="020B0702040204020203" pitchFamily="34" charset="0"/>
                  <a:cs typeface="Segoe UI Semibold" panose="020B0702040204020203" pitchFamily="34" charset="0"/>
                </a:rPr>
                <a:t>SQL Streaminsight </a:t>
              </a:r>
            </a:p>
          </p:txBody>
        </p:sp>
        <p:sp>
          <p:nvSpPr>
            <p:cNvPr id="38" name="Rectangle 37"/>
            <p:cNvSpPr/>
            <p:nvPr/>
          </p:nvSpPr>
          <p:spPr bwMode="auto">
            <a:xfrm>
              <a:off x="8226487" y="3540497"/>
              <a:ext cx="1115641" cy="1070733"/>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algn="ctr" defTabSz="932111" fontAlgn="base">
                <a:lnSpc>
                  <a:spcPct val="90000"/>
                </a:lnSpc>
                <a:spcBef>
                  <a:spcPts val="612"/>
                </a:spcBef>
                <a:defRPr/>
              </a:pPr>
              <a:r>
                <a:rPr lang="en-US" sz="1632" kern="0" spc="-51">
                  <a:gradFill>
                    <a:gsLst>
                      <a:gs pos="0">
                        <a:srgbClr val="FFFFFF"/>
                      </a:gs>
                      <a:gs pos="100000">
                        <a:srgbClr val="FFFFFF"/>
                      </a:gs>
                    </a:gsLst>
                    <a:lin ang="5400000" scaled="0"/>
                  </a:gradFill>
                  <a:ea typeface="Segoe UI" pitchFamily="34" charset="0"/>
                  <a:cs typeface="Segoe WP" panose="020B0502040204020203" pitchFamily="34" charset="0"/>
                </a:rPr>
                <a:t>Full stack control</a:t>
              </a:r>
            </a:p>
          </p:txBody>
        </p:sp>
      </p:grpSp>
      <p:sp>
        <p:nvSpPr>
          <p:cNvPr id="44" name="Left Brace 43"/>
          <p:cNvSpPr/>
          <p:nvPr/>
        </p:nvSpPr>
        <p:spPr>
          <a:xfrm rot="5400000">
            <a:off x="3765348" y="935896"/>
            <a:ext cx="399074" cy="5653674"/>
          </a:xfrm>
          <a:prstGeom prst="leftBrace">
            <a:avLst>
              <a:gd name="adj1" fmla="val 76493"/>
              <a:gd name="adj2" fmla="val 69733"/>
            </a:avLst>
          </a:prstGeom>
          <a:ln w="222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246">
              <a:defRPr/>
            </a:pPr>
            <a:endParaRPr lang="en-US" sz="1873" kern="0">
              <a:solidFill>
                <a:srgbClr val="000000"/>
              </a:solidFill>
            </a:endParaRPr>
          </a:p>
        </p:txBody>
      </p:sp>
      <p:sp>
        <p:nvSpPr>
          <p:cNvPr id="2" name="Title 1"/>
          <p:cNvSpPr>
            <a:spLocks noGrp="1"/>
          </p:cNvSpPr>
          <p:nvPr>
            <p:ph type="title"/>
          </p:nvPr>
        </p:nvSpPr>
        <p:spPr>
          <a:xfrm>
            <a:off x="153883" y="147550"/>
            <a:ext cx="10724938" cy="777303"/>
          </a:xfrm>
        </p:spPr>
        <p:txBody>
          <a:bodyPr/>
          <a:lstStyle/>
          <a:p>
            <a:r>
              <a:rPr lang="EN-US">
                <a:latin typeface="Se"/>
              </a:rPr>
              <a:t>One platform</a:t>
            </a:r>
            <a:r>
              <a:rPr lang="EN-US">
                <a:latin typeface="Segoe UI Light"/>
              </a:rPr>
              <a:t>: Multiple </a:t>
            </a:r>
            <a:r>
              <a:rPr lang="en-US">
                <a:latin typeface="Segoe UI Light"/>
              </a:rPr>
              <a:t>options!</a:t>
            </a:r>
            <a:endParaRPr lang="EN-US"/>
          </a:p>
        </p:txBody>
      </p:sp>
      <p:sp>
        <p:nvSpPr>
          <p:cNvPr id="4" name="Rectangle 3"/>
          <p:cNvSpPr/>
          <p:nvPr/>
        </p:nvSpPr>
        <p:spPr>
          <a:xfrm>
            <a:off x="226382" y="864604"/>
            <a:ext cx="4874007" cy="478376"/>
          </a:xfrm>
          <a:prstGeom prst="rect">
            <a:avLst/>
          </a:prstGeom>
        </p:spPr>
        <p:txBody>
          <a:bodyPr wrap="none">
            <a:spAutoFit/>
          </a:bodyPr>
          <a:lstStyle/>
          <a:p>
            <a:pPr defTabSz="932597"/>
            <a:r>
              <a:rPr lang="en-US" sz="2448" kern="0">
                <a:solidFill>
                  <a:srgbClr val="505050"/>
                </a:solidFill>
              </a:rPr>
              <a:t>Positioning guidance for field sellers</a:t>
            </a:r>
          </a:p>
        </p:txBody>
      </p:sp>
      <p:sp>
        <p:nvSpPr>
          <p:cNvPr id="18" name="Oval 17"/>
          <p:cNvSpPr/>
          <p:nvPr/>
        </p:nvSpPr>
        <p:spPr bwMode="auto">
          <a:xfrm>
            <a:off x="2772035" y="2619915"/>
            <a:ext cx="189285" cy="18928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Arrow Connector 27"/>
          <p:cNvCxnSpPr/>
          <p:nvPr/>
        </p:nvCxnSpPr>
        <p:spPr>
          <a:xfrm flipH="1">
            <a:off x="2854318" y="2714559"/>
            <a:ext cx="7293" cy="762598"/>
          </a:xfrm>
          <a:prstGeom prst="straightConnector1">
            <a:avLst/>
          </a:prstGeom>
          <a:ln w="25400">
            <a:solidFill>
              <a:schemeClr val="accent2"/>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auto">
          <a:xfrm>
            <a:off x="8319975" y="2608863"/>
            <a:ext cx="189285" cy="189285"/>
          </a:xfrm>
          <a:prstGeom prst="ellipse">
            <a:avLst/>
          </a:prstGeom>
          <a:solidFill>
            <a:schemeClr val="accent6">
              <a:lumMod val="7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p:cNvSpPr/>
          <p:nvPr/>
        </p:nvSpPr>
        <p:spPr bwMode="auto">
          <a:xfrm>
            <a:off x="10332698" y="2617316"/>
            <a:ext cx="189285" cy="189285"/>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p:cNvCxnSpPr>
            <a:stCxn id="34" idx="4"/>
            <a:endCxn id="30" idx="1"/>
          </p:cNvCxnSpPr>
          <p:nvPr/>
        </p:nvCxnSpPr>
        <p:spPr>
          <a:xfrm>
            <a:off x="8414618" y="2798148"/>
            <a:ext cx="18275" cy="810333"/>
          </a:xfrm>
          <a:prstGeom prst="straightConnector1">
            <a:avLst/>
          </a:prstGeom>
          <a:ln w="25400">
            <a:solidFill>
              <a:schemeClr val="accent6">
                <a:lumMod val="75000"/>
              </a:schemeClr>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10427341" y="2711960"/>
            <a:ext cx="3648" cy="1373265"/>
          </a:xfrm>
          <a:prstGeom prst="straightConnector1">
            <a:avLst/>
          </a:prstGeom>
          <a:ln w="25400">
            <a:solidFill>
              <a:schemeClr val="accent1"/>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8937471" y="4090571"/>
            <a:ext cx="985146" cy="1092049"/>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algn="ctr" defTabSz="932111" fontAlgn="base">
              <a:lnSpc>
                <a:spcPct val="90000"/>
              </a:lnSpc>
              <a:spcBef>
                <a:spcPts val="612"/>
              </a:spcBef>
              <a:defRPr/>
            </a:pPr>
            <a:r>
              <a:rPr lang="en-US" sz="1224" kern="0" spc="-51">
                <a:gradFill>
                  <a:gsLst>
                    <a:gs pos="0">
                      <a:srgbClr val="FFFFFF"/>
                    </a:gs>
                    <a:gs pos="100000">
                      <a:srgbClr val="FFFFFF"/>
                    </a:gs>
                  </a:gsLst>
                  <a:lin ang="5400000" scaled="0"/>
                </a:gradFill>
                <a:ea typeface="Segoe UI" pitchFamily="34" charset="0"/>
                <a:cs typeface="Segoe WP" panose="020B0502040204020203" pitchFamily="34" charset="0"/>
              </a:rPr>
              <a:t>Integrations with Kafka, ipython notebook R-Server</a:t>
            </a:r>
          </a:p>
        </p:txBody>
      </p:sp>
      <p:sp>
        <p:nvSpPr>
          <p:cNvPr id="32" name="Rectangle 31"/>
          <p:cNvSpPr/>
          <p:nvPr/>
        </p:nvSpPr>
        <p:spPr bwMode="auto">
          <a:xfrm>
            <a:off x="6936197" y="4093657"/>
            <a:ext cx="993200" cy="1083617"/>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algn="ctr" defTabSz="932111" fontAlgn="base">
              <a:lnSpc>
                <a:spcPct val="90000"/>
              </a:lnSpc>
              <a:spcBef>
                <a:spcPts val="612"/>
              </a:spcBef>
              <a:defRPr/>
            </a:pPr>
            <a:r>
              <a:rPr lang="en-US" sz="1428" kern="0" spc="-51">
                <a:gradFill>
                  <a:gsLst>
                    <a:gs pos="0">
                      <a:srgbClr val="FFFFFF"/>
                    </a:gs>
                    <a:gs pos="100000">
                      <a:srgbClr val="FFFFFF"/>
                    </a:gs>
                  </a:gsLst>
                  <a:lin ang="5400000" scaled="0"/>
                </a:gradFill>
                <a:ea typeface="Segoe UI" pitchFamily="34" charset="0"/>
                <a:cs typeface="Segoe WP" panose="020B0502040204020203" pitchFamily="34" charset="0"/>
              </a:rPr>
              <a:t>Managed Spark Streaming &amp; Storm</a:t>
            </a:r>
          </a:p>
        </p:txBody>
      </p:sp>
      <p:sp>
        <p:nvSpPr>
          <p:cNvPr id="31" name="TextBox 30"/>
          <p:cNvSpPr txBox="1"/>
          <p:nvPr/>
        </p:nvSpPr>
        <p:spPr>
          <a:xfrm>
            <a:off x="307203" y="1787072"/>
            <a:ext cx="1328771" cy="682087"/>
          </a:xfrm>
          <a:prstGeom prst="rect">
            <a:avLst/>
          </a:prstGeom>
          <a:noFill/>
        </p:spPr>
        <p:txBody>
          <a:bodyPr wrap="square" rtlCol="0">
            <a:spAutoFit/>
          </a:bodyPr>
          <a:lstStyle/>
          <a:p>
            <a:pPr defTabSz="932246">
              <a:defRPr/>
            </a:pPr>
            <a:r>
              <a:rPr lang="en-US" sz="1873" kern="0">
                <a:solidFill>
                  <a:srgbClr val="505050"/>
                </a:solidFill>
                <a:cs typeface="Segoe WP" panose="020B0502040204020203" pitchFamily="34" charset="0"/>
              </a:rPr>
              <a:t>Lowest</a:t>
            </a:r>
          </a:p>
          <a:p>
            <a:pPr defTabSz="932246">
              <a:defRPr/>
            </a:pPr>
            <a:r>
              <a:rPr lang="en-US" sz="1873" kern="0">
                <a:solidFill>
                  <a:srgbClr val="505050"/>
                </a:solidFill>
                <a:latin typeface="Segoe UI Semibold" panose="020B0702040204020203" pitchFamily="34" charset="0"/>
                <a:cs typeface="Segoe UI Semibold" panose="020B0702040204020203" pitchFamily="34" charset="0"/>
              </a:rPr>
              <a:t>TCO</a:t>
            </a:r>
          </a:p>
        </p:txBody>
      </p:sp>
    </p:spTree>
    <p:extLst>
      <p:ext uri="{BB962C8B-B14F-4D97-AF65-F5344CB8AC3E}">
        <p14:creationId xmlns:p14="http://schemas.microsoft.com/office/powerpoint/2010/main" val="3076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5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750"/>
                                        <p:tgtEl>
                                          <p:spTgt spid="43"/>
                                        </p:tgtEl>
                                      </p:cBhvr>
                                    </p:animEffect>
                                  </p:childTnLst>
                                </p:cTn>
                              </p:par>
                              <p:par>
                                <p:cTn id="17" presetID="63" presetClass="path" presetSubtype="0" decel="100000" fill="hold" grpId="1" nodeType="withEffect">
                                  <p:stCondLst>
                                    <p:cond delay="500"/>
                                  </p:stCondLst>
                                  <p:childTnLst>
                                    <p:animMotion origin="layout" path="M -0.06159 4.44444E-6 L -1.04167E-6 4.44444E-6 " pathEditMode="relative" rAng="0" ptsTypes="AA">
                                      <p:cBhvr>
                                        <p:cTn id="18" dur="500" fill="hold"/>
                                        <p:tgtEl>
                                          <p:spTgt spid="43"/>
                                        </p:tgtEl>
                                        <p:attrNameLst>
                                          <p:attrName>ppt_x</p:attrName>
                                          <p:attrName>ppt_y</p:attrName>
                                        </p:attrNameLst>
                                      </p:cBhvr>
                                      <p:rCtr x="3073" y="0"/>
                                    </p:animMotion>
                                  </p:childTnLst>
                                </p:cTn>
                              </p:par>
                              <p:par>
                                <p:cTn id="19" presetID="6" presetClass="emph" presetSubtype="0" accel="100000" autoRev="1" fill="hold" grpId="2" nodeType="withEffect">
                                  <p:stCondLst>
                                    <p:cond delay="0"/>
                                  </p:stCondLst>
                                  <p:childTnLst>
                                    <p:animScale>
                                      <p:cBhvr>
                                        <p:cTn id="20" dur="500" fill="hold"/>
                                        <p:tgtEl>
                                          <p:spTgt spid="43"/>
                                        </p:tgtEl>
                                      </p:cBhvr>
                                      <p:by x="92000" y="92000"/>
                                    </p:animScale>
                                  </p:childTnLst>
                                </p:cTn>
                              </p:par>
                            </p:childTnLst>
                          </p:cTn>
                        </p:par>
                        <p:par>
                          <p:cTn id="21" fill="hold">
                            <p:stCondLst>
                              <p:cond delay="1250"/>
                            </p:stCondLst>
                            <p:childTnLst>
                              <p:par>
                                <p:cTn id="22" presetID="22" presetClass="entr" presetSubtype="1"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up)">
                                      <p:cBhvr>
                                        <p:cTn id="24" dur="500"/>
                                        <p:tgtEl>
                                          <p:spTgt spid="45"/>
                                        </p:tgtEl>
                                      </p:cBhvr>
                                    </p:animEffect>
                                  </p:childTnLst>
                                </p:cTn>
                              </p:par>
                            </p:childTnLst>
                          </p:cTn>
                        </p:par>
                        <p:par>
                          <p:cTn id="25" fill="hold">
                            <p:stCondLst>
                              <p:cond delay="175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750"/>
                                        <p:tgtEl>
                                          <p:spTgt spid="34"/>
                                        </p:tgtEl>
                                      </p:cBhvr>
                                    </p:animEffect>
                                  </p:childTnLst>
                                </p:cTn>
                              </p:par>
                              <p:par>
                                <p:cTn id="34" presetID="63" presetClass="path" presetSubtype="0" decel="100000" fill="hold" grpId="1" nodeType="withEffect">
                                  <p:stCondLst>
                                    <p:cond delay="500"/>
                                  </p:stCondLst>
                                  <p:childTnLst>
                                    <p:animMotion origin="layout" path="M -0.06159 4.44444E-6 L -1.04167E-6 4.44444E-6 " pathEditMode="relative" rAng="0" ptsTypes="AA">
                                      <p:cBhvr>
                                        <p:cTn id="35" dur="500" fill="hold"/>
                                        <p:tgtEl>
                                          <p:spTgt spid="34"/>
                                        </p:tgtEl>
                                        <p:attrNameLst>
                                          <p:attrName>ppt_x</p:attrName>
                                          <p:attrName>ppt_y</p:attrName>
                                        </p:attrNameLst>
                                      </p:cBhvr>
                                      <p:rCtr x="3073" y="0"/>
                                    </p:animMotion>
                                  </p:childTnLst>
                                </p:cTn>
                              </p:par>
                              <p:par>
                                <p:cTn id="36" presetID="6" presetClass="emph" presetSubtype="0" accel="100000" autoRev="1" fill="hold" grpId="2" nodeType="withEffect">
                                  <p:stCondLst>
                                    <p:cond delay="0"/>
                                  </p:stCondLst>
                                  <p:childTnLst>
                                    <p:animScale>
                                      <p:cBhvr>
                                        <p:cTn id="37" dur="500" fill="hold"/>
                                        <p:tgtEl>
                                          <p:spTgt spid="34"/>
                                        </p:tgtEl>
                                      </p:cBhvr>
                                      <p:by x="92000" y="92000"/>
                                    </p:animScale>
                                  </p:childTnLst>
                                </p:cTn>
                              </p:par>
                            </p:childTnLst>
                          </p:cTn>
                        </p:par>
                        <p:par>
                          <p:cTn id="38" fill="hold">
                            <p:stCondLst>
                              <p:cond delay="1250"/>
                            </p:stCondLst>
                            <p:childTnLst>
                              <p:par>
                                <p:cTn id="39" presetID="22" presetClass="entr" presetSubtype="1"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175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50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750"/>
                                        <p:tgtEl>
                                          <p:spTgt spid="18"/>
                                        </p:tgtEl>
                                      </p:cBhvr>
                                    </p:animEffect>
                                  </p:childTnLst>
                                </p:cTn>
                              </p:par>
                              <p:par>
                                <p:cTn id="51" presetID="63" presetClass="path" presetSubtype="0" decel="100000" fill="hold" grpId="1" nodeType="withEffect">
                                  <p:stCondLst>
                                    <p:cond delay="500"/>
                                  </p:stCondLst>
                                  <p:childTnLst>
                                    <p:animMotion origin="layout" path="M -0.06159 4.44444E-6 L -1.04167E-6 4.44444E-6 " pathEditMode="relative" rAng="0" ptsTypes="AA">
                                      <p:cBhvr>
                                        <p:cTn id="52" dur="500" fill="hold"/>
                                        <p:tgtEl>
                                          <p:spTgt spid="18"/>
                                        </p:tgtEl>
                                        <p:attrNameLst>
                                          <p:attrName>ppt_x</p:attrName>
                                          <p:attrName>ppt_y</p:attrName>
                                        </p:attrNameLst>
                                      </p:cBhvr>
                                      <p:rCtr x="3073" y="0"/>
                                    </p:animMotion>
                                  </p:childTnLst>
                                </p:cTn>
                              </p:par>
                              <p:par>
                                <p:cTn id="53" presetID="6" presetClass="emph" presetSubtype="0" accel="100000" autoRev="1" fill="hold" grpId="2" nodeType="withEffect">
                                  <p:stCondLst>
                                    <p:cond delay="0"/>
                                  </p:stCondLst>
                                  <p:childTnLst>
                                    <p:animScale>
                                      <p:cBhvr>
                                        <p:cTn id="54" dur="500" fill="hold"/>
                                        <p:tgtEl>
                                          <p:spTgt spid="18"/>
                                        </p:tgtEl>
                                      </p:cBhvr>
                                      <p:by x="92000" y="92000"/>
                                    </p:animScale>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up)">
                                      <p:cBhvr>
                                        <p:cTn id="58" dur="500"/>
                                        <p:tgtEl>
                                          <p:spTgt spid="2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1750"/>
                            </p:stCondLst>
                            <p:childTnLst>
                              <p:par>
                                <p:cTn id="63" presetID="10" presetClass="entr" presetSubtype="0"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wipe(left)">
                                      <p:cBhvr>
                                        <p:cTn id="68" dur="500"/>
                                        <p:tgtEl>
                                          <p:spTgt spid="30"/>
                                        </p:tgtEl>
                                      </p:cBhvr>
                                    </p:animEffect>
                                  </p:childTnLst>
                                </p:cTn>
                              </p:par>
                            </p:childTnLst>
                          </p:cTn>
                        </p:par>
                        <p:par>
                          <p:cTn id="69" fill="hold">
                            <p:stCondLst>
                              <p:cond delay="225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2" grpId="0"/>
      <p:bldP spid="44" grpId="0" animBg="1"/>
      <p:bldP spid="18" grpId="0" animBg="1"/>
      <p:bldP spid="18" grpId="1" animBg="1"/>
      <p:bldP spid="18" grpId="2" animBg="1"/>
      <p:bldP spid="34" grpId="0" animBg="1"/>
      <p:bldP spid="34" grpId="1" animBg="1"/>
      <p:bldP spid="34" grpId="2" animBg="1"/>
      <p:bldP spid="43" grpId="0" animBg="1"/>
      <p:bldP spid="43" grpId="1" animBg="1"/>
      <p:bldP spid="43" grpId="2" animBg="1"/>
      <p:bldP spid="3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 y="2201862"/>
            <a:ext cx="12420918" cy="1181862"/>
          </a:xfrm>
        </p:spPr>
        <p:txBody>
          <a:bodyPr/>
          <a:lstStyle/>
          <a:p>
            <a:r>
              <a:rPr lang="en-US"/>
              <a:t>Backup</a:t>
            </a:r>
            <a:endParaRPr lang="en-GB"/>
          </a:p>
        </p:txBody>
      </p:sp>
    </p:spTree>
    <p:extLst>
      <p:ext uri="{BB962C8B-B14F-4D97-AF65-F5344CB8AC3E}">
        <p14:creationId xmlns:p14="http://schemas.microsoft.com/office/powerpoint/2010/main" val="309758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Edge Analytics</a:t>
            </a:r>
          </a:p>
        </p:txBody>
      </p:sp>
      <p:sp>
        <p:nvSpPr>
          <p:cNvPr id="3" name="Text Placeholder 2"/>
          <p:cNvSpPr>
            <a:spLocks noGrp="1"/>
          </p:cNvSpPr>
          <p:nvPr>
            <p:ph type="body" sz="quarter" idx="4294967295"/>
          </p:nvPr>
        </p:nvSpPr>
        <p:spPr>
          <a:xfrm>
            <a:off x="0" y="1676400"/>
            <a:ext cx="9144000" cy="4252913"/>
          </a:xfrm>
        </p:spPr>
        <p:txBody>
          <a:bodyPr/>
          <a:lstStyle/>
          <a:p>
            <a:r>
              <a:rPr lang="en-US" sz="2400"/>
              <a:t>Run Stream Analytics on managed edge Gateways</a:t>
            </a:r>
          </a:p>
          <a:p>
            <a:r>
              <a:rPr lang="en-US" sz="2400"/>
              <a:t>Same SQL language across cloud and edge devices</a:t>
            </a:r>
          </a:p>
          <a:p>
            <a:r>
              <a:rPr lang="en-US" sz="2400"/>
              <a:t>Automated deployment of logic on edge devices through Azure IoT integration</a:t>
            </a:r>
          </a:p>
          <a:p>
            <a:pPr marL="0" indent="0">
              <a:buNone/>
            </a:pPr>
            <a:endParaRPr lang="en-US" sz="2400"/>
          </a:p>
          <a:p>
            <a:pPr marL="0" indent="0">
              <a:buNone/>
            </a:pPr>
            <a:r>
              <a:rPr lang="en-US" sz="2400"/>
              <a:t>Works for:</a:t>
            </a:r>
          </a:p>
          <a:p>
            <a:r>
              <a:rPr lang="en-US" sz="2400"/>
              <a:t>Low latency processing at </a:t>
            </a:r>
            <a:r>
              <a:rPr lang="en-US" sz="2400" err="1"/>
              <a:t>adge</a:t>
            </a:r>
            <a:r>
              <a:rPr lang="en-US" sz="2400"/>
              <a:t> Gateway’s</a:t>
            </a:r>
          </a:p>
          <a:p>
            <a:r>
              <a:rPr lang="en-US" sz="2400"/>
              <a:t>Filtering or aggregating data at Edge</a:t>
            </a:r>
          </a:p>
          <a:p>
            <a:r>
              <a:rPr lang="en-US" sz="2400"/>
              <a:t>Disconnected scenarios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4162" y="1876899"/>
            <a:ext cx="1613317" cy="161331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9475" y="4129238"/>
            <a:ext cx="4045016" cy="2696677"/>
          </a:xfrm>
          <a:prstGeom prst="rect">
            <a:avLst/>
          </a:prstGeom>
        </p:spPr>
      </p:pic>
      <p:cxnSp>
        <p:nvCxnSpPr>
          <p:cNvPr id="7" name="Straight Arrow Connector 6"/>
          <p:cNvCxnSpPr/>
          <p:nvPr/>
        </p:nvCxnSpPr>
        <p:spPr>
          <a:xfrm flipH="1">
            <a:off x="10416541" y="3187593"/>
            <a:ext cx="411479" cy="73593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81586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617142" y="-1"/>
            <a:ext cx="4799021" cy="6994525"/>
          </a:xfrm>
          <a:prstGeom prst="rect">
            <a:avLst/>
          </a:prstGeom>
          <a:solidFill>
            <a:srgbClr val="554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
        <p:nvSpPr>
          <p:cNvPr id="14" name="Title 1"/>
          <p:cNvSpPr txBox="1">
            <a:spLocks/>
          </p:cNvSpPr>
          <p:nvPr/>
        </p:nvSpPr>
        <p:spPr>
          <a:xfrm>
            <a:off x="0" y="90282"/>
            <a:ext cx="6965381" cy="942135"/>
          </a:xfrm>
          <a:prstGeom prst="rect">
            <a:avLst/>
          </a:prstGeom>
        </p:spPr>
        <p:txBody>
          <a:bodyPr vert="horz" wrap="square" lIns="146304" tIns="91440" rIns="146304" bIns="91440" rtlCol="0" anchor="t" anchorCtr="0">
            <a:noAutofit/>
          </a:bodyPr>
          <a:lstStyle>
            <a:lvl1pPr defTabSz="932667" fontAlgn="base">
              <a:lnSpc>
                <a:spcPct val="90000"/>
              </a:lnSpc>
              <a:spcBef>
                <a:spcPct val="0"/>
              </a:spcBef>
              <a:spcAft>
                <a:spcPct val="0"/>
              </a:spcAft>
              <a:defRPr lang="en-US" sz="4895" spc="-102" baseline="0">
                <a:ln w="3175">
                  <a:noFill/>
                </a:ln>
                <a:solidFill>
                  <a:schemeClr val="accent1"/>
                </a:solidFill>
                <a:latin typeface="Segoe UI Light" pitchFamily="34" charset="0"/>
                <a:cs typeface="Segoe UI" pitchFamily="34" charset="0"/>
              </a:defRPr>
            </a:lvl1pPr>
            <a:lvl2pPr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defTabSz="932667" eaLnBrk="1" fontAlgn="base" latinLnBrk="0" hangingPunct="1">
              <a:lnSpc>
                <a:spcPct val="90000"/>
              </a:lnSpc>
              <a:spcBef>
                <a:spcPct val="0"/>
              </a:spcBef>
              <a:spcAft>
                <a:spcPct val="0"/>
              </a:spcAft>
              <a:buClrTx/>
              <a:buSzTx/>
              <a:buFontTx/>
              <a:buNone/>
              <a:tabLst/>
              <a:defRPr/>
            </a:pPr>
            <a:r>
              <a:rPr kumimoji="0" lang="en-US" sz="4000" b="0" i="0" u="none" strike="noStrike" kern="0" cap="none" spc="-102" normalizeH="0" baseline="0" noProof="0">
                <a:ln w="3175">
                  <a:noFill/>
                </a:ln>
                <a:solidFill>
                  <a:schemeClr val="accent1"/>
                </a:solidFill>
                <a:effectLst/>
                <a:uLnTx/>
                <a:uFillTx/>
                <a:latin typeface="Segoe UI Light" pitchFamily="34" charset="0"/>
                <a:cs typeface="Segoe UI" pitchFamily="34" charset="0"/>
              </a:rPr>
              <a:t>Real-time Data &amp; eXplorer (RDX)</a:t>
            </a:r>
          </a:p>
        </p:txBody>
      </p:sp>
      <p:sp>
        <p:nvSpPr>
          <p:cNvPr id="20" name="Rectangle 19"/>
          <p:cNvSpPr/>
          <p:nvPr/>
        </p:nvSpPr>
        <p:spPr>
          <a:xfrm>
            <a:off x="7986298" y="267152"/>
            <a:ext cx="3992708" cy="6455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pic>
        <p:nvPicPr>
          <p:cNvPr id="10" name="Picture 9"/>
          <p:cNvPicPr>
            <a:picLocks noChangeAspect="1"/>
          </p:cNvPicPr>
          <p:nvPr/>
        </p:nvPicPr>
        <p:blipFill>
          <a:blip r:embed="rId3"/>
          <a:stretch>
            <a:fillRect/>
          </a:stretch>
        </p:blipFill>
        <p:spPr>
          <a:xfrm>
            <a:off x="8264513" y="2444315"/>
            <a:ext cx="3422715" cy="1849547"/>
          </a:xfrm>
          <a:prstGeom prst="rect">
            <a:avLst/>
          </a:prstGeom>
        </p:spPr>
      </p:pic>
      <p:pic>
        <p:nvPicPr>
          <p:cNvPr id="15" name="Picture 14"/>
          <p:cNvPicPr>
            <a:picLocks noChangeAspect="1"/>
          </p:cNvPicPr>
          <p:nvPr/>
        </p:nvPicPr>
        <p:blipFill>
          <a:blip r:embed="rId4"/>
          <a:stretch>
            <a:fillRect/>
          </a:stretch>
        </p:blipFill>
        <p:spPr>
          <a:xfrm>
            <a:off x="8264512" y="4536152"/>
            <a:ext cx="3461914" cy="1975952"/>
          </a:xfrm>
          <a:prstGeom prst="rect">
            <a:avLst/>
          </a:prstGeom>
        </p:spPr>
      </p:pic>
      <p:pic>
        <p:nvPicPr>
          <p:cNvPr id="5" name="Picture 4"/>
          <p:cNvPicPr>
            <a:picLocks noChangeAspect="1"/>
          </p:cNvPicPr>
          <p:nvPr/>
        </p:nvPicPr>
        <p:blipFill>
          <a:blip r:embed="rId5"/>
          <a:stretch>
            <a:fillRect/>
          </a:stretch>
        </p:blipFill>
        <p:spPr>
          <a:xfrm>
            <a:off x="8264513" y="409486"/>
            <a:ext cx="3422715" cy="1871729"/>
          </a:xfrm>
          <a:prstGeom prst="rect">
            <a:avLst/>
          </a:prstGeom>
        </p:spPr>
      </p:pic>
      <p:sp>
        <p:nvSpPr>
          <p:cNvPr id="2" name="Rectangle 1"/>
          <p:cNvSpPr/>
          <p:nvPr/>
        </p:nvSpPr>
        <p:spPr>
          <a:xfrm>
            <a:off x="146940" y="1888479"/>
            <a:ext cx="7654780" cy="3467937"/>
          </a:xfrm>
          <a:prstGeom prst="rect">
            <a:avLst/>
          </a:prstGeom>
        </p:spPr>
        <p:txBody>
          <a:bodyPr wrap="square">
            <a:spAutoFit/>
          </a:bodyPr>
          <a:lstStyle/>
          <a:p>
            <a:pPr marL="0" marR="0" lvl="0" indent="0" defTabSz="466298"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RDX delivers real-time data exploration experiences on a time-series data at scale to fulfill multiple scenarios:</a:t>
            </a:r>
          </a:p>
          <a:p>
            <a:pPr marL="0" marR="0" lvl="0" indent="0" defTabSz="466298"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453913" marR="0" lvl="0" indent="-466298" defTabSz="124343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1"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Visualize</a:t>
            </a:r>
            <a:r>
              <a:rPr kumimoji="0" lang="en-US" sz="2448" b="0" i="0" u="none" strike="noStrike" kern="0" cap="none" spc="0" normalizeH="0" baseline="0" noProof="0">
                <a:ln>
                  <a:noFill/>
                </a:ln>
                <a:solidFill>
                  <a:schemeClr val="tx2">
                    <a:lumMod val="50000"/>
                  </a:schemeClr>
                </a:solidFill>
                <a:effectLst/>
                <a:uLnTx/>
                <a:uFillTx/>
                <a:latin typeface="Segoe UI" panose="020B0502040204020203" pitchFamily="34" charset="0"/>
                <a:ea typeface="Calibri" panose="020F0502020204030204" pitchFamily="34" charset="0"/>
                <a:cs typeface="Segoe UI" panose="020B0502040204020203" pitchFamily="34" charset="0"/>
              </a:rPr>
              <a:t> millions of events interactively </a:t>
            </a:r>
          </a:p>
          <a:p>
            <a:pPr marL="453913" marR="0" lvl="0" indent="-466298" defTabSz="124343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1"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Learn schema </a:t>
            </a:r>
            <a:r>
              <a:rPr kumimoji="0" lang="en-US" sz="2448" b="0" i="0" u="none" strike="noStrike" kern="0" cap="none" spc="0" normalizeH="0" baseline="0" noProof="0">
                <a:ln>
                  <a:noFill/>
                </a:ln>
                <a:solidFill>
                  <a:schemeClr val="tx2">
                    <a:lumMod val="50000"/>
                  </a:schemeClr>
                </a:solidFill>
                <a:effectLst/>
                <a:uLnTx/>
                <a:uFillTx/>
                <a:latin typeface="Segoe UI" panose="020B0502040204020203" pitchFamily="34" charset="0"/>
                <a:ea typeface="Calibri" panose="020F0502020204030204" pitchFamily="34" charset="0"/>
                <a:cs typeface="Segoe UI" panose="020B0502040204020203" pitchFamily="34" charset="0"/>
              </a:rPr>
              <a:t>and </a:t>
            </a:r>
            <a:r>
              <a:rPr kumimoji="0" lang="en-US" sz="2448" b="0" i="1"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understand data </a:t>
            </a:r>
            <a:r>
              <a:rPr kumimoji="0" lang="en-US" sz="2448" b="0" i="0" u="none" strike="noStrike" kern="0" cap="none" spc="0" normalizeH="0" baseline="0" noProof="0">
                <a:ln>
                  <a:noFill/>
                </a:ln>
                <a:solidFill>
                  <a:schemeClr val="tx2">
                    <a:lumMod val="50000"/>
                  </a:schemeClr>
                </a:solidFill>
                <a:effectLst/>
                <a:uLnTx/>
                <a:uFillTx/>
                <a:latin typeface="Segoe UI" panose="020B0502040204020203" pitchFamily="34" charset="0"/>
                <a:ea typeface="Calibri" panose="020F0502020204030204" pitchFamily="34" charset="0"/>
                <a:cs typeface="Segoe UI" panose="020B0502040204020203" pitchFamily="34" charset="0"/>
              </a:rPr>
              <a:t>quickly</a:t>
            </a:r>
          </a:p>
          <a:p>
            <a:pPr marL="453913" marR="0" lvl="0" indent="-466298" defTabSz="124343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0" cap="none" spc="0" normalizeH="0" baseline="0" noProof="0">
                <a:ln>
                  <a:noFill/>
                </a:ln>
                <a:solidFill>
                  <a:schemeClr val="tx2">
                    <a:lumMod val="50000"/>
                  </a:schemeClr>
                </a:solidFill>
                <a:effectLst/>
                <a:uLnTx/>
                <a:uFillTx/>
                <a:latin typeface="Segoe UI"/>
              </a:rPr>
              <a:t>Discover interesting </a:t>
            </a:r>
            <a:r>
              <a:rPr kumimoji="0" lang="en-US" sz="2448" b="0" i="1"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trends</a:t>
            </a:r>
            <a:r>
              <a:rPr kumimoji="0" lang="en-US" sz="2448" b="0" i="0" u="none" strike="noStrike" kern="0" cap="none" spc="0" normalizeH="0" baseline="0" noProof="0">
                <a:ln>
                  <a:noFill/>
                </a:ln>
                <a:solidFill>
                  <a:schemeClr val="tx2">
                    <a:lumMod val="50000"/>
                  </a:schemeClr>
                </a:solidFill>
                <a:effectLst/>
                <a:uLnTx/>
                <a:uFillTx/>
                <a:latin typeface="Segoe UI"/>
              </a:rPr>
              <a:t> &amp; </a:t>
            </a:r>
            <a:r>
              <a:rPr kumimoji="0" lang="en-US" sz="2448" b="0" i="1"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patterns</a:t>
            </a:r>
            <a:r>
              <a:rPr kumimoji="0" lang="en-US" sz="2448" b="0" i="0" u="none" strike="noStrike" kern="0" cap="none" spc="0" normalizeH="0" baseline="0" noProof="0">
                <a:ln>
                  <a:noFill/>
                </a:ln>
                <a:solidFill>
                  <a:schemeClr val="tx2">
                    <a:lumMod val="50000"/>
                  </a:schemeClr>
                </a:solidFill>
                <a:effectLst/>
                <a:uLnTx/>
                <a:uFillTx/>
                <a:latin typeface="Segoe UI"/>
              </a:rPr>
              <a:t> </a:t>
            </a:r>
          </a:p>
          <a:p>
            <a:pPr marL="453913" marR="0" lvl="0" indent="-466298" defTabSz="124343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Find</a:t>
            </a:r>
            <a:r>
              <a:rPr kumimoji="0" lang="en-US" sz="2448" b="1" i="0"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 </a:t>
            </a:r>
            <a:r>
              <a:rPr kumimoji="0" lang="en-US" sz="2448" b="0" i="1"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anomalies</a:t>
            </a:r>
            <a:r>
              <a:rPr kumimoji="0" lang="en-US" sz="2448" b="1" i="0" u="none" strike="noStrike" kern="0" cap="none" spc="0" normalizeH="0" baseline="0" noProof="0">
                <a:ln>
                  <a:noFill/>
                </a:ln>
                <a:solidFill>
                  <a:schemeClr val="tx2">
                    <a:lumMod val="50000"/>
                  </a:schemeClr>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US" sz="2448" b="0" i="0" u="none" strike="noStrike" kern="0" cap="none" spc="0" normalizeH="0" baseline="0" noProof="0">
                <a:ln>
                  <a:noFill/>
                </a:ln>
                <a:solidFill>
                  <a:schemeClr val="tx2">
                    <a:lumMod val="50000"/>
                  </a:schemeClr>
                </a:solidFill>
                <a:effectLst/>
                <a:uLnTx/>
                <a:uFillTx/>
                <a:latin typeface="Segoe UI" panose="020B0502040204020203" pitchFamily="34" charset="0"/>
                <a:ea typeface="Calibri" panose="020F0502020204030204" pitchFamily="34" charset="0"/>
                <a:cs typeface="Segoe UI" panose="020B0502040204020203" pitchFamily="34" charset="0"/>
              </a:rPr>
              <a:t>in minutes</a:t>
            </a:r>
          </a:p>
          <a:p>
            <a:pPr marL="453913" marR="0" lvl="0" indent="-466298" defTabSz="124343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0"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Expedite</a:t>
            </a:r>
            <a:r>
              <a:rPr kumimoji="0" lang="en-US" sz="2448" b="1" i="0"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 </a:t>
            </a:r>
            <a:r>
              <a:rPr kumimoji="0" lang="en-US" sz="2448" b="0" i="1"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root-cause analysis</a:t>
            </a:r>
          </a:p>
          <a:p>
            <a:pPr marL="453913" marR="0" lvl="0" indent="-466298" defTabSz="124343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48" b="0" i="1"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Join event data </a:t>
            </a:r>
            <a:r>
              <a:rPr kumimoji="0" lang="en-US" sz="2448" b="0" i="0" u="none" strike="noStrike" kern="0" cap="none" spc="0" normalizeH="0" baseline="0" noProof="0">
                <a:ln>
                  <a:noFill/>
                </a:ln>
                <a:solidFill>
                  <a:schemeClr val="tx2">
                    <a:lumMod val="50000"/>
                  </a:schemeClr>
                </a:solidFill>
                <a:effectLst/>
                <a:uLnTx/>
                <a:uFillTx/>
                <a:latin typeface="Segoe UI" panose="020B0502040204020203" pitchFamily="34" charset="0"/>
                <a:ea typeface="Calibri" panose="020F0502020204030204" pitchFamily="34" charset="0"/>
                <a:cs typeface="Segoe UI" panose="020B0502040204020203" pitchFamily="34" charset="0"/>
              </a:rPr>
              <a:t>with </a:t>
            </a:r>
            <a:r>
              <a:rPr kumimoji="0" lang="en-US" sz="2448" b="0" i="1" u="none" strike="noStrike" kern="0" cap="none" spc="0" normalizeH="0" baseline="0" noProof="0">
                <a:ln>
                  <a:noFill/>
                </a:ln>
                <a:solidFill>
                  <a:schemeClr val="tx2">
                    <a:lumMod val="50000"/>
                  </a:schemeClr>
                </a:solidFill>
                <a:effectLst/>
                <a:uLnTx/>
                <a:uFillTx/>
                <a:latin typeface="Segoe UI" panose="020B0502040204020203" pitchFamily="34" charset="0"/>
                <a:cs typeface="Segoe UI" panose="020B0502040204020203" pitchFamily="34" charset="0"/>
              </a:rPr>
              <a:t>reference meta-data</a:t>
            </a:r>
          </a:p>
        </p:txBody>
      </p:sp>
      <p:sp>
        <p:nvSpPr>
          <p:cNvPr id="12" name="Footer Placeholder 4"/>
          <p:cNvSpPr>
            <a:spLocks noGrp="1"/>
          </p:cNvSpPr>
          <p:nvPr>
            <p:ph type="ftr" sz="quarter" idx="11"/>
          </p:nvPr>
        </p:nvSpPr>
        <p:spPr>
          <a:xfrm>
            <a:off x="882" y="6722516"/>
            <a:ext cx="1692564" cy="262825"/>
          </a:xfrm>
        </p:spPr>
        <p:txBody>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prstClr val="black">
                    <a:tint val="75000"/>
                  </a:prstClr>
                </a:solidFill>
                <a:effectLst/>
                <a:uLnTx/>
                <a:uFillTx/>
              </a:rPr>
              <a:t>Microsoft Confidential</a:t>
            </a:r>
          </a:p>
        </p:txBody>
      </p:sp>
    </p:spTree>
    <p:extLst>
      <p:ext uri="{BB962C8B-B14F-4D97-AF65-F5344CB8AC3E}">
        <p14:creationId xmlns:p14="http://schemas.microsoft.com/office/powerpoint/2010/main" val="1226094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duotone>
              <a:schemeClr val="accent3">
                <a:shade val="45000"/>
                <a:satMod val="135000"/>
              </a:schemeClr>
              <a:prstClr val="white"/>
            </a:duotone>
          </a:blip>
          <a:srcRect l="363" t="20981" r="363" b="436"/>
          <a:stretch/>
        </p:blipFill>
        <p:spPr>
          <a:xfrm>
            <a:off x="0" y="-13128"/>
            <a:ext cx="5303520" cy="6995160"/>
          </a:xfrm>
          <a:prstGeom prst="rect">
            <a:avLst/>
          </a:prstGeom>
          <a:solidFill>
            <a:schemeClr val="bg2"/>
          </a:solidFill>
        </p:spPr>
      </p:pic>
      <p:sp>
        <p:nvSpPr>
          <p:cNvPr id="2" name="Title 1"/>
          <p:cNvSpPr>
            <a:spLocks noGrp="1"/>
          </p:cNvSpPr>
          <p:nvPr>
            <p:ph type="title"/>
          </p:nvPr>
        </p:nvSpPr>
        <p:spPr>
          <a:xfrm>
            <a:off x="182782" y="235523"/>
            <a:ext cx="11888787" cy="917575"/>
          </a:xfrm>
        </p:spPr>
        <p:txBody>
          <a:bodyPr/>
          <a:lstStyle/>
          <a:p>
            <a:r>
              <a:rPr lang="en-US" sz="4600">
                <a:gradFill>
                  <a:gsLst>
                    <a:gs pos="0">
                      <a:srgbClr val="FFFFFF"/>
                    </a:gs>
                    <a:gs pos="100000">
                      <a:srgbClr val="FFFFFF"/>
                    </a:gs>
                  </a:gsLst>
                  <a:lin ang="5400000" scaled="0"/>
                </a:gradFill>
              </a:rPr>
              <a:t>Temporal Semantics</a:t>
            </a:r>
          </a:p>
        </p:txBody>
      </p:sp>
      <p:sp>
        <p:nvSpPr>
          <p:cNvPr id="11" name="Text Placeholder 5"/>
          <p:cNvSpPr txBox="1">
            <a:spLocks/>
          </p:cNvSpPr>
          <p:nvPr/>
        </p:nvSpPr>
        <p:spPr bwMode="auto">
          <a:xfrm>
            <a:off x="5303520" y="545007"/>
            <a:ext cx="7261574" cy="52506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65760" tIns="146304" rIns="182880" bIns="146304"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Windowing functions</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Application or ingest timestamp</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Manage out of order events</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Manage latencies between ingress sources</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Manage streams with multiple timelines</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Join multiple streams on temporal windows</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Join streaming data with data at rest</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Adaptive micro-batching</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Score with ML functions</a:t>
            </a:r>
          </a:p>
        </p:txBody>
      </p:sp>
    </p:spTree>
    <p:extLst>
      <p:ext uri="{BB962C8B-B14F-4D97-AF65-F5344CB8AC3E}">
        <p14:creationId xmlns:p14="http://schemas.microsoft.com/office/powerpoint/2010/main" val="1971283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ChangeAspect="1"/>
          </p:cNvSpPr>
          <p:nvPr/>
        </p:nvSpPr>
        <p:spPr bwMode="auto">
          <a:xfrm>
            <a:off x="236784" y="3195839"/>
            <a:ext cx="2470489" cy="1059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r>
              <a:rPr lang="en-US" sz="2000" spc="-71">
                <a:solidFill>
                  <a:schemeClr val="bg1"/>
                </a:solidFill>
                <a:latin typeface="Segoe UI Light" panose="020B0502040204020203" pitchFamily="34" charset="0"/>
              </a:rPr>
              <a:t>Input and Output</a:t>
            </a:r>
          </a:p>
          <a:p>
            <a:pPr algn="ctr"/>
            <a:r>
              <a:rPr lang="en-US" sz="2000" spc="-71">
                <a:solidFill>
                  <a:schemeClr val="bg1"/>
                </a:solidFill>
                <a:latin typeface="Segoe UI Light" panose="020B0502040204020203" pitchFamily="34" charset="0"/>
              </a:rPr>
              <a:t>Management</a:t>
            </a:r>
          </a:p>
        </p:txBody>
      </p:sp>
      <p:sp>
        <p:nvSpPr>
          <p:cNvPr id="54" name="Rectangle 53"/>
          <p:cNvSpPr>
            <a:spLocks noChangeAspect="1"/>
          </p:cNvSpPr>
          <p:nvPr/>
        </p:nvSpPr>
        <p:spPr bwMode="auto">
          <a:xfrm>
            <a:off x="236784" y="4594965"/>
            <a:ext cx="2470489" cy="974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r>
              <a:rPr lang="en-US" sz="2000" spc="-71">
                <a:solidFill>
                  <a:schemeClr val="bg1"/>
                </a:solidFill>
                <a:latin typeface="Segoe UI Light" panose="020B0502040204020203" pitchFamily="34" charset="0"/>
              </a:rPr>
              <a:t>Transformations</a:t>
            </a:r>
          </a:p>
          <a:p>
            <a:pPr algn="ctr"/>
            <a:r>
              <a:rPr lang="en-US" sz="2000" spc="-71">
                <a:solidFill>
                  <a:schemeClr val="bg1"/>
                </a:solidFill>
                <a:latin typeface="Segoe UI Light" panose="020B0502040204020203" pitchFamily="34" charset="0"/>
              </a:rPr>
              <a:t>Management</a:t>
            </a:r>
          </a:p>
        </p:txBody>
      </p:sp>
      <p:sp>
        <p:nvSpPr>
          <p:cNvPr id="4" name="Title 3"/>
          <p:cNvSpPr>
            <a:spLocks noGrp="1"/>
          </p:cNvSpPr>
          <p:nvPr>
            <p:ph type="title"/>
          </p:nvPr>
        </p:nvSpPr>
        <p:spPr>
          <a:xfrm>
            <a:off x="349688" y="388336"/>
            <a:ext cx="11370961" cy="762786"/>
          </a:xfrm>
        </p:spPr>
        <p:txBody>
          <a:bodyPr/>
          <a:lstStyle/>
          <a:p>
            <a:r>
              <a:rPr lang="en-US" sz="3600" spc="0"/>
              <a:t>Programmatic Access with REST APIs</a:t>
            </a:r>
          </a:p>
        </p:txBody>
      </p:sp>
      <p:sp>
        <p:nvSpPr>
          <p:cNvPr id="12" name="Rectangle 11"/>
          <p:cNvSpPr>
            <a:spLocks noChangeAspect="1"/>
          </p:cNvSpPr>
          <p:nvPr/>
        </p:nvSpPr>
        <p:spPr bwMode="auto">
          <a:xfrm>
            <a:off x="236786" y="1841364"/>
            <a:ext cx="2470488" cy="10593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r>
              <a:rPr lang="en-US" sz="2000" spc="-71">
                <a:solidFill>
                  <a:schemeClr val="bg1"/>
                </a:solidFill>
                <a:latin typeface="Segoe UI Light" panose="020B0502040204020203" pitchFamily="34" charset="0"/>
              </a:rPr>
              <a:t>Jobs Management</a:t>
            </a:r>
          </a:p>
        </p:txBody>
      </p:sp>
      <p:sp>
        <p:nvSpPr>
          <p:cNvPr id="13" name="Text Placeholder 4"/>
          <p:cNvSpPr txBox="1">
            <a:spLocks/>
          </p:cNvSpPr>
          <p:nvPr/>
        </p:nvSpPr>
        <p:spPr>
          <a:xfrm>
            <a:off x="2822517" y="1841364"/>
            <a:ext cx="1974782" cy="10593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a:solidFill>
                  <a:schemeClr val="bg1"/>
                </a:solidFill>
                <a:latin typeface="Segoe UI Light" panose="020B0502040204020203" pitchFamily="34" charset="0"/>
              </a:rPr>
              <a:t>Start Job</a:t>
            </a:r>
          </a:p>
          <a:p>
            <a:r>
              <a:rPr lang="en-US" sz="2000">
                <a:solidFill>
                  <a:schemeClr val="bg1"/>
                </a:solidFill>
                <a:latin typeface="Segoe UI Light" panose="020B0502040204020203" pitchFamily="34" charset="0"/>
              </a:rPr>
              <a:t>Stop Job</a:t>
            </a:r>
          </a:p>
        </p:txBody>
      </p:sp>
      <p:sp>
        <p:nvSpPr>
          <p:cNvPr id="15" name="Text Placeholder 4"/>
          <p:cNvSpPr txBox="1">
            <a:spLocks/>
          </p:cNvSpPr>
          <p:nvPr/>
        </p:nvSpPr>
        <p:spPr>
          <a:xfrm>
            <a:off x="4782443" y="1841364"/>
            <a:ext cx="2195869" cy="10593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a:solidFill>
                  <a:schemeClr val="bg1"/>
                </a:solidFill>
                <a:latin typeface="Segoe UI Light" panose="020B0502040204020203" pitchFamily="34" charset="0"/>
              </a:rPr>
              <a:t>Create Job</a:t>
            </a:r>
          </a:p>
          <a:p>
            <a:r>
              <a:rPr lang="en-US" sz="2000">
                <a:solidFill>
                  <a:schemeClr val="bg1"/>
                </a:solidFill>
                <a:latin typeface="Segoe UI Light" panose="020B0502040204020203" pitchFamily="34" charset="0"/>
              </a:rPr>
              <a:t>Delete Job</a:t>
            </a:r>
          </a:p>
        </p:txBody>
      </p:sp>
      <p:sp>
        <p:nvSpPr>
          <p:cNvPr id="18" name="Text Placeholder 4"/>
          <p:cNvSpPr txBox="1">
            <a:spLocks/>
          </p:cNvSpPr>
          <p:nvPr/>
        </p:nvSpPr>
        <p:spPr>
          <a:xfrm>
            <a:off x="6978313" y="1841364"/>
            <a:ext cx="2324854" cy="10593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a:solidFill>
                  <a:schemeClr val="bg1"/>
                </a:solidFill>
                <a:latin typeface="Segoe UI Light" panose="020B0502040204020203" pitchFamily="34" charset="0"/>
              </a:rPr>
              <a:t>List Jobs</a:t>
            </a:r>
          </a:p>
          <a:p>
            <a:pPr algn="l"/>
            <a:r>
              <a:rPr lang="en-US" sz="2000">
                <a:solidFill>
                  <a:schemeClr val="bg1"/>
                </a:solidFill>
                <a:latin typeface="Segoe UI Light" panose="020B0502040204020203" pitchFamily="34" charset="0"/>
              </a:rPr>
              <a:t>Update Job</a:t>
            </a:r>
          </a:p>
        </p:txBody>
      </p:sp>
      <p:sp>
        <p:nvSpPr>
          <p:cNvPr id="19" name="Text Placeholder 4"/>
          <p:cNvSpPr txBox="1">
            <a:spLocks/>
          </p:cNvSpPr>
          <p:nvPr/>
        </p:nvSpPr>
        <p:spPr>
          <a:xfrm>
            <a:off x="2822516" y="3195839"/>
            <a:ext cx="3212653" cy="1059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a:solidFill>
                  <a:schemeClr val="bg1"/>
                </a:solidFill>
                <a:latin typeface="Segoe UI Light" panose="020B0502040204020203" pitchFamily="34" charset="0"/>
              </a:rPr>
              <a:t>Create  Input / Output</a:t>
            </a:r>
          </a:p>
          <a:p>
            <a:r>
              <a:rPr lang="en-US" sz="2000">
                <a:solidFill>
                  <a:schemeClr val="bg1"/>
                </a:solidFill>
                <a:latin typeface="Segoe UI Light" panose="020B0502040204020203" pitchFamily="34" charset="0"/>
              </a:rPr>
              <a:t>Delete  Input / Output </a:t>
            </a:r>
          </a:p>
        </p:txBody>
      </p:sp>
      <p:sp>
        <p:nvSpPr>
          <p:cNvPr id="21" name="Text Placeholder 4"/>
          <p:cNvSpPr txBox="1">
            <a:spLocks/>
          </p:cNvSpPr>
          <p:nvPr/>
        </p:nvSpPr>
        <p:spPr>
          <a:xfrm>
            <a:off x="6035169" y="3195839"/>
            <a:ext cx="3288271" cy="10599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a:solidFill>
                  <a:schemeClr val="bg1"/>
                </a:solidFill>
                <a:latin typeface="Segoe UI Light" panose="020B0502040204020203" pitchFamily="34" charset="0"/>
              </a:rPr>
              <a:t>List Input / Output</a:t>
            </a:r>
          </a:p>
          <a:p>
            <a:pPr algn="l"/>
            <a:r>
              <a:rPr lang="en-US" sz="2000">
                <a:solidFill>
                  <a:schemeClr val="bg1"/>
                </a:solidFill>
                <a:latin typeface="Segoe UI Light" panose="020B0502040204020203" pitchFamily="34" charset="0"/>
              </a:rPr>
              <a:t>Update Input / Output</a:t>
            </a:r>
          </a:p>
        </p:txBody>
      </p:sp>
      <p:sp>
        <p:nvSpPr>
          <p:cNvPr id="22" name="Text Placeholder 4"/>
          <p:cNvSpPr txBox="1">
            <a:spLocks/>
          </p:cNvSpPr>
          <p:nvPr/>
        </p:nvSpPr>
        <p:spPr>
          <a:xfrm>
            <a:off x="2811871" y="4594965"/>
            <a:ext cx="3223298" cy="974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spc="-71">
                <a:solidFill>
                  <a:schemeClr val="bg1"/>
                </a:solidFill>
                <a:latin typeface="Segoe UI Light" panose="020B0502040204020203" pitchFamily="34" charset="0"/>
              </a:rPr>
              <a:t>Create  Transformation</a:t>
            </a:r>
          </a:p>
          <a:p>
            <a:r>
              <a:rPr lang="en-US" sz="2000" spc="-71">
                <a:solidFill>
                  <a:schemeClr val="bg1"/>
                </a:solidFill>
                <a:latin typeface="Segoe UI Light" panose="020B0502040204020203" pitchFamily="34" charset="0"/>
              </a:rPr>
              <a:t>Delete  Transformation</a:t>
            </a:r>
          </a:p>
        </p:txBody>
      </p:sp>
      <p:sp>
        <p:nvSpPr>
          <p:cNvPr id="23" name="Text Placeholder 4"/>
          <p:cNvSpPr txBox="1">
            <a:spLocks/>
          </p:cNvSpPr>
          <p:nvPr/>
        </p:nvSpPr>
        <p:spPr>
          <a:xfrm>
            <a:off x="6035169" y="4594965"/>
            <a:ext cx="3288271" cy="974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defPPr>
              <a:defRPr lang="en-US"/>
            </a:defPPr>
            <a:lvl1pPr algn="ctr">
              <a:defRPr>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spc="-71">
                <a:solidFill>
                  <a:schemeClr val="bg1"/>
                </a:solidFill>
                <a:latin typeface="Segoe UI Light" panose="020B0502040204020203" pitchFamily="34" charset="0"/>
              </a:rPr>
              <a:t>Get Transformation</a:t>
            </a:r>
          </a:p>
          <a:p>
            <a:pPr algn="l"/>
            <a:r>
              <a:rPr lang="en-US" sz="2000" spc="-71">
                <a:solidFill>
                  <a:schemeClr val="bg1"/>
                </a:solidFill>
                <a:latin typeface="Segoe UI Light" panose="020B0502040204020203" pitchFamily="34" charset="0"/>
              </a:rPr>
              <a:t>Update Transformation</a:t>
            </a:r>
          </a:p>
        </p:txBody>
      </p:sp>
      <p:sp>
        <p:nvSpPr>
          <p:cNvPr id="24" name="TextBox 23"/>
          <p:cNvSpPr txBox="1"/>
          <p:nvPr/>
        </p:nvSpPr>
        <p:spPr>
          <a:xfrm>
            <a:off x="9429391" y="1950357"/>
            <a:ext cx="2736988" cy="3352491"/>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r>
              <a:rPr lang="en-US"/>
              <a:t>The full functionality of Azure Stream Analytics is through REST APIs. </a:t>
            </a:r>
          </a:p>
          <a:p>
            <a:r>
              <a:rPr lang="en-US"/>
              <a:t>Enables programmatic access</a:t>
            </a:r>
          </a:p>
          <a:p>
            <a:r>
              <a:rPr lang="en-US"/>
              <a:t>Useful for automation through scripting</a:t>
            </a:r>
          </a:p>
          <a:p>
            <a:r>
              <a:rPr lang="en-US"/>
              <a:t>Embed in other applications/tools </a:t>
            </a:r>
          </a:p>
        </p:txBody>
      </p:sp>
    </p:spTree>
    <p:extLst>
      <p:ext uri="{BB962C8B-B14F-4D97-AF65-F5344CB8AC3E}">
        <p14:creationId xmlns:p14="http://schemas.microsoft.com/office/powerpoint/2010/main" val="898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3845" y="144462"/>
            <a:ext cx="11247438" cy="1024684"/>
          </a:xfrm>
        </p:spPr>
        <p:txBody>
          <a:bodyPr/>
          <a:lstStyle/>
          <a:p>
            <a:r>
              <a:rPr lang="en-US"/>
              <a:t>Overview of Spark streaming</a:t>
            </a:r>
          </a:p>
        </p:txBody>
      </p:sp>
      <p:sp>
        <p:nvSpPr>
          <p:cNvPr id="2" name="TextBox 1"/>
          <p:cNvSpPr txBox="1"/>
          <p:nvPr/>
        </p:nvSpPr>
        <p:spPr>
          <a:xfrm>
            <a:off x="427037" y="1169146"/>
            <a:ext cx="9674508" cy="1446550"/>
          </a:xfrm>
          <a:prstGeom prst="rect">
            <a:avLst/>
          </a:prstGeom>
          <a:noFill/>
        </p:spPr>
        <p:txBody>
          <a:bodyPr wrap="none" lIns="182880" tIns="146304" rIns="182880" bIns="146304" rtlCol="0">
            <a:spAutoFit/>
          </a:bodyPr>
          <a:lstStyle/>
          <a:p>
            <a:pPr marL="809271" lvl="1"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Based on Apache Spark framework</a:t>
            </a:r>
          </a:p>
          <a:p>
            <a:pPr marL="809271" lvl="1"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Lets users write streaming jobs the same way as the batch jobs</a:t>
            </a:r>
          </a:p>
          <a:p>
            <a:pPr marL="809271" lvl="1"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Supports Java, Scala and Python</a:t>
            </a:r>
          </a:p>
        </p:txBody>
      </p:sp>
      <p:sp>
        <p:nvSpPr>
          <p:cNvPr id="4" name="Text Placeholder 2"/>
          <p:cNvSpPr txBox="1">
            <a:spLocks/>
          </p:cNvSpPr>
          <p:nvPr/>
        </p:nvSpPr>
        <p:spPr>
          <a:xfrm>
            <a:off x="33845" y="3344862"/>
            <a:ext cx="11247438" cy="1024684"/>
          </a:xfrm>
          <a:prstGeom prst="rect">
            <a:avLst/>
          </a:prstGeom>
        </p:spPr>
        <p:txBody>
          <a:bodyPr vert="horz" wrap="square" lIns="457200" tIns="91440" rIns="146304" bIns="91440" rtlCol="0">
            <a:noAutofit/>
          </a:bodyPr>
          <a:lstStyle>
            <a:lvl1pPr marL="0" marR="0" indent="0" algn="l" defTabSz="932742" rtl="0" eaLnBrk="1" fontAlgn="auto" latinLnBrk="0" hangingPunct="1">
              <a:lnSpc>
                <a:spcPct val="90000"/>
              </a:lnSpc>
              <a:spcBef>
                <a:spcPct val="0"/>
              </a:spcBef>
              <a:spcAft>
                <a:spcPts val="2400"/>
              </a:spcAft>
              <a:buClrTx/>
              <a:buSzPct val="90000"/>
              <a:buFontTx/>
              <a:buNone/>
              <a:tabLst/>
              <a:defRPr lang="en-US" sz="4800" b="0" kern="1200" cap="none" spc="-102" baseline="0" dirty="0" smtClean="0">
                <a:ln w="3175">
                  <a:noFill/>
                </a:ln>
                <a:solidFill>
                  <a:schemeClr val="tx1"/>
                </a:solidFill>
                <a:effectLst/>
                <a:latin typeface="+mj-lt"/>
                <a:ea typeface="+mn-ea"/>
                <a:cs typeface="Segoe UI"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Key Highlights</a:t>
            </a:r>
          </a:p>
        </p:txBody>
      </p:sp>
      <p:sp>
        <p:nvSpPr>
          <p:cNvPr id="5" name="Rectangle 4"/>
          <p:cNvSpPr/>
          <p:nvPr/>
        </p:nvSpPr>
        <p:spPr bwMode="auto">
          <a:xfrm>
            <a:off x="1036637" y="4640262"/>
            <a:ext cx="2438400" cy="685800"/>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Exactly once processing</a:t>
            </a:r>
          </a:p>
        </p:txBody>
      </p:sp>
      <p:sp>
        <p:nvSpPr>
          <p:cNvPr id="7" name="Rectangle 6"/>
          <p:cNvSpPr/>
          <p:nvPr/>
        </p:nvSpPr>
        <p:spPr bwMode="auto">
          <a:xfrm>
            <a:off x="3703637" y="4640262"/>
            <a:ext cx="2438400" cy="685800"/>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Deployment </a:t>
            </a:r>
          </a:p>
          <a:p>
            <a:pPr algn="ctr" defTabSz="932472" fontAlgn="base">
              <a:spcBef>
                <a:spcPct val="0"/>
              </a:spcBef>
              <a:spcAft>
                <a:spcPct val="0"/>
              </a:spcAft>
            </a:pPr>
            <a:r>
              <a:rPr lang="en-US" sz="2000">
                <a:gradFill>
                  <a:gsLst>
                    <a:gs pos="5439">
                      <a:srgbClr val="F8F8F8"/>
                    </a:gs>
                    <a:gs pos="10000">
                      <a:srgbClr val="F8F8F8"/>
                    </a:gs>
                  </a:gsLst>
                  <a:lin ang="5400000" scaled="0"/>
                </a:gradFill>
              </a:rPr>
              <a:t>mobility</a:t>
            </a:r>
          </a:p>
        </p:txBody>
      </p:sp>
      <p:sp>
        <p:nvSpPr>
          <p:cNvPr id="8" name="Rectangle 7"/>
          <p:cNvSpPr/>
          <p:nvPr/>
        </p:nvSpPr>
        <p:spPr bwMode="auto">
          <a:xfrm>
            <a:off x="6370637" y="4640262"/>
            <a:ext cx="2438400" cy="685800"/>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Query language expressiveness</a:t>
            </a:r>
          </a:p>
        </p:txBody>
      </p:sp>
      <p:sp>
        <p:nvSpPr>
          <p:cNvPr id="9" name="Rectangle 8"/>
          <p:cNvSpPr/>
          <p:nvPr/>
        </p:nvSpPr>
        <p:spPr bwMode="auto">
          <a:xfrm>
            <a:off x="9041887" y="4640262"/>
            <a:ext cx="2438400" cy="685800"/>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5439">
                      <a:srgbClr val="F8F8F8"/>
                    </a:gs>
                    <a:gs pos="10000">
                      <a:srgbClr val="F8F8F8"/>
                    </a:gs>
                  </a:gsLst>
                  <a:lin ang="5400000" scaled="0"/>
                </a:gradFill>
              </a:rPr>
              <a:t>Easily modify </a:t>
            </a:r>
          </a:p>
          <a:p>
            <a:pPr algn="ctr" defTabSz="932472" fontAlgn="base">
              <a:spcBef>
                <a:spcPct val="0"/>
              </a:spcBef>
              <a:spcAft>
                <a:spcPct val="0"/>
              </a:spcAft>
            </a:pPr>
            <a:r>
              <a:rPr lang="en-US" sz="2000">
                <a:gradFill>
                  <a:gsLst>
                    <a:gs pos="5439">
                      <a:srgbClr val="F8F8F8"/>
                    </a:gs>
                    <a:gs pos="10000">
                      <a:srgbClr val="F8F8F8"/>
                    </a:gs>
                  </a:gsLst>
                  <a:lin ang="5400000" scaled="0"/>
                </a:gradFill>
              </a:rPr>
              <a:t>cluster settings</a:t>
            </a:r>
          </a:p>
        </p:txBody>
      </p:sp>
      <p:sp>
        <p:nvSpPr>
          <p:cNvPr id="6" name="Rectangle 5"/>
          <p:cNvSpPr/>
          <p:nvPr/>
        </p:nvSpPr>
        <p:spPr>
          <a:xfrm>
            <a:off x="12230649" y="3923784"/>
            <a:ext cx="1081578" cy="369332"/>
          </a:xfrm>
          <a:prstGeom prst="rect">
            <a:avLst/>
          </a:prstGeom>
        </p:spPr>
        <p:txBody>
          <a:bodyPr wrap="none">
            <a:spAutoFit/>
          </a:bodyPr>
          <a:lstStyle/>
          <a:p>
            <a:r>
              <a:rPr lang="en-US"/>
              <a:t>of Spark </a:t>
            </a:r>
          </a:p>
        </p:txBody>
      </p:sp>
    </p:spTree>
    <p:extLst>
      <p:ext uri="{BB962C8B-B14F-4D97-AF65-F5344CB8AC3E}">
        <p14:creationId xmlns:p14="http://schemas.microsoft.com/office/powerpoint/2010/main" val="693187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436475" cy="6994525"/>
          </a:xfrm>
          <a:prstGeom prst="rect">
            <a:avLst/>
          </a:prstGeom>
        </p:spPr>
      </p:pic>
      <p:sp>
        <p:nvSpPr>
          <p:cNvPr id="4" name="TextBox 3"/>
          <p:cNvSpPr txBox="1"/>
          <p:nvPr/>
        </p:nvSpPr>
        <p:spPr>
          <a:xfrm>
            <a:off x="0" y="0"/>
            <a:ext cx="7374577" cy="904863"/>
          </a:xfrm>
          <a:prstGeom prst="rect">
            <a:avLst/>
          </a:prstGeom>
          <a:solidFill>
            <a:schemeClr val="tx1">
              <a:lumMod val="75000"/>
              <a:alpha val="74000"/>
            </a:schemeClr>
          </a:solidFill>
        </p:spPr>
        <p:txBody>
          <a:bodyPr wrap="square" lIns="182880" tIns="146304" rIns="182880" bIns="146304" rtlCol="0">
            <a:spAutoFit/>
          </a:bodyPr>
          <a:lstStyle>
            <a:defPPr>
              <a:defRPr lang="en-US"/>
            </a:defPPr>
            <a:lvl1pPr marR="0" lvl="0" indent="0" defTabSz="914400" fontAlgn="auto">
              <a:lnSpc>
                <a:spcPct val="90000"/>
              </a:lnSpc>
              <a:spcBef>
                <a:spcPts val="0"/>
              </a:spcBef>
              <a:spcAft>
                <a:spcPts val="600"/>
              </a:spcAft>
              <a:buClrTx/>
              <a:buSzTx/>
              <a:buFontTx/>
              <a:buNone/>
              <a:tabLst/>
              <a:defRPr sz="4400" kern="0">
                <a:solidFill>
                  <a:schemeClr val="bg1"/>
                </a:solidFill>
                <a:latin typeface="+mj-lt"/>
              </a:defRPr>
            </a:lvl1pPr>
          </a:lstStyle>
          <a:p>
            <a:r>
              <a:rPr lang="en-US" dirty="0"/>
              <a:t>Real-time race telemetry</a:t>
            </a:r>
          </a:p>
        </p:txBody>
      </p:sp>
      <p:pic>
        <p:nvPicPr>
          <p:cNvPr id="5" name="Picture 4"/>
          <p:cNvPicPr>
            <a:picLocks noChangeAspect="1"/>
          </p:cNvPicPr>
          <p:nvPr/>
        </p:nvPicPr>
        <p:blipFill>
          <a:blip r:embed="rId4"/>
          <a:stretch>
            <a:fillRect/>
          </a:stretch>
        </p:blipFill>
        <p:spPr>
          <a:xfrm>
            <a:off x="10140838" y="22306"/>
            <a:ext cx="2254905" cy="607090"/>
          </a:xfrm>
          <a:prstGeom prst="rect">
            <a:avLst/>
          </a:prstGeom>
        </p:spPr>
      </p:pic>
      <p:sp>
        <p:nvSpPr>
          <p:cNvPr id="6" name="TextBox 5"/>
          <p:cNvSpPr txBox="1"/>
          <p:nvPr/>
        </p:nvSpPr>
        <p:spPr>
          <a:xfrm>
            <a:off x="5700156" y="5281110"/>
            <a:ext cx="6726230" cy="1695849"/>
          </a:xfrm>
          <a:prstGeom prst="rect">
            <a:avLst/>
          </a:prstGeom>
          <a:solidFill>
            <a:schemeClr val="bg2">
              <a:lumMod val="50000"/>
              <a:alpha val="71000"/>
            </a:schemeClr>
          </a:solidFill>
          <a:ln w="19050">
            <a:noFill/>
          </a:ln>
          <a:effectLst>
            <a:outerShdw blurRad="50800" dist="38100" algn="l" rotWithShape="0">
              <a:prstClr val="black">
                <a:alpha val="40000"/>
              </a:prstClr>
            </a:outerShdw>
          </a:effectLst>
        </p:spPr>
        <p:txBody>
          <a:bodyPr wrap="square" lIns="182880" tIns="146304" rIns="182880" bIns="146304" rtlCol="0">
            <a:spAutoFit/>
          </a:bodyPr>
          <a:lstStyle/>
          <a:p>
            <a:pPr lvl="0" defTabSz="914400">
              <a:lnSpc>
                <a:spcPct val="90000"/>
              </a:lnSpc>
              <a:spcAft>
                <a:spcPts val="600"/>
              </a:spcAft>
              <a:defRPr/>
            </a:pPr>
            <a:r>
              <a:rPr lang="en-US" kern="0" dirty="0">
                <a:solidFill>
                  <a:schemeClr val="bg1"/>
                </a:solidFill>
              </a:rPr>
              <a:t>“We use real-time geospatial analytics with Azure Stream Analytics for analyzing race telemetry during and after the race”</a:t>
            </a:r>
          </a:p>
          <a:p>
            <a:pPr lvl="0" defTabSz="914400">
              <a:lnSpc>
                <a:spcPct val="90000"/>
              </a:lnSpc>
              <a:spcAft>
                <a:spcPts val="600"/>
              </a:spcAft>
              <a:defRPr/>
            </a:pPr>
            <a:endParaRPr kumimoji="0" lang="en-US" sz="1800" b="0" i="0" u="none" strike="noStrike" kern="0" cap="none" spc="0" normalizeH="0" baseline="0" noProof="0" dirty="0">
              <a:ln>
                <a:noFill/>
              </a:ln>
              <a:solidFill>
                <a:schemeClr val="bg1"/>
              </a:solidFill>
              <a:effectLst/>
              <a:uLnTx/>
              <a:uFillTx/>
            </a:endParaRPr>
          </a:p>
          <a:p>
            <a:pPr lvl="0" defTabSz="914400">
              <a:lnSpc>
                <a:spcPct val="90000"/>
              </a:lnSpc>
              <a:spcAft>
                <a:spcPts val="600"/>
              </a:spcAft>
              <a:defRPr/>
            </a:pPr>
            <a:r>
              <a:rPr kumimoji="0" lang="en-US" sz="1800" b="0" i="0" u="none" strike="noStrike" kern="0" cap="none" spc="0" normalizeH="0" baseline="0" noProof="0" dirty="0">
                <a:ln>
                  <a:noFill/>
                </a:ln>
                <a:solidFill>
                  <a:schemeClr val="bg1"/>
                </a:solidFill>
                <a:effectLst/>
                <a:uLnTx/>
                <a:uFillTx/>
              </a:rPr>
              <a:t>- </a:t>
            </a:r>
            <a:r>
              <a:rPr lang="en-US" kern="0" dirty="0">
                <a:solidFill>
                  <a:schemeClr val="bg1"/>
                </a:solidFill>
              </a:rPr>
              <a:t>Betsy </a:t>
            </a:r>
            <a:r>
              <a:rPr lang="en-US" kern="0" dirty="0" err="1">
                <a:solidFill>
                  <a:schemeClr val="bg1"/>
                </a:solidFill>
              </a:rPr>
              <a:t>Grider</a:t>
            </a:r>
            <a:r>
              <a:rPr lang="en-US" kern="0" dirty="0">
                <a:solidFill>
                  <a:schemeClr val="bg1"/>
                </a:solidFill>
              </a:rPr>
              <a:t>, Managing Director of Technology Development</a:t>
            </a:r>
            <a:endParaRPr kumimoji="0" lang="en-US" sz="18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8283049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0" y="6604810"/>
            <a:ext cx="12436156" cy="397652"/>
          </a:xfrm>
          <a:prstGeom prst="rect">
            <a:avLst/>
          </a:prstGeom>
          <a:solidFill>
            <a:srgbClr val="009E4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485" tIns="59743" rIns="119485" bIns="59743" rtlCol="0" anchor="ctr">
            <a:spAutoFit/>
          </a:bodyPr>
          <a:lstStyle/>
          <a:p>
            <a:pPr marL="0" marR="0" lvl="0" indent="0" algn="ctr" defTabSz="895826" eaLnBrk="1" fontAlgn="base"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rPr>
              <a:t>Benefits   </a:t>
            </a:r>
            <a:r>
              <a:rPr kumimoji="0" lang="en-US" sz="1800" b="0" i="0" u="none" strike="noStrike" kern="0" cap="none" spc="0" normalizeH="0" baseline="0" noProof="0">
                <a:ln>
                  <a:noFill/>
                </a:ln>
                <a:solidFill>
                  <a:srgbClr val="FFFFFF"/>
                </a:solidFill>
                <a:effectLst/>
                <a:uLnTx/>
                <a:uFillTx/>
              </a:rPr>
              <a:t> </a:t>
            </a:r>
            <a:r>
              <a:rPr kumimoji="0" lang="en-US" sz="1800" b="0" i="0" u="none" strike="noStrike" kern="0" cap="none" spc="0" normalizeH="0" baseline="0" noProof="0">
                <a:ln>
                  <a:noFill/>
                </a:ln>
                <a:solidFill>
                  <a:srgbClr val="FFFFFF"/>
                </a:solidFill>
                <a:effectLst/>
                <a:uLnTx/>
                <a:uFillTx/>
                <a:sym typeface="Wingdings" panose="05000000000000000000" pitchFamily="2" charset="2"/>
              </a:rPr>
              <a:t></a:t>
            </a:r>
            <a:r>
              <a:rPr kumimoji="0" lang="en-US" sz="1800" b="0" i="0" u="none" strike="noStrike" kern="0" cap="none" spc="0" normalizeH="0" baseline="0" noProof="0">
                <a:ln>
                  <a:noFill/>
                </a:ln>
                <a:solidFill>
                  <a:srgbClr val="FFFFFF"/>
                </a:solidFill>
                <a:effectLst/>
                <a:uLnTx/>
                <a:uFillTx/>
              </a:rPr>
              <a:t> Greener Buildings  </a:t>
            </a:r>
            <a:r>
              <a:rPr kumimoji="0" lang="en-US" sz="1800" b="0" i="0" u="none" strike="noStrike" kern="0" cap="none" spc="0" normalizeH="0" baseline="0" noProof="0">
                <a:ln>
                  <a:noFill/>
                </a:ln>
                <a:solidFill>
                  <a:srgbClr val="FFFFFF"/>
                </a:solidFill>
                <a:effectLst/>
                <a:uLnTx/>
                <a:uFillTx/>
                <a:sym typeface="Wingdings" panose="05000000000000000000" pitchFamily="2" charset="2"/>
              </a:rPr>
              <a:t> </a:t>
            </a:r>
            <a:r>
              <a:rPr lang="en-US" kern="0">
                <a:solidFill>
                  <a:srgbClr val="FFFFFF"/>
                </a:solidFill>
                <a:sym typeface="Wingdings" panose="05000000000000000000" pitchFamily="2" charset="2"/>
              </a:rPr>
              <a:t>Comfortable</a:t>
            </a:r>
            <a:r>
              <a:rPr kumimoji="0" lang="en-US" sz="1800" b="0" i="0" u="none" strike="noStrike" kern="0" cap="none" spc="0" normalizeH="0" baseline="0" noProof="0">
                <a:ln>
                  <a:noFill/>
                </a:ln>
                <a:solidFill>
                  <a:srgbClr val="FFFFFF"/>
                </a:solidFill>
                <a:effectLst/>
                <a:uLnTx/>
                <a:uFillTx/>
                <a:sym typeface="Wingdings" panose="05000000000000000000" pitchFamily="2" charset="2"/>
              </a:rPr>
              <a:t> occupants</a:t>
            </a:r>
            <a:endParaRPr kumimoji="0" lang="en-US" sz="1800" b="0" i="0" u="none" strike="noStrike" kern="0" cap="none" spc="0" normalizeH="0" baseline="0" noProof="0">
              <a:ln>
                <a:noFill/>
              </a:ln>
              <a:solidFill>
                <a:srgbClr val="FFFFFF"/>
              </a:solidFill>
              <a:effectLst/>
              <a:uLnTx/>
              <a:uFillTx/>
            </a:endParaRPr>
          </a:p>
        </p:txBody>
      </p:sp>
      <p:pic>
        <p:nvPicPr>
          <p:cNvPr id="4" name="Picture 3"/>
          <p:cNvPicPr>
            <a:picLocks noChangeAspect="1"/>
          </p:cNvPicPr>
          <p:nvPr/>
        </p:nvPicPr>
        <p:blipFill>
          <a:blip r:embed="rId3"/>
          <a:stretch>
            <a:fillRect/>
          </a:stretch>
        </p:blipFill>
        <p:spPr>
          <a:xfrm>
            <a:off x="0" y="0"/>
            <a:ext cx="12436156" cy="6621462"/>
          </a:xfrm>
          <a:prstGeom prst="rect">
            <a:avLst/>
          </a:prstGeom>
        </p:spPr>
      </p:pic>
      <p:sp>
        <p:nvSpPr>
          <p:cNvPr id="11" name="Rectangle 10"/>
          <p:cNvSpPr/>
          <p:nvPr/>
        </p:nvSpPr>
        <p:spPr bwMode="auto">
          <a:xfrm>
            <a:off x="30162" y="-3"/>
            <a:ext cx="12436475" cy="6621466"/>
          </a:xfrm>
          <a:prstGeom prst="rect">
            <a:avLst/>
          </a:prstGeom>
          <a:gradFill flip="none" rotWithShape="1">
            <a:gsLst>
              <a:gs pos="34000">
                <a:srgbClr val="000000">
                  <a:alpha val="22000"/>
                </a:srgbClr>
              </a:gs>
              <a:gs pos="97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TextBox 11"/>
          <p:cNvSpPr txBox="1"/>
          <p:nvPr/>
        </p:nvSpPr>
        <p:spPr>
          <a:xfrm>
            <a:off x="46037" y="4544613"/>
            <a:ext cx="6553200" cy="1695849"/>
          </a:xfrm>
          <a:prstGeom prst="rect">
            <a:avLst/>
          </a:prstGeom>
          <a:solidFill>
            <a:schemeClr val="tx1">
              <a:lumMod val="50000"/>
              <a:alpha val="83000"/>
            </a:schemeClr>
          </a:solidFill>
          <a:ln w="19050">
            <a:noFill/>
          </a:ln>
          <a:effectLst>
            <a:outerShdw blurRad="50800" dist="38100" algn="l" rotWithShape="0">
              <a:prstClr val="black">
                <a:alpha val="40000"/>
              </a:prstClr>
            </a:outerShdw>
          </a:effectLst>
        </p:spPr>
        <p:txBody>
          <a:bodyPr wrap="square" lIns="182880" tIns="146304" rIns="182880" bIns="146304" rtlCol="0">
            <a:spAutoFit/>
          </a:bodyPr>
          <a:lstStyle/>
          <a:p>
            <a:pPr lvl="0" defTabSz="914400">
              <a:lnSpc>
                <a:spcPct val="90000"/>
              </a:lnSpc>
              <a:spcAft>
                <a:spcPts val="600"/>
              </a:spcAft>
              <a:defRPr/>
            </a:pPr>
            <a:r>
              <a:rPr lang="en-US" kern="0"/>
              <a:t>“The queries we need to run are quite complicated.... We are able to do this much quicker with Azure Stream Analytics, and with very low overhead.”</a:t>
            </a:r>
          </a:p>
          <a:p>
            <a:pPr lvl="0" defTabSz="914400">
              <a:lnSpc>
                <a:spcPct val="90000"/>
              </a:lnSpc>
              <a:spcAft>
                <a:spcPts val="600"/>
              </a:spcAft>
              <a:defRPr/>
            </a:pPr>
            <a:endParaRPr kumimoji="0" lang="en-US" sz="1800" b="0" i="0" u="none" strike="noStrike" kern="0" cap="none" spc="0" normalizeH="0" baseline="0" noProof="0">
              <a:ln>
                <a:noFill/>
              </a:ln>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rPr>
              <a:t>- </a:t>
            </a:r>
            <a:r>
              <a:rPr lang="en-US" kern="0"/>
              <a:t>Arvind Shetty</a:t>
            </a:r>
            <a:r>
              <a:rPr kumimoji="0" lang="en-US" sz="1800" b="0" i="0" u="none" strike="noStrike" kern="0" cap="none" spc="0" normalizeH="0" baseline="0" noProof="0">
                <a:ln>
                  <a:noFill/>
                </a:ln>
                <a:effectLst/>
                <a:uLnTx/>
                <a:uFillTx/>
              </a:rPr>
              <a:t>, Technology Specialist</a:t>
            </a:r>
          </a:p>
        </p:txBody>
      </p:sp>
      <p:sp>
        <p:nvSpPr>
          <p:cNvPr id="13" name="TextBox 12"/>
          <p:cNvSpPr txBox="1"/>
          <p:nvPr/>
        </p:nvSpPr>
        <p:spPr>
          <a:xfrm>
            <a:off x="46037" y="77799"/>
            <a:ext cx="6400800" cy="904863"/>
          </a:xfrm>
          <a:prstGeom prst="rect">
            <a:avLst/>
          </a:prstGeom>
          <a:solidFill>
            <a:srgbClr val="000000">
              <a:alpha val="30000"/>
            </a:srgb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400" b="1" i="0" u="none" strike="noStrike" kern="0" cap="none" spc="0" normalizeH="0" baseline="0" noProof="0">
                <a:ln>
                  <a:noFill/>
                </a:ln>
                <a:effectLst/>
                <a:uLnTx/>
                <a:uFillTx/>
                <a:latin typeface="Segoe UI Light"/>
              </a:rPr>
              <a:t>Making buildings smarter</a:t>
            </a:r>
          </a:p>
        </p:txBody>
      </p:sp>
      <p:pic>
        <p:nvPicPr>
          <p:cNvPr id="2" name="Picture 1"/>
          <p:cNvPicPr>
            <a:picLocks noChangeAspect="1"/>
          </p:cNvPicPr>
          <p:nvPr/>
        </p:nvPicPr>
        <p:blipFill>
          <a:blip r:embed="rId4"/>
          <a:stretch>
            <a:fillRect/>
          </a:stretch>
        </p:blipFill>
        <p:spPr>
          <a:xfrm>
            <a:off x="10256837" y="220662"/>
            <a:ext cx="1951295" cy="438046"/>
          </a:xfrm>
          <a:prstGeom prst="rect">
            <a:avLst/>
          </a:prstGeom>
        </p:spPr>
      </p:pic>
    </p:spTree>
    <p:extLst>
      <p:ext uri="{BB962C8B-B14F-4D97-AF65-F5344CB8AC3E}">
        <p14:creationId xmlns:p14="http://schemas.microsoft.com/office/powerpoint/2010/main" val="166461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12436476" cy="6994525"/>
          </a:xfrm>
          <a:prstGeom prst="rect">
            <a:avLst/>
          </a:prstGeom>
        </p:spPr>
      </p:pic>
      <p:sp>
        <p:nvSpPr>
          <p:cNvPr id="20" name="Rectangle 19"/>
          <p:cNvSpPr/>
          <p:nvPr/>
        </p:nvSpPr>
        <p:spPr bwMode="auto">
          <a:xfrm>
            <a:off x="-26288" y="7933"/>
            <a:ext cx="12436475" cy="6994529"/>
          </a:xfrm>
          <a:prstGeom prst="rect">
            <a:avLst/>
          </a:prstGeom>
          <a:gradFill flip="none" rotWithShape="1">
            <a:gsLst>
              <a:gs pos="25000">
                <a:srgbClr val="000000">
                  <a:alpha val="22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p:cNvSpPr/>
          <p:nvPr/>
        </p:nvSpPr>
        <p:spPr bwMode="auto">
          <a:xfrm>
            <a:off x="0" y="6596873"/>
            <a:ext cx="12436156" cy="397652"/>
          </a:xfrm>
          <a:prstGeom prst="rect">
            <a:avLst/>
          </a:prstGeom>
          <a:solidFill>
            <a:srgbClr val="009E4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485" tIns="59743" rIns="119485" bIns="59743" rtlCol="0" anchor="ctr">
            <a:spAutoFit/>
          </a:bodyPr>
          <a:lstStyle/>
          <a:p>
            <a:pPr marL="0" marR="0" lvl="0" indent="0" algn="ctr" defTabSz="895826" eaLnBrk="1" fontAlgn="base"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rPr>
              <a:t>Benefits</a:t>
            </a:r>
            <a:r>
              <a:rPr kumimoji="0" lang="en-US" sz="1800" b="0" i="0" u="none" strike="noStrike" kern="0" cap="none" spc="0" normalizeH="0" baseline="0" noProof="0">
                <a:ln>
                  <a:noFill/>
                </a:ln>
                <a:solidFill>
                  <a:srgbClr val="FFFFFF"/>
                </a:solidFill>
                <a:effectLst/>
                <a:uLnTx/>
                <a:uFillTx/>
              </a:rPr>
              <a:t> </a:t>
            </a:r>
            <a:r>
              <a:rPr kumimoji="0" lang="en-US" sz="1800" b="0" i="0" u="none" strike="noStrike" kern="0" cap="none" spc="0" normalizeH="0" baseline="0" noProof="0">
                <a:ln>
                  <a:noFill/>
                </a:ln>
                <a:solidFill>
                  <a:srgbClr val="FFFFFF"/>
                </a:solidFill>
                <a:effectLst/>
                <a:uLnTx/>
                <a:uFillTx/>
                <a:sym typeface="Wingdings" panose="05000000000000000000" pitchFamily="2" charset="2"/>
              </a:rPr>
              <a:t></a:t>
            </a:r>
            <a:r>
              <a:rPr kumimoji="0" lang="en-US" sz="1800" b="0" i="0" u="none" strike="noStrike" kern="0" cap="none" spc="0" normalizeH="0" baseline="0" noProof="0">
                <a:ln>
                  <a:noFill/>
                </a:ln>
                <a:solidFill>
                  <a:srgbClr val="FFFFFF"/>
                </a:solidFill>
                <a:effectLst/>
                <a:uLnTx/>
                <a:uFillTx/>
              </a:rPr>
              <a:t> Improved patient care </a:t>
            </a:r>
            <a:r>
              <a:rPr kumimoji="0" lang="en-US" sz="1800" b="0" i="0" u="none" strike="noStrike" kern="0" cap="none" spc="0" normalizeH="0" baseline="0" noProof="0">
                <a:ln>
                  <a:noFill/>
                </a:ln>
                <a:solidFill>
                  <a:srgbClr val="FFFFFF"/>
                </a:solidFill>
                <a:effectLst/>
                <a:uLnTx/>
                <a:uFillTx/>
                <a:sym typeface="Wingdings" panose="05000000000000000000" pitchFamily="2" charset="2"/>
              </a:rPr>
              <a:t> Newer revenue models</a:t>
            </a:r>
            <a:endParaRPr kumimoji="0" lang="en-US" sz="1800" b="0" i="0" u="none" strike="noStrike" kern="0" cap="none" spc="0" normalizeH="0" baseline="0" noProof="0">
              <a:ln>
                <a:noFill/>
              </a:ln>
              <a:solidFill>
                <a:srgbClr val="FFFFFF"/>
              </a:solidFill>
              <a:effectLst/>
              <a:uLnTx/>
              <a:uFillTx/>
            </a:endParaRPr>
          </a:p>
        </p:txBody>
      </p:sp>
      <p:sp>
        <p:nvSpPr>
          <p:cNvPr id="16" name="TextBox 15"/>
          <p:cNvSpPr txBox="1"/>
          <p:nvPr/>
        </p:nvSpPr>
        <p:spPr>
          <a:xfrm>
            <a:off x="0" y="0"/>
            <a:ext cx="6827837" cy="15142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400" b="0" i="0" u="none" strike="noStrike" kern="0" cap="none" spc="0" normalizeH="0" baseline="0" noProof="0">
                <a:ln>
                  <a:noFill/>
                </a:ln>
                <a:solidFill>
                  <a:srgbClr val="FFFFFF"/>
                </a:solidFill>
                <a:effectLst/>
                <a:uLnTx/>
                <a:uFillTx/>
                <a:latin typeface="Segoe UI Light"/>
              </a:rPr>
              <a:t>Opening new opportunities in healthcare</a:t>
            </a:r>
          </a:p>
        </p:txBody>
      </p:sp>
      <p:sp>
        <p:nvSpPr>
          <p:cNvPr id="65" name="TextBox 64"/>
          <p:cNvSpPr txBox="1"/>
          <p:nvPr/>
        </p:nvSpPr>
        <p:spPr>
          <a:xfrm>
            <a:off x="9431383" y="6048106"/>
            <a:ext cx="2782388"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1"/>
                </a:solidFill>
                <a:effectLst/>
                <a:uLnTx/>
                <a:uFillTx/>
              </a:rPr>
              <a:t>After the transaction</a:t>
            </a:r>
          </a:p>
        </p:txBody>
      </p:sp>
      <p:pic>
        <p:nvPicPr>
          <p:cNvPr id="2" name="Picture 1"/>
          <p:cNvPicPr>
            <a:picLocks noChangeAspect="1"/>
          </p:cNvPicPr>
          <p:nvPr/>
        </p:nvPicPr>
        <p:blipFill>
          <a:blip r:embed="rId4"/>
          <a:stretch>
            <a:fillRect/>
          </a:stretch>
        </p:blipFill>
        <p:spPr>
          <a:xfrm>
            <a:off x="9946821" y="280168"/>
            <a:ext cx="2266950" cy="495300"/>
          </a:xfrm>
          <a:prstGeom prst="rect">
            <a:avLst/>
          </a:prstGeom>
        </p:spPr>
      </p:pic>
      <p:sp>
        <p:nvSpPr>
          <p:cNvPr id="31" name="TextBox 30"/>
          <p:cNvSpPr txBox="1"/>
          <p:nvPr/>
        </p:nvSpPr>
        <p:spPr>
          <a:xfrm>
            <a:off x="137318" y="3604360"/>
            <a:ext cx="6553200" cy="2443746"/>
          </a:xfrm>
          <a:prstGeom prst="rect">
            <a:avLst/>
          </a:prstGeom>
          <a:solidFill>
            <a:schemeClr val="tx1">
              <a:lumMod val="50000"/>
              <a:alpha val="30000"/>
            </a:schemeClr>
          </a:solidFill>
          <a:ln w="19050">
            <a:noFill/>
          </a:ln>
          <a:effectLst>
            <a:outerShdw blurRad="50800" dist="38100" algn="l" rotWithShape="0">
              <a:prstClr val="black">
                <a:alpha val="40000"/>
              </a:prstClr>
            </a:outerShdw>
          </a:effectLst>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1"/>
                </a:solidFill>
                <a:effectLst/>
                <a:uLnTx/>
                <a:uFillTx/>
              </a:rPr>
              <a:t>“The ability to collect vital telemetry data from deployed devices has been a key objective of ours. A cloud-based solution allowing us to collect data on device performance in real-time helps us to be more proactive in our customer support and ensure that our NIOX devices help the physicians deliver the best possible outcome for the patient,” </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1"/>
                </a:solidFill>
                <a:effectLst/>
                <a:uLnTx/>
                <a:uFillTx/>
              </a:rPr>
              <a:t>- Scott Myers, CEO</a:t>
            </a:r>
          </a:p>
        </p:txBody>
      </p:sp>
    </p:spTree>
    <p:extLst>
      <p:ext uri="{BB962C8B-B14F-4D97-AF65-F5344CB8AC3E}">
        <p14:creationId xmlns:p14="http://schemas.microsoft.com/office/powerpoint/2010/main" val="193502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t="15698"/>
          <a:stretch/>
        </p:blipFill>
        <p:spPr>
          <a:xfrm>
            <a:off x="0" y="-68263"/>
            <a:ext cx="12436475" cy="6994525"/>
          </a:xfrm>
          <a:prstGeom prst="rect">
            <a:avLst/>
          </a:prstGeom>
        </p:spPr>
      </p:pic>
      <p:sp>
        <p:nvSpPr>
          <p:cNvPr id="33" name="Rectangle 32"/>
          <p:cNvSpPr/>
          <p:nvPr/>
        </p:nvSpPr>
        <p:spPr bwMode="auto">
          <a:xfrm>
            <a:off x="0" y="-84138"/>
            <a:ext cx="12436475" cy="6994529"/>
          </a:xfrm>
          <a:prstGeom prst="rect">
            <a:avLst/>
          </a:prstGeom>
          <a:gradFill flip="none" rotWithShape="1">
            <a:gsLst>
              <a:gs pos="25000">
                <a:srgbClr val="000000">
                  <a:alpha val="63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p:cNvSpPr/>
          <p:nvPr/>
        </p:nvSpPr>
        <p:spPr bwMode="auto">
          <a:xfrm>
            <a:off x="0" y="6596873"/>
            <a:ext cx="12436156" cy="397652"/>
          </a:xfrm>
          <a:prstGeom prst="rect">
            <a:avLst/>
          </a:prstGeom>
          <a:solidFill>
            <a:srgbClr val="009E4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19485" tIns="59743" rIns="119485" bIns="59743" rtlCol="0" anchor="ctr">
            <a:spAutoFit/>
          </a:bodyPr>
          <a:lstStyle/>
          <a:p>
            <a:pPr marL="0" marR="0" lvl="0" indent="0" algn="ctr" defTabSz="895826" eaLnBrk="1" fontAlgn="base"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rPr>
              <a:t>Benefits</a:t>
            </a:r>
            <a:r>
              <a:rPr kumimoji="0" lang="en-US" sz="1800" b="0" i="0" u="none" strike="noStrike" kern="0" cap="none" spc="0" normalizeH="0" baseline="0" noProof="0">
                <a:ln>
                  <a:noFill/>
                </a:ln>
                <a:solidFill>
                  <a:srgbClr val="FFFFFF"/>
                </a:solidFill>
                <a:effectLst/>
                <a:uLnTx/>
                <a:uFillTx/>
              </a:rPr>
              <a:t> </a:t>
            </a:r>
            <a:r>
              <a:rPr kumimoji="0" lang="en-US" sz="1800" b="0" i="0" u="none" strike="noStrike" kern="0" cap="none" spc="0" normalizeH="0" baseline="0" noProof="0">
                <a:ln>
                  <a:noFill/>
                </a:ln>
                <a:solidFill>
                  <a:srgbClr val="FFFFFF"/>
                </a:solidFill>
                <a:effectLst/>
                <a:uLnTx/>
                <a:uFillTx/>
                <a:sym typeface="Wingdings" panose="05000000000000000000" pitchFamily="2" charset="2"/>
              </a:rPr>
              <a:t></a:t>
            </a:r>
            <a:r>
              <a:rPr kumimoji="0" lang="en-US" sz="1800" b="0" i="0" u="none" strike="noStrike" kern="0" cap="none" spc="0" normalizeH="0" baseline="0" noProof="0">
                <a:ln>
                  <a:noFill/>
                </a:ln>
                <a:solidFill>
                  <a:srgbClr val="FFFFFF"/>
                </a:solidFill>
                <a:effectLst/>
                <a:uLnTx/>
                <a:uFillTx/>
              </a:rPr>
              <a:t> Run successful promotions in real time </a:t>
            </a:r>
            <a:r>
              <a:rPr kumimoji="0" lang="en-US" sz="1800" b="0" i="0" u="none" strike="noStrike" kern="0" cap="none" spc="0" normalizeH="0" baseline="0" noProof="0">
                <a:ln>
                  <a:noFill/>
                </a:ln>
                <a:solidFill>
                  <a:srgbClr val="FFFFFF"/>
                </a:solidFill>
                <a:effectLst/>
                <a:uLnTx/>
                <a:uFillTx/>
                <a:sym typeface="Wingdings" panose="05000000000000000000" pitchFamily="2" charset="2"/>
              </a:rPr>
              <a:t> Better customer service</a:t>
            </a:r>
            <a:endParaRPr kumimoji="0" lang="en-US" sz="1800" b="0" i="0" u="none" strike="noStrike" kern="0" cap="none" spc="0" normalizeH="0" baseline="0" noProof="0">
              <a:ln>
                <a:noFill/>
              </a:ln>
              <a:solidFill>
                <a:srgbClr val="FFFFFF"/>
              </a:solidFill>
              <a:effectLst/>
              <a:uLnTx/>
              <a:uFillTx/>
            </a:endParaRPr>
          </a:p>
        </p:txBody>
      </p:sp>
      <p:sp>
        <p:nvSpPr>
          <p:cNvPr id="24" name="TextBox 23"/>
          <p:cNvSpPr txBox="1"/>
          <p:nvPr/>
        </p:nvSpPr>
        <p:spPr>
          <a:xfrm>
            <a:off x="-55300" y="-4"/>
            <a:ext cx="7492737" cy="15142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4400" kern="0" dirty="0">
                <a:solidFill>
                  <a:schemeClr val="bg1"/>
                </a:solidFill>
                <a:latin typeface="+mj-lt"/>
              </a:rPr>
              <a:t>Helping retailers increase sales through real time analytics</a:t>
            </a:r>
            <a:endParaRPr kumimoji="0" lang="en-US" sz="4400" b="0" i="0" u="none" strike="noStrike" kern="0" cap="none" spc="0" normalizeH="0" baseline="0" noProof="0" dirty="0">
              <a:ln>
                <a:noFill/>
              </a:ln>
              <a:solidFill>
                <a:schemeClr val="bg1"/>
              </a:solidFill>
              <a:effectLst/>
              <a:uLnTx/>
              <a:uFillTx/>
              <a:latin typeface="+mj-lt"/>
            </a:endParaRPr>
          </a:p>
        </p:txBody>
      </p:sp>
      <p:pic>
        <p:nvPicPr>
          <p:cNvPr id="2" name="Picture 1"/>
          <p:cNvPicPr>
            <a:picLocks noChangeAspect="1"/>
          </p:cNvPicPr>
          <p:nvPr/>
        </p:nvPicPr>
        <p:blipFill>
          <a:blip r:embed="rId4"/>
          <a:stretch>
            <a:fillRect/>
          </a:stretch>
        </p:blipFill>
        <p:spPr>
          <a:xfrm>
            <a:off x="10412608" y="144462"/>
            <a:ext cx="1703509" cy="457200"/>
          </a:xfrm>
          <a:prstGeom prst="rect">
            <a:avLst/>
          </a:prstGeom>
        </p:spPr>
      </p:pic>
      <p:sp>
        <p:nvSpPr>
          <p:cNvPr id="31" name="TextBox 30"/>
          <p:cNvSpPr txBox="1"/>
          <p:nvPr/>
        </p:nvSpPr>
        <p:spPr>
          <a:xfrm>
            <a:off x="198437" y="3878262"/>
            <a:ext cx="6553200" cy="2194447"/>
          </a:xfrm>
          <a:prstGeom prst="rect">
            <a:avLst/>
          </a:prstGeom>
          <a:solidFill>
            <a:schemeClr val="bg2">
              <a:lumMod val="50000"/>
              <a:alpha val="49000"/>
            </a:schemeClr>
          </a:solidFill>
          <a:ln w="19050">
            <a:noFill/>
          </a:ln>
          <a:effectLst>
            <a:outerShdw blurRad="50800" dist="38100" algn="l" rotWithShape="0">
              <a:prstClr val="black">
                <a:alpha val="40000"/>
              </a:prstClr>
            </a:outerShdw>
          </a:effectLst>
        </p:spPr>
        <p:txBody>
          <a:bodyPr wrap="square" lIns="182880" tIns="146304" rIns="182880" bIns="146304" rtlCol="0">
            <a:spAutoFit/>
          </a:bodyPr>
          <a:lstStyle/>
          <a:p>
            <a:pPr lvl="0" defTabSz="914400">
              <a:lnSpc>
                <a:spcPct val="90000"/>
              </a:lnSpc>
              <a:spcAft>
                <a:spcPts val="600"/>
              </a:spcAft>
              <a:defRPr/>
            </a:pPr>
            <a:r>
              <a:rPr lang="en-US" kern="0">
                <a:solidFill>
                  <a:schemeClr val="bg1"/>
                </a:solidFill>
              </a:rPr>
              <a:t>“As NEC continues to expand its strong solution portfolio to customers globally.. the power of NEC's biometrics technologies combined with Azure based cloud-based services can be delivered to our customers across geographic boundaries”</a:t>
            </a:r>
            <a:endParaRPr kumimoji="0" lang="en-US" sz="1800" b="0" i="0" u="none" strike="noStrike" kern="0" cap="none" spc="0" normalizeH="0" baseline="0" noProof="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1"/>
                </a:solidFill>
                <a:effectLst/>
                <a:uLnTx/>
                <a:uFillTx/>
              </a:rPr>
              <a:t>- </a:t>
            </a:r>
            <a:r>
              <a:rPr kumimoji="0" lang="en-US" sz="1800" b="0" i="0" u="none" strike="noStrike" kern="0" cap="none" spc="0" normalizeH="0" baseline="0" noProof="0" err="1">
                <a:ln>
                  <a:noFill/>
                </a:ln>
                <a:solidFill>
                  <a:schemeClr val="bg1"/>
                </a:solidFill>
                <a:effectLst/>
                <a:uLnTx/>
                <a:uFillTx/>
              </a:rPr>
              <a:t>Naohiko</a:t>
            </a:r>
            <a:r>
              <a:rPr kumimoji="0" lang="en-US" sz="1800" b="0" i="0" u="none" strike="noStrike" kern="0" cap="none" spc="0" normalizeH="0" baseline="0" noProof="0">
                <a:ln>
                  <a:noFill/>
                </a:ln>
                <a:solidFill>
                  <a:schemeClr val="bg1"/>
                </a:solidFill>
                <a:effectLst/>
                <a:uLnTx/>
                <a:uFillTx/>
              </a:rPr>
              <a:t> Torii, Senior Manager</a:t>
            </a:r>
          </a:p>
        </p:txBody>
      </p:sp>
    </p:spTree>
    <p:extLst>
      <p:ext uri="{BB962C8B-B14F-4D97-AF65-F5344CB8AC3E}">
        <p14:creationId xmlns:p14="http://schemas.microsoft.com/office/powerpoint/2010/main" val="379889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Read-Only]" id="{FB259C66-2F39-4777-A420-537BD67CCDCE}" vid="{7473FFEA-30BF-450C-9F9D-1F5918798F0B}"/>
    </a:ext>
  </a:ext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5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5.xml><?xml version="1.0" encoding="utf-8"?>
<a:theme xmlns:a="http://schemas.openxmlformats.org/drawingml/2006/main" name="1_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7.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8.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9.xml><?xml version="1.0" encoding="utf-8"?>
<a:theme xmlns:a="http://schemas.openxmlformats.org/drawingml/2006/main" name="Bharat Blue">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harat Blue" id="{72F86F6C-BDEE-4280-AB9C-0F49A7DD1200}" vid="{70C028E8-A113-46EC-BCA0-FD502BBD361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4d20be9e2a4e26937715fe92d2dcb8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f49a0d92bc07c615813dd5bfed3765a"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Streaming analytics refer to analyzing fast moving data streams and events, while the data is still on the wire.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Krishna Mamidipaka</DisplayName>
        <AccountId>456</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i:0#.f|membership|sawild@microsoft.com</DisplayName>
        <AccountId>97</AccountId>
        <AccountType/>
      </UserInfo>
      <UserInfo>
        <DisplayName>i:0#.f|membership|v-caicha@microsoft.com</DisplayName>
        <AccountId>637</AccountId>
        <AccountType/>
      </UserInfo>
      <UserInfo>
        <DisplayName>i:0#.f|membership|makbha@microsoft.com</DisplayName>
        <AccountId>4633</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 Stream Analytics</TermName>
          <TermId xmlns="http://schemas.microsoft.com/office/infopath/2007/PartnerControls">31bc6d15-1d4f-4ec7-b8e2-8a4854fcd5d2</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https://microsoft.sharepoint.com/sites/Infopedia_G01KC/Media/Thumbnails/G01KC-1-18775/streaminganalytics.jpg</Url>
      <Description>/sites/Infopedia_G01KC/Media/Thumbnails/G01KC-1-18775/streaminganalytics.jpg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Big Data</TermName>
          <TermId xmlns="http://schemas.microsoft.com/office/infopath/2007/PartnerControls">582c631e-d886-4ba1-801f-ad52722ec38e</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Internet of Things Predictive Maintenance</TermName>
          <TermId xmlns="http://schemas.microsoft.com/office/infopath/2007/PartnerControls">f67eae0f-55a7-4afa-81da-c2e8d76d265a</TermId>
        </TermInfo>
        <TermInfo xmlns="http://schemas.microsoft.com/office/infopath/2007/PartnerControls">
          <TermName xmlns="http://schemas.microsoft.com/office/infopath/2007/PartnerControls">Internet of Things Remote Monitoring</TermName>
          <TermId xmlns="http://schemas.microsoft.com/office/infopath/2007/PartnerControls">1daff9e4-afa6-40f8-abf6-f1b423ae3003</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169</Value>
      <Value>1934</Value>
      <Value>1933</Value>
      <Value>400</Value>
      <Value>1829</Value>
      <Value>247</Value>
      <Value>42</Value>
      <Value>21</Value>
      <Value>222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G01KC-99682991-18776</_dlc_DocId>
    <_dlc_DocIdUrl xmlns="230e9df3-be65-4c73-a93b-d1236ebd677e">
      <Url>https://microsoft.sharepoint.com/sites/Infopedia_G01KC/_layouts/15/DocIdRedir.aspx?ID=G01KC-99682991-18776</Url>
      <Description>G01KC-99682991-18776</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1 xmlns="b3bc04a5-d503-43b1-b98c-a8cf663329d9">
      <Url xsi:nil="true"/>
      <Description xsi:nil="true"/>
    </ODSWF1>
    <ODSWF2_x0028_1_x0029_0 xmlns="b3bc04a5-d503-43b1-b98c-a8cf663329d9">
      <Url xsi:nil="true"/>
      <Description xsi:nil="true"/>
    </ODSWF2_x0028_1_x0029_0>
    <ODSWF_x0028_1_x0029_1 xmlns="b3bc04a5-d503-43b1-b98c-a8cf663329d9">
      <Url xsi:nil="true"/>
      <Description xsi:nil="true"/>
    </ODSWF_x0028_1_x0029_1>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AA3E4F-E3E3-460A-8212-17FB41FE8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schemas.microsoft.com/office/2006/documentManagement/types"/>
    <ds:schemaRef ds:uri="http://schemas.microsoft.com/office/2006/metadata/properties"/>
    <ds:schemaRef ds:uri="http://purl.org/dc/terms/"/>
    <ds:schemaRef ds:uri="http://www.w3.org/XML/1998/namespace"/>
    <ds:schemaRef ds:uri="2478d1b8-79bf-461f-b8e8-704d21601f1a"/>
    <ds:schemaRef ds:uri="http://purl.org/dc/elements/1.1/"/>
    <ds:schemaRef ds:uri="http://schemas.microsoft.com/office/infopath/2007/PartnerControls"/>
    <ds:schemaRef ds:uri="b3bc04a5-d503-43b1-b98c-a8cf663329d9"/>
    <ds:schemaRef ds:uri="http://purl.org/dc/dcmitype/"/>
    <ds:schemaRef ds:uri="http://schemas.openxmlformats.org/package/2006/metadata/core-properties"/>
    <ds:schemaRef ds:uri="230e9df3-be65-4c73-a93b-d1236ebd677e"/>
    <ds:schemaRef ds:uri="http://schemas.microsoft.com/sharepoint/v3"/>
  </ds:schemaRefs>
</ds:datastoreItem>
</file>

<file path=customXml/itemProps3.xml><?xml version="1.0" encoding="utf-8"?>
<ds:datastoreItem xmlns:ds="http://schemas.openxmlformats.org/officeDocument/2006/customXml" ds:itemID="{520830BA-550D-4384-9DD9-A3E563FF0E2C}">
  <ds:schemaRefs>
    <ds:schemaRef ds:uri="http://schemas.microsoft.com/sharepoint/events"/>
  </ds:schemaRefs>
</ds:datastoreItem>
</file>

<file path=customXml/itemProps4.xml><?xml version="1.0" encoding="utf-8"?>
<ds:datastoreItem xmlns:ds="http://schemas.openxmlformats.org/officeDocument/2006/customXml" ds:itemID="{B157E7F5-209E-422C-BFEB-6EF6A1F4FA84}">
  <ds:schemaRefs>
    <ds:schemaRef ds:uri="Microsoft.SharePoint.Taxonomy.ContentTypeSync"/>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TotalTime>
  <Words>9900</Words>
  <Application>Microsoft Office PowerPoint</Application>
  <PresentationFormat>Custom</PresentationFormat>
  <Paragraphs>1134</Paragraphs>
  <Slides>56</Slides>
  <Notes>56</Notes>
  <HiddenSlides>0</HiddenSlides>
  <MMClips>0</MMClips>
  <ScaleCrop>false</ScaleCrop>
  <HeadingPairs>
    <vt:vector size="8" baseType="variant">
      <vt:variant>
        <vt:lpstr>Fonts Used</vt:lpstr>
      </vt:variant>
      <vt:variant>
        <vt:i4>23</vt:i4>
      </vt:variant>
      <vt:variant>
        <vt:lpstr>Theme</vt:lpstr>
      </vt:variant>
      <vt:variant>
        <vt:i4>11</vt:i4>
      </vt:variant>
      <vt:variant>
        <vt:lpstr>Embedded OLE Servers</vt:lpstr>
      </vt:variant>
      <vt:variant>
        <vt:i4>1</vt:i4>
      </vt:variant>
      <vt:variant>
        <vt:lpstr>Slide Titles</vt:lpstr>
      </vt:variant>
      <vt:variant>
        <vt:i4>56</vt:i4>
      </vt:variant>
    </vt:vector>
  </HeadingPairs>
  <TitlesOfParts>
    <vt:vector size="91" baseType="lpstr">
      <vt:lpstr>ＭＳ Ｐゴシック</vt:lpstr>
      <vt:lpstr>ＭＳ Ｐゴシック</vt:lpstr>
      <vt:lpstr>Arial</vt:lpstr>
      <vt:lpstr>Arial Unicode MS</vt:lpstr>
      <vt:lpstr>Avenir LT Pro 45 Book</vt:lpstr>
      <vt:lpstr>Calibri</vt:lpstr>
      <vt:lpstr>Calibri Light</vt:lpstr>
      <vt:lpstr>Consolas</vt:lpstr>
      <vt:lpstr>Se</vt:lpstr>
      <vt:lpstr>Segoe</vt:lpstr>
      <vt:lpstr>Segoe Pro</vt:lpstr>
      <vt:lpstr>Segoe Pro Light</vt:lpstr>
      <vt:lpstr>Segoe Semibold</vt:lpstr>
      <vt:lpstr>Segoe UI</vt:lpstr>
      <vt:lpstr>Segoe UI </vt:lpstr>
      <vt:lpstr>Segoe UI Light</vt:lpstr>
      <vt:lpstr>Segoe UI Semibold</vt:lpstr>
      <vt:lpstr>Segoe UI Semilight</vt:lpstr>
      <vt:lpstr>Segoe WP</vt:lpstr>
      <vt:lpstr>Symbol</vt:lpstr>
      <vt:lpstr>Times New Roman</vt:lpstr>
      <vt:lpstr>Webdings</vt:lpstr>
      <vt:lpstr>Wingdings</vt:lpstr>
      <vt:lpstr>5-50033_TR23_TR-TV_Template</vt:lpstr>
      <vt:lpstr>MSVID_White_16x9_2012-08-18</vt:lpstr>
      <vt:lpstr>1_5-30629_Build_Template_WHITE</vt:lpstr>
      <vt:lpstr>5_STB Conversations 2013</vt:lpstr>
      <vt:lpstr>1_Windows Azure</vt:lpstr>
      <vt:lpstr>5-30711_TR22_BO_CT_Template</vt:lpstr>
      <vt:lpstr>STB Conversations 2013</vt:lpstr>
      <vt:lpstr>Microsoft AzureCon 2015 Template - Color</vt:lpstr>
      <vt:lpstr>Bharat Blue</vt:lpstr>
      <vt:lpstr>Office Theme</vt:lpstr>
      <vt:lpstr>5-50002_Ignite_Breakout_Template</vt:lpstr>
      <vt:lpstr>think-cell Slide</vt:lpstr>
      <vt:lpstr>Streaming Analytics on Microsoft Azure  Presenter Name Role</vt:lpstr>
      <vt:lpstr>PowerPoint Presentation</vt:lpstr>
      <vt:lpstr>Opportunities for real time analytics are plenty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Stream Analytics Usage Pattern</vt:lpstr>
      <vt:lpstr>Microsoft Azure IoT Suite</vt:lpstr>
      <vt:lpstr>Microsoft Cortana Intelligence Suite</vt:lpstr>
      <vt:lpstr>Demo</vt:lpstr>
      <vt:lpstr>PowerPoint Presentation</vt:lpstr>
      <vt:lpstr>PowerPoint Presentation</vt:lpstr>
      <vt:lpstr>Lowering the bar for developer skills</vt:lpstr>
      <vt:lpstr>PowerPoint Presentation</vt:lpstr>
      <vt:lpstr>Seamless integration for rapid solution development</vt:lpstr>
      <vt:lpstr>Built in monitoring</vt:lpstr>
      <vt:lpstr>Real-time Geospatial Analytics Scenarios</vt:lpstr>
      <vt:lpstr>Geospatial Examples</vt:lpstr>
      <vt:lpstr>Custom code w/ JavaScript</vt:lpstr>
      <vt:lpstr>JavaScript UDF Example</vt:lpstr>
      <vt:lpstr>PowerPoint Presentation</vt:lpstr>
      <vt:lpstr>Developer productivity w/ Visual Studio</vt:lpstr>
      <vt:lpstr>Low latency Power BI Dashboarding</vt:lpstr>
      <vt:lpstr>Scenario: Real time analytics on Twitter data</vt:lpstr>
      <vt:lpstr>Scenario – Twitter Analytics</vt:lpstr>
      <vt:lpstr>Count</vt:lpstr>
      <vt:lpstr>Filters</vt:lpstr>
      <vt:lpstr>Projections</vt:lpstr>
      <vt:lpstr>Windowing Concepts</vt:lpstr>
      <vt:lpstr>Tumbling Windows</vt:lpstr>
      <vt:lpstr>Hopping Windows</vt:lpstr>
      <vt:lpstr>Sliding Windows</vt:lpstr>
      <vt:lpstr>Joins</vt:lpstr>
      <vt:lpstr>Detecting absence of events</vt:lpstr>
      <vt:lpstr>Partitions </vt:lpstr>
      <vt:lpstr>Events and Time</vt:lpstr>
      <vt:lpstr>Event processing semantics</vt:lpstr>
      <vt:lpstr>Demo</vt:lpstr>
      <vt:lpstr>Roadmap</vt:lpstr>
      <vt:lpstr>Azure Stream Analytics: Ready to use solution gallery</vt:lpstr>
      <vt:lpstr>Coming soon!</vt:lpstr>
      <vt:lpstr>SPARK Streaming on HDInsights</vt:lpstr>
      <vt:lpstr>PowerPoint Presentation</vt:lpstr>
      <vt:lpstr>PowerPoint Presentation</vt:lpstr>
      <vt:lpstr>One platform: Multiple options!</vt:lpstr>
      <vt:lpstr>Backup</vt:lpstr>
      <vt:lpstr>Edge Analytics</vt:lpstr>
      <vt:lpstr>PowerPoint Presentation</vt:lpstr>
      <vt:lpstr>Temporal Semantics</vt:lpstr>
      <vt:lpstr>Programmatic Access with REST APIs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Analytics on Azure - External Presentation</dc:title>
  <dc:creator>Andy Roberts</dc:creator>
  <cp:keywords/>
  <cp:lastModifiedBy>Andy Roberts</cp:lastModifiedBy>
  <cp:revision>9</cp:revision>
  <dcterms:modified xsi:type="dcterms:W3CDTF">2017-12-07T05:15:09Z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Audiences">
    <vt:lpwstr/>
  </property>
  <property fmtid="{D5CDD505-2E9C-101B-9397-08002B2CF9AE}" pid="15" name="Region">
    <vt:lpwstr/>
  </property>
  <property fmtid="{D5CDD505-2E9C-101B-9397-08002B2CF9AE}" pid="16" name="Confidentiality">
    <vt:lpwstr>247;#non-disclosure|bbbc96b5-28db-4fa8-9b87-269e6dfb4878</vt:lpwstr>
  </property>
  <property fmtid="{D5CDD505-2E9C-101B-9397-08002B2CF9AE}" pid="17" name="Industries">
    <vt:lpwstr/>
  </property>
  <property fmtid="{D5CDD505-2E9C-101B-9397-08002B2CF9AE}" pid="18" name="Roles">
    <vt:lpwstr/>
  </property>
  <property fmtid="{D5CDD505-2E9C-101B-9397-08002B2CF9AE}" pid="19" name="Competitors">
    <vt:lpwstr/>
  </property>
  <property fmtid="{D5CDD505-2E9C-101B-9397-08002B2CF9AE}" pid="20" name="SMSGDomain">
    <vt:lpwstr>21;#Cloud and Enterprise|adc2fe87-c79a-4ded-a449-3f86b954069d</vt:lpwstr>
  </property>
  <property fmtid="{D5CDD505-2E9C-101B-9397-08002B2CF9AE}" pid="21" name="BusinessArchitecture">
    <vt:lpwstr>400;#Big Data|582c631e-d886-4ba1-801f-ad52722ec38e</vt:lpwstr>
  </property>
  <property fmtid="{D5CDD505-2E9C-101B-9397-08002B2CF9AE}" pid="22" name="Products">
    <vt:lpwstr>1829;#Microsoft Azure Stream Analytics|31bc6d15-1d4f-4ec7-b8e2-8a4854fcd5d2</vt:lpwstr>
  </property>
  <property fmtid="{D5CDD505-2E9C-101B-9397-08002B2CF9AE}" pid="23" name="ActivitiesAndPrograms">
    <vt:lpwstr>1933;#Internet of Things Predictive Maintenance|f67eae0f-55a7-4afa-81da-c2e8d76d265a;#1934;#Internet of Things Remote Monitoring|1daff9e4-afa6-40f8-abf6-f1b423ae3003</vt:lpwstr>
  </property>
  <property fmtid="{D5CDD505-2E9C-101B-9397-08002B2CF9AE}" pid="24" name="Segments">
    <vt:lpwstr/>
  </property>
  <property fmtid="{D5CDD505-2E9C-101B-9397-08002B2CF9AE}" pid="25" name="Partners">
    <vt:lpwstr/>
  </property>
  <property fmtid="{D5CDD505-2E9C-101B-9397-08002B2CF9AE}" pid="26" name="Topics">
    <vt:lpwstr>222;#readiness|0bad9107-5243-4424-8599-de9537dda9af</vt:lpwstr>
  </property>
  <property fmtid="{D5CDD505-2E9C-101B-9397-08002B2CF9AE}" pid="27" name="Groups">
    <vt:lpwstr>42;#Cloud and Enterprise Marketing Group|4f75e184-e5aa-4234-a07f-b032d60df254</vt:lpwstr>
  </property>
  <property fmtid="{D5CDD505-2E9C-101B-9397-08002B2CF9AE}" pid="28" name="_dlc_policyId">
    <vt:lpwstr/>
  </property>
  <property fmtid="{D5CDD505-2E9C-101B-9397-08002B2CF9AE}" pid="29" name="ItemRetentionFormula">
    <vt:lpwstr/>
  </property>
  <property fmtid="{D5CDD505-2E9C-101B-9397-08002B2CF9AE}" pid="30" name="_dlc_DocIdItemGuid">
    <vt:lpwstr>d7d085c6-f6c0-456a-84b0-c9a1dcd1cbcd</vt:lpwstr>
  </property>
  <property fmtid="{D5CDD505-2E9C-101B-9397-08002B2CF9AE}" pid="31" name="of67e5d4b76f4a9db8769983fda9cec0">
    <vt:lpwstr/>
  </property>
  <property fmtid="{D5CDD505-2E9C-101B-9397-08002B2CF9AE}" pid="32" name="NewsType">
    <vt:lpwstr/>
  </property>
  <property fmtid="{D5CDD505-2E9C-101B-9397-08002B2CF9AE}" pid="33" name="ItemType">
    <vt:lpwstr>169;#presentations|317da5a4-398e-4c38-b265-afd519770055</vt:lpwstr>
  </property>
  <property fmtid="{D5CDD505-2E9C-101B-9397-08002B2CF9AE}" pid="34" name="ga0c0bf70a6644469c61b3efa7025301">
    <vt:lpwstr/>
  </property>
  <property fmtid="{D5CDD505-2E9C-101B-9397-08002B2CF9AE}" pid="35" name="MSProducts">
    <vt:lpwstr/>
  </property>
  <property fmtid="{D5CDD505-2E9C-101B-9397-08002B2CF9AE}" pid="36" name="ExperienceContentType">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y fmtid="{D5CDD505-2E9C-101B-9397-08002B2CF9AE}" pid="52" name="FolderExtensions">
    <vt:lpwstr/>
  </property>
  <property fmtid="{D5CDD505-2E9C-101B-9397-08002B2CF9AE}" pid="53" name="ParentID1">
    <vt:lpwstr/>
  </property>
</Properties>
</file>